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1" r:id="rId3"/>
    <p:sldId id="276" r:id="rId4"/>
    <p:sldId id="279" r:id="rId5"/>
    <p:sldId id="260" r:id="rId6"/>
    <p:sldId id="263" r:id="rId7"/>
    <p:sldId id="264" r:id="rId8"/>
    <p:sldId id="266" r:id="rId9"/>
    <p:sldId id="267" r:id="rId10"/>
    <p:sldId id="285" r:id="rId11"/>
    <p:sldId id="286" r:id="rId12"/>
    <p:sldId id="290" r:id="rId13"/>
    <p:sldId id="288" r:id="rId14"/>
    <p:sldId id="291" r:id="rId15"/>
    <p:sldId id="275" r:id="rId16"/>
  </p:sldIdLst>
  <p:sldSz cx="12192000" cy="6858000"/>
  <p:notesSz cx="6797675" cy="9872663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til 2 - Isticanj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73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96" y="-4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r-HR" smtClean="0"/>
              <a:t>Kliknite da biste uredili stil podnaslova matrice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923A6-2C23-47EB-967E-25B7C1D9882E}" type="datetimeFigureOut">
              <a:rPr lang="hr-HR" smtClean="0"/>
              <a:t>16.12.2022.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336B6-5FA3-4AB7-80B0-6A762A2A1D5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5121080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923A6-2C23-47EB-967E-25B7C1D9882E}" type="datetimeFigureOut">
              <a:rPr lang="hr-HR" smtClean="0"/>
              <a:t>16.12.2022.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336B6-5FA3-4AB7-80B0-6A762A2A1D5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9955604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923A6-2C23-47EB-967E-25B7C1D9882E}" type="datetimeFigureOut">
              <a:rPr lang="hr-HR" smtClean="0"/>
              <a:t>16.12.2022.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336B6-5FA3-4AB7-80B0-6A762A2A1D5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535110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923A6-2C23-47EB-967E-25B7C1D9882E}" type="datetimeFigureOut">
              <a:rPr lang="hr-HR" smtClean="0"/>
              <a:t>16.12.2022.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336B6-5FA3-4AB7-80B0-6A762A2A1D5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364809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923A6-2C23-47EB-967E-25B7C1D9882E}" type="datetimeFigureOut">
              <a:rPr lang="hr-HR" smtClean="0"/>
              <a:t>16.12.2022.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336B6-5FA3-4AB7-80B0-6A762A2A1D5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3556529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923A6-2C23-47EB-967E-25B7C1D9882E}" type="datetimeFigureOut">
              <a:rPr lang="hr-HR" smtClean="0"/>
              <a:t>16.12.2022.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336B6-5FA3-4AB7-80B0-6A762A2A1D5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9929915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5" name="Rezervirano mjesto teksta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6" name="Rezervirano mjesto sadržaja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7" name="Rezervirano mjesto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923A6-2C23-47EB-967E-25B7C1D9882E}" type="datetimeFigureOut">
              <a:rPr lang="hr-HR" smtClean="0"/>
              <a:t>16.12.2022.</a:t>
            </a:fld>
            <a:endParaRPr lang="hr-HR"/>
          </a:p>
        </p:txBody>
      </p:sp>
      <p:sp>
        <p:nvSpPr>
          <p:cNvPr id="8" name="Rezervirano mjesto podnožj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Rezervirano mjesto broja slajd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336B6-5FA3-4AB7-80B0-6A762A2A1D5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4375053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923A6-2C23-47EB-967E-25B7C1D9882E}" type="datetimeFigureOut">
              <a:rPr lang="hr-HR" smtClean="0"/>
              <a:t>16.12.2022.</a:t>
            </a:fld>
            <a:endParaRPr lang="hr-HR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336B6-5FA3-4AB7-80B0-6A762A2A1D5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1074941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923A6-2C23-47EB-967E-25B7C1D9882E}" type="datetimeFigureOut">
              <a:rPr lang="hr-HR" smtClean="0"/>
              <a:t>16.12.2022.</a:t>
            </a:fld>
            <a:endParaRPr lang="hr-HR"/>
          </a:p>
        </p:txBody>
      </p:sp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336B6-5FA3-4AB7-80B0-6A762A2A1D5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5131027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923A6-2C23-47EB-967E-25B7C1D9882E}" type="datetimeFigureOut">
              <a:rPr lang="hr-HR" smtClean="0"/>
              <a:t>16.12.2022.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336B6-5FA3-4AB7-80B0-6A762A2A1D5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1272674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lik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923A6-2C23-47EB-967E-25B7C1D9882E}" type="datetimeFigureOut">
              <a:rPr lang="hr-HR" smtClean="0"/>
              <a:t>16.12.2022.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336B6-5FA3-4AB7-80B0-6A762A2A1D5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5860914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naslova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8923A6-2C23-47EB-967E-25B7C1D9882E}" type="datetimeFigureOut">
              <a:rPr lang="hr-HR" smtClean="0"/>
              <a:t>16.12.2022.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0336B6-5FA3-4AB7-80B0-6A762A2A1D5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1495750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zervirano mjesto sadržaja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14193"/>
            <a:ext cx="12192000" cy="6858000"/>
          </a:xfrm>
        </p:spPr>
      </p:pic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001684" y="2079549"/>
            <a:ext cx="10489276" cy="3757580"/>
          </a:xfrm>
        </p:spPr>
        <p:txBody>
          <a:bodyPr>
            <a:noAutofit/>
          </a:bodyPr>
          <a:lstStyle/>
          <a:p>
            <a:pPr algn="ctr"/>
            <a:r>
              <a:rPr lang="hr-HR" sz="6000" b="1" dirty="0" smtClean="0"/>
              <a:t>  </a:t>
            </a:r>
            <a:endParaRPr lang="hr-HR" sz="6000" b="1" dirty="0"/>
          </a:p>
        </p:txBody>
      </p:sp>
      <p:sp>
        <p:nvSpPr>
          <p:cNvPr id="3" name="Pravokutnik 2"/>
          <p:cNvSpPr/>
          <p:nvPr/>
        </p:nvSpPr>
        <p:spPr>
          <a:xfrm>
            <a:off x="1553227" y="2674948"/>
            <a:ext cx="955735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altLang="sr-Latn-RS" sz="4000" dirty="0" smtClean="0">
                <a:solidFill>
                  <a:srgbClr val="C00000"/>
                </a:solidFill>
                <a:ea typeface="Times New Roman" pitchFamily="18" charset="0"/>
                <a:cs typeface="Calibri" pitchFamily="34" charset="0"/>
              </a:rPr>
              <a:t>		</a:t>
            </a:r>
            <a:r>
              <a:rPr lang="hr-HR" altLang="sr-Latn-RS" sz="4000" b="1" dirty="0" smtClean="0">
                <a:solidFill>
                  <a:srgbClr val="C00000"/>
                </a:solidFill>
                <a:ea typeface="Times New Roman" pitchFamily="18" charset="0"/>
                <a:cs typeface="Calibri" pitchFamily="34" charset="0"/>
              </a:rPr>
              <a:t>FINANCIJSKO POSLOVANJE </a:t>
            </a:r>
          </a:p>
          <a:p>
            <a:r>
              <a:rPr lang="hr-HR" altLang="sr-Latn-RS" sz="4000" b="1" dirty="0" smtClean="0">
                <a:solidFill>
                  <a:srgbClr val="C00000"/>
                </a:solidFill>
                <a:ea typeface="Times New Roman" pitchFamily="18" charset="0"/>
                <a:cs typeface="Calibri" pitchFamily="34" charset="0"/>
              </a:rPr>
              <a:t>		    SPORTSKIH </a:t>
            </a:r>
            <a:r>
              <a:rPr lang="hr-HR" altLang="sr-Latn-RS" sz="4000" b="1" dirty="0">
                <a:solidFill>
                  <a:srgbClr val="C00000"/>
                </a:solidFill>
                <a:ea typeface="Times New Roman" pitchFamily="18" charset="0"/>
                <a:cs typeface="Calibri" pitchFamily="34" charset="0"/>
              </a:rPr>
              <a:t>UDRUGA</a:t>
            </a:r>
            <a:r>
              <a:rPr lang="hr-HR" altLang="sr-Latn-RS" sz="4000" b="1" dirty="0">
                <a:ea typeface="Times New Roman" pitchFamily="18" charset="0"/>
                <a:cs typeface="Calibri" pitchFamily="34" charset="0"/>
              </a:rPr>
              <a:t/>
            </a:r>
            <a:br>
              <a:rPr lang="hr-HR" altLang="sr-Latn-RS" sz="4000" b="1" dirty="0">
                <a:ea typeface="Times New Roman" pitchFamily="18" charset="0"/>
                <a:cs typeface="Calibri" pitchFamily="34" charset="0"/>
              </a:rPr>
            </a:br>
            <a:r>
              <a:rPr lang="hr-HR" altLang="sr-Latn-RS" sz="4000" dirty="0">
                <a:ea typeface="Times New Roman" pitchFamily="18" charset="0"/>
                <a:cs typeface="Calibri" pitchFamily="34" charset="0"/>
              </a:rPr>
              <a:t>	</a:t>
            </a:r>
            <a:r>
              <a:rPr lang="hr-HR" altLang="sr-Latn-RS" sz="4000" dirty="0" smtClean="0">
                <a:ea typeface="Times New Roman" pitchFamily="18" charset="0"/>
                <a:cs typeface="Calibri" pitchFamily="34" charset="0"/>
              </a:rPr>
              <a:t>		</a:t>
            </a:r>
            <a:r>
              <a:rPr lang="hr-HR" altLang="sr-Latn-RS" sz="3200" dirty="0" smtClean="0">
                <a:ea typeface="Times New Roman" pitchFamily="18" charset="0"/>
                <a:cs typeface="Calibri" pitchFamily="34" charset="0"/>
              </a:rPr>
              <a:t>dr. </a:t>
            </a:r>
            <a:r>
              <a:rPr lang="hr-HR" altLang="sr-Latn-RS" sz="3200" dirty="0" err="1" smtClean="0">
                <a:ea typeface="Times New Roman" pitchFamily="18" charset="0"/>
                <a:cs typeface="Calibri" pitchFamily="34" charset="0"/>
              </a:rPr>
              <a:t>sc</a:t>
            </a:r>
            <a:r>
              <a:rPr lang="hr-HR" altLang="sr-Latn-RS" sz="3200" dirty="0">
                <a:ea typeface="Times New Roman" pitchFamily="18" charset="0"/>
                <a:cs typeface="Calibri" pitchFamily="34" charset="0"/>
              </a:rPr>
              <a:t>. Evica Obadić</a:t>
            </a:r>
            <a:r>
              <a:rPr lang="hr-HR" altLang="sr-Latn-RS" sz="3200" dirty="0" smtClean="0">
                <a:ea typeface="Times New Roman" pitchFamily="18" charset="0"/>
                <a:cs typeface="Calibri" pitchFamily="34" charset="0"/>
              </a:rPr>
              <a:t>,</a:t>
            </a:r>
          </a:p>
          <a:p>
            <a:r>
              <a:rPr lang="hr-HR" altLang="sr-Latn-RS" sz="3200" dirty="0">
                <a:ea typeface="Times New Roman" pitchFamily="18" charset="0"/>
                <a:cs typeface="Calibri" pitchFamily="34" charset="0"/>
              </a:rPr>
              <a:t>	</a:t>
            </a:r>
            <a:r>
              <a:rPr lang="hr-HR" altLang="sr-Latn-RS" sz="3200" dirty="0" smtClean="0">
                <a:ea typeface="Times New Roman" pitchFamily="18" charset="0"/>
                <a:cs typeface="Calibri" pitchFamily="34" charset="0"/>
              </a:rPr>
              <a:t>	  Tanja Bilić-</a:t>
            </a:r>
            <a:r>
              <a:rPr lang="hr-HR" altLang="sr-Latn-RS" sz="3200" dirty="0" err="1" smtClean="0">
                <a:ea typeface="Times New Roman" pitchFamily="18" charset="0"/>
                <a:cs typeface="Calibri" pitchFamily="34" charset="0"/>
              </a:rPr>
              <a:t>Brenner</a:t>
            </a:r>
            <a:r>
              <a:rPr lang="hr-HR" altLang="sr-Latn-RS" sz="3200" dirty="0" smtClean="0">
                <a:ea typeface="Times New Roman" pitchFamily="18" charset="0"/>
                <a:cs typeface="Calibri" pitchFamily="34" charset="0"/>
              </a:rPr>
              <a:t>, </a:t>
            </a:r>
            <a:r>
              <a:rPr lang="hr-HR" altLang="sr-Latn-RS" sz="3200" dirty="0" err="1" smtClean="0">
                <a:ea typeface="Times New Roman" pitchFamily="18" charset="0"/>
                <a:cs typeface="Calibri" pitchFamily="34" charset="0"/>
              </a:rPr>
              <a:t>mag</a:t>
            </a:r>
            <a:r>
              <a:rPr lang="hr-HR" altLang="sr-Latn-RS" sz="3200" dirty="0" smtClean="0">
                <a:ea typeface="Times New Roman" pitchFamily="18" charset="0"/>
                <a:cs typeface="Calibri" pitchFamily="34" charset="0"/>
              </a:rPr>
              <a:t>. </a:t>
            </a:r>
            <a:r>
              <a:rPr lang="hr-HR" altLang="sr-Latn-RS" sz="3200" dirty="0" err="1" smtClean="0">
                <a:ea typeface="Times New Roman" pitchFamily="18" charset="0"/>
                <a:cs typeface="Calibri" pitchFamily="34" charset="0"/>
              </a:rPr>
              <a:t>oec</a:t>
            </a:r>
            <a:r>
              <a:rPr lang="hr-HR" altLang="sr-Latn-RS" sz="3200" dirty="0" smtClean="0">
                <a:ea typeface="Times New Roman" pitchFamily="18" charset="0"/>
                <a:cs typeface="Calibri" pitchFamily="34" charset="0"/>
              </a:rPr>
              <a:t>.</a:t>
            </a:r>
            <a:r>
              <a:rPr lang="hr-HR" altLang="sr-Latn-RS" sz="3200" dirty="0">
                <a:ea typeface="Times New Roman" pitchFamily="18" charset="0"/>
                <a:cs typeface="Calibri" pitchFamily="34" charset="0"/>
              </a:rPr>
              <a:t/>
            </a:r>
            <a:br>
              <a:rPr lang="hr-HR" altLang="sr-Latn-RS" sz="3200" dirty="0">
                <a:ea typeface="Times New Roman" pitchFamily="18" charset="0"/>
                <a:cs typeface="Calibri" pitchFamily="34" charset="0"/>
              </a:rPr>
            </a:br>
            <a:r>
              <a:rPr lang="hr-HR" altLang="sr-Latn-RS" sz="3200" dirty="0" smtClean="0">
                <a:ea typeface="Times New Roman" pitchFamily="18" charset="0"/>
                <a:cs typeface="Calibri" pitchFamily="34" charset="0"/>
              </a:rPr>
              <a:t>		    </a:t>
            </a:r>
          </a:p>
          <a:p>
            <a:r>
              <a:rPr lang="hr-HR" altLang="sr-Latn-RS" sz="3200" dirty="0">
                <a:ea typeface="Times New Roman" pitchFamily="18" charset="0"/>
                <a:cs typeface="Calibri" pitchFamily="34" charset="0"/>
              </a:rPr>
              <a:t>	</a:t>
            </a:r>
            <a:r>
              <a:rPr lang="hr-HR" altLang="sr-Latn-RS" sz="3200" dirty="0" smtClean="0">
                <a:ea typeface="Times New Roman" pitchFamily="18" charset="0"/>
                <a:cs typeface="Calibri" pitchFamily="34" charset="0"/>
              </a:rPr>
              <a:t>	    Hrvatski </a:t>
            </a:r>
            <a:r>
              <a:rPr lang="hr-HR" altLang="sr-Latn-RS" sz="3200" dirty="0">
                <a:ea typeface="Times New Roman" pitchFamily="18" charset="0"/>
                <a:cs typeface="Calibri" pitchFamily="34" charset="0"/>
              </a:rPr>
              <a:t>olimpijski odbor</a:t>
            </a:r>
            <a:endParaRPr lang="hr-HR" sz="3200" dirty="0"/>
          </a:p>
        </p:txBody>
      </p:sp>
    </p:spTree>
    <p:extLst>
      <p:ext uri="{BB962C8B-B14F-4D97-AF65-F5344CB8AC3E}">
        <p14:creationId xmlns:p14="http://schemas.microsoft.com/office/powerpoint/2010/main" val="3090871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584662" y="615287"/>
            <a:ext cx="9144000" cy="357303"/>
          </a:xfrm>
        </p:spPr>
        <p:txBody>
          <a:bodyPr>
            <a:normAutofit fontScale="90000"/>
          </a:bodyPr>
          <a:lstStyle/>
          <a:p>
            <a:pPr algn="l"/>
            <a:r>
              <a:rPr lang="hr-HR" sz="2400" b="1" i="1" dirty="0" smtClean="0"/>
              <a:t>Program rada NSS-a </a:t>
            </a:r>
            <a:endParaRPr lang="hr-HR" sz="2400" b="1" i="1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734291" y="1039091"/>
            <a:ext cx="9144000" cy="5162204"/>
          </a:xfrm>
        </p:spPr>
        <p:txBody>
          <a:bodyPr>
            <a:normAutofit/>
          </a:bodyPr>
          <a:lstStyle/>
          <a:p>
            <a:pPr algn="l"/>
            <a:endParaRPr lang="hr-HR" b="1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hr-HR" b="1" dirty="0" smtClean="0"/>
              <a:t>Uvod </a:t>
            </a:r>
            <a:r>
              <a:rPr lang="hr-HR" b="1" dirty="0"/>
              <a:t>(sažetak programskih aktivnosti u sljedećoj godini)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hr-HR" b="1" dirty="0" smtClean="0"/>
              <a:t>Analiza </a:t>
            </a:r>
            <a:r>
              <a:rPr lang="hr-HR" b="1" dirty="0"/>
              <a:t>stanja u tekućoj godini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hr-HR" b="1" dirty="0" smtClean="0"/>
              <a:t>Ciljevi </a:t>
            </a:r>
            <a:r>
              <a:rPr lang="hr-HR" b="1" dirty="0"/>
              <a:t>u sljedećoj godini strukturirani kroz aktivnosti</a:t>
            </a:r>
          </a:p>
          <a:p>
            <a:pPr marL="800100" lvl="1" indent="-342900" algn="l">
              <a:buFont typeface="Wingdings" panose="05000000000000000000" pitchFamily="2" charset="2"/>
              <a:buChar char="ü"/>
            </a:pPr>
            <a:r>
              <a:rPr lang="hr-HR" sz="2400" b="1" i="1" dirty="0"/>
              <a:t>Međunarodna natjecanja</a:t>
            </a:r>
          </a:p>
          <a:p>
            <a:pPr marL="800100" lvl="1" indent="-342900" algn="l">
              <a:buFont typeface="Wingdings" panose="05000000000000000000" pitchFamily="2" charset="2"/>
              <a:buChar char="ü"/>
            </a:pPr>
            <a:r>
              <a:rPr lang="hr-HR" sz="2400" b="1" i="1" dirty="0"/>
              <a:t>Natjecanja u RH</a:t>
            </a:r>
          </a:p>
          <a:p>
            <a:pPr marL="800100" lvl="1" indent="-342900" algn="l">
              <a:buFont typeface="Wingdings" panose="05000000000000000000" pitchFamily="2" charset="2"/>
              <a:buChar char="ü"/>
            </a:pPr>
            <a:r>
              <a:rPr lang="hr-HR" sz="2400" b="1" i="1" dirty="0"/>
              <a:t>Organizacija natjecanja i sl.</a:t>
            </a:r>
          </a:p>
          <a:p>
            <a:pPr marL="800100" lvl="1" indent="-342900" algn="l">
              <a:buFont typeface="Wingdings" panose="05000000000000000000" pitchFamily="2" charset="2"/>
              <a:buChar char="ü"/>
            </a:pPr>
            <a:r>
              <a:rPr lang="hr-HR" sz="2400" b="1" i="1" dirty="0"/>
              <a:t>Funkcioniranje ureda</a:t>
            </a:r>
          </a:p>
          <a:p>
            <a:pPr algn="l"/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524939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584662" y="615288"/>
            <a:ext cx="9144000" cy="448742"/>
          </a:xfrm>
        </p:spPr>
        <p:txBody>
          <a:bodyPr>
            <a:normAutofit/>
          </a:bodyPr>
          <a:lstStyle/>
          <a:p>
            <a:pPr algn="l"/>
            <a:r>
              <a:rPr lang="hr-HR" sz="2400" b="1" i="1" dirty="0" smtClean="0"/>
              <a:t>Plan prihoda</a:t>
            </a:r>
            <a:endParaRPr lang="hr-HR" sz="2400" b="1" i="1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734291" y="1238596"/>
            <a:ext cx="9144000" cy="4962699"/>
          </a:xfrm>
        </p:spPr>
        <p:txBody>
          <a:bodyPr>
            <a:normAutofit/>
          </a:bodyPr>
          <a:lstStyle/>
          <a:p>
            <a:pPr algn="l"/>
            <a:endParaRPr lang="hr-HR" sz="1700" dirty="0"/>
          </a:p>
        </p:txBody>
      </p:sp>
      <p:graphicFrame>
        <p:nvGraphicFramePr>
          <p:cNvPr id="4" name="Tablic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7215760"/>
              </p:ext>
            </p:extLst>
          </p:nvPr>
        </p:nvGraphicFramePr>
        <p:xfrm>
          <a:off x="734289" y="1238591"/>
          <a:ext cx="9219607" cy="496269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15192">
                  <a:extLst>
                    <a:ext uri="{9D8B030D-6E8A-4147-A177-3AD203B41FA5}">
                      <a16:colId xmlns:a16="http://schemas.microsoft.com/office/drawing/2014/main" val="3132900495"/>
                    </a:ext>
                  </a:extLst>
                </a:gridCol>
                <a:gridCol w="5448892">
                  <a:extLst>
                    <a:ext uri="{9D8B030D-6E8A-4147-A177-3AD203B41FA5}">
                      <a16:colId xmlns:a16="http://schemas.microsoft.com/office/drawing/2014/main" val="2275665422"/>
                    </a:ext>
                  </a:extLst>
                </a:gridCol>
                <a:gridCol w="2755523">
                  <a:extLst>
                    <a:ext uri="{9D8B030D-6E8A-4147-A177-3AD203B41FA5}">
                      <a16:colId xmlns:a16="http://schemas.microsoft.com/office/drawing/2014/main" val="1907618811"/>
                    </a:ext>
                  </a:extLst>
                </a:gridCol>
              </a:tblGrid>
              <a:tr h="285110">
                <a:tc>
                  <a:txBody>
                    <a:bodyPr/>
                    <a:lstStyle/>
                    <a:p>
                      <a:pPr algn="ctr" fontAlgn="b"/>
                      <a:endParaRPr lang="hr-HR" sz="1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hr-HR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700" i="1" u="none" strike="noStrike" dirty="0">
                          <a:effectLst/>
                        </a:rPr>
                        <a:t>Iznos u EUR</a:t>
                      </a:r>
                      <a:endParaRPr lang="hr-HR" sz="17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409663989"/>
                  </a:ext>
                </a:extLst>
              </a:tr>
              <a:tr h="285110">
                <a:tc>
                  <a:txBody>
                    <a:bodyPr/>
                    <a:lstStyle/>
                    <a:p>
                      <a:pPr algn="r" fontAlgn="b"/>
                      <a:r>
                        <a:rPr lang="hr-HR" sz="1700" u="none" strike="noStrike" dirty="0">
                          <a:effectLst/>
                        </a:rPr>
                        <a:t>311</a:t>
                      </a:r>
                      <a:endParaRPr lang="hr-HR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700" u="none" strike="noStrike" dirty="0">
                          <a:effectLst/>
                        </a:rPr>
                        <a:t>Prihodi od prodaje roba i usluga</a:t>
                      </a:r>
                      <a:endParaRPr lang="pl-PL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700" u="none" strike="noStrike" dirty="0">
                          <a:effectLst/>
                        </a:rPr>
                        <a:t>225.629</a:t>
                      </a:r>
                      <a:endParaRPr lang="hr-HR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240019556"/>
                  </a:ext>
                </a:extLst>
              </a:tr>
              <a:tr h="285110">
                <a:tc>
                  <a:txBody>
                    <a:bodyPr/>
                    <a:lstStyle/>
                    <a:p>
                      <a:pPr algn="r" fontAlgn="b"/>
                      <a:r>
                        <a:rPr lang="hr-HR" sz="1700" u="none" strike="noStrike">
                          <a:effectLst/>
                        </a:rPr>
                        <a:t>31121</a:t>
                      </a:r>
                      <a:endParaRPr lang="hr-HR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700" u="none" strike="noStrike" dirty="0">
                          <a:effectLst/>
                        </a:rPr>
                        <a:t>Prihodi od sponzorstva</a:t>
                      </a:r>
                      <a:endParaRPr lang="hr-HR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700" u="none" strike="noStrike">
                          <a:effectLst/>
                        </a:rPr>
                        <a:t>112.814</a:t>
                      </a:r>
                      <a:endParaRPr lang="hr-HR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141218414"/>
                  </a:ext>
                </a:extLst>
              </a:tr>
              <a:tr h="285110">
                <a:tc>
                  <a:txBody>
                    <a:bodyPr/>
                    <a:lstStyle/>
                    <a:p>
                      <a:pPr algn="r" fontAlgn="b"/>
                      <a:r>
                        <a:rPr lang="hr-HR" sz="1700" u="none" strike="noStrike">
                          <a:effectLst/>
                        </a:rPr>
                        <a:t>31122</a:t>
                      </a:r>
                      <a:endParaRPr lang="hr-HR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700" u="none" strike="noStrike" dirty="0">
                          <a:effectLst/>
                        </a:rPr>
                        <a:t>Prihodi od registracija</a:t>
                      </a:r>
                      <a:endParaRPr lang="hr-HR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700" u="none" strike="noStrike">
                          <a:effectLst/>
                        </a:rPr>
                        <a:t>23.890</a:t>
                      </a:r>
                      <a:endParaRPr lang="hr-HR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719327681"/>
                  </a:ext>
                </a:extLst>
              </a:tr>
              <a:tr h="285110">
                <a:tc>
                  <a:txBody>
                    <a:bodyPr/>
                    <a:lstStyle/>
                    <a:p>
                      <a:pPr algn="r" fontAlgn="b"/>
                      <a:r>
                        <a:rPr lang="hr-HR" sz="1700" u="none" strike="noStrike">
                          <a:effectLst/>
                        </a:rPr>
                        <a:t>331</a:t>
                      </a:r>
                      <a:endParaRPr lang="hr-HR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700" u="none" strike="noStrike" dirty="0">
                          <a:effectLst/>
                        </a:rPr>
                        <a:t>Prihodi po posebnim propisima</a:t>
                      </a:r>
                      <a:endParaRPr lang="hr-HR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700" u="none" strike="noStrike">
                          <a:effectLst/>
                        </a:rPr>
                        <a:t>132.723</a:t>
                      </a:r>
                      <a:endParaRPr lang="hr-HR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742547675"/>
                  </a:ext>
                </a:extLst>
              </a:tr>
              <a:tr h="285110">
                <a:tc>
                  <a:txBody>
                    <a:bodyPr/>
                    <a:lstStyle/>
                    <a:p>
                      <a:pPr algn="r" fontAlgn="b"/>
                      <a:r>
                        <a:rPr lang="hr-HR" sz="1700" u="none" strike="noStrike">
                          <a:effectLst/>
                        </a:rPr>
                        <a:t>321</a:t>
                      </a:r>
                      <a:endParaRPr lang="hr-HR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700" u="none" strike="noStrike" dirty="0">
                          <a:effectLst/>
                        </a:rPr>
                        <a:t>Prihodi od članarina i članskih doprinosa</a:t>
                      </a:r>
                      <a:endParaRPr lang="hr-HR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700" u="none" strike="noStrike" dirty="0">
                          <a:effectLst/>
                        </a:rPr>
                        <a:t>59.725</a:t>
                      </a:r>
                      <a:endParaRPr lang="hr-HR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931775483"/>
                  </a:ext>
                </a:extLst>
              </a:tr>
              <a:tr h="285110">
                <a:tc>
                  <a:txBody>
                    <a:bodyPr/>
                    <a:lstStyle/>
                    <a:p>
                      <a:pPr algn="r" fontAlgn="b"/>
                      <a:r>
                        <a:rPr lang="hr-HR" sz="1700" u="none" strike="noStrike">
                          <a:effectLst/>
                        </a:rPr>
                        <a:t>3211</a:t>
                      </a:r>
                      <a:endParaRPr lang="hr-HR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700" u="none" strike="noStrike" dirty="0">
                          <a:effectLst/>
                        </a:rPr>
                        <a:t>Članarine</a:t>
                      </a:r>
                      <a:endParaRPr lang="hr-HR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700" u="none" strike="noStrike" dirty="0">
                          <a:effectLst/>
                        </a:rPr>
                        <a:t>26.545</a:t>
                      </a:r>
                      <a:endParaRPr lang="hr-HR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043645668"/>
                  </a:ext>
                </a:extLst>
              </a:tr>
              <a:tr h="285110">
                <a:tc>
                  <a:txBody>
                    <a:bodyPr/>
                    <a:lstStyle/>
                    <a:p>
                      <a:pPr algn="r" fontAlgn="b"/>
                      <a:r>
                        <a:rPr lang="hr-HR" sz="1700" u="none" strike="noStrike">
                          <a:effectLst/>
                        </a:rPr>
                        <a:t>3212</a:t>
                      </a:r>
                      <a:endParaRPr lang="hr-HR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700" u="none" strike="noStrike" dirty="0">
                          <a:effectLst/>
                        </a:rPr>
                        <a:t>Kotizacije za natjecanja</a:t>
                      </a:r>
                      <a:endParaRPr lang="hr-HR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700" u="none" strike="noStrike" dirty="0">
                          <a:effectLst/>
                        </a:rPr>
                        <a:t>26.545</a:t>
                      </a:r>
                      <a:endParaRPr lang="hr-HR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117759905"/>
                  </a:ext>
                </a:extLst>
              </a:tr>
              <a:tr h="285110">
                <a:tc>
                  <a:txBody>
                    <a:bodyPr/>
                    <a:lstStyle/>
                    <a:p>
                      <a:pPr algn="r" fontAlgn="b"/>
                      <a:r>
                        <a:rPr lang="hr-HR" sz="1700" u="none" strike="noStrike">
                          <a:effectLst/>
                        </a:rPr>
                        <a:t>3213</a:t>
                      </a:r>
                      <a:endParaRPr lang="hr-HR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700" u="none" strike="noStrike" dirty="0">
                          <a:effectLst/>
                        </a:rPr>
                        <a:t>Kotizacije - seminari i izdavanje licenci</a:t>
                      </a:r>
                      <a:endParaRPr lang="hr-HR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700" u="none" strike="noStrike" dirty="0">
                          <a:effectLst/>
                        </a:rPr>
                        <a:t>6.636</a:t>
                      </a:r>
                      <a:endParaRPr lang="hr-HR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184374087"/>
                  </a:ext>
                </a:extLst>
              </a:tr>
              <a:tr h="285110">
                <a:tc>
                  <a:txBody>
                    <a:bodyPr/>
                    <a:lstStyle/>
                    <a:p>
                      <a:pPr algn="r" fontAlgn="b"/>
                      <a:r>
                        <a:rPr lang="hr-HR" sz="1700" u="none" strike="noStrike">
                          <a:effectLst/>
                        </a:rPr>
                        <a:t>341</a:t>
                      </a:r>
                      <a:endParaRPr lang="hr-HR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700" u="none" strike="noStrike" dirty="0">
                          <a:effectLst/>
                        </a:rPr>
                        <a:t>Prihodi od financijske imovine</a:t>
                      </a:r>
                      <a:endParaRPr lang="hr-HR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700" u="none" strike="noStrike" dirty="0">
                          <a:effectLst/>
                        </a:rPr>
                        <a:t>1.327</a:t>
                      </a:r>
                      <a:endParaRPr lang="hr-HR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853023689"/>
                  </a:ext>
                </a:extLst>
              </a:tr>
              <a:tr h="285110">
                <a:tc>
                  <a:txBody>
                    <a:bodyPr/>
                    <a:lstStyle/>
                    <a:p>
                      <a:pPr algn="r" fontAlgn="b"/>
                      <a:r>
                        <a:rPr lang="hr-HR" sz="1700" u="none" strike="noStrike">
                          <a:effectLst/>
                        </a:rPr>
                        <a:t>352</a:t>
                      </a:r>
                      <a:endParaRPr lang="hr-HR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700" u="none" strike="noStrike" dirty="0">
                          <a:effectLst/>
                        </a:rPr>
                        <a:t>Prihodi od ino. vlada i međunarodnih organizacija</a:t>
                      </a:r>
                      <a:endParaRPr lang="pl-PL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700" u="none" strike="noStrike" dirty="0">
                          <a:effectLst/>
                        </a:rPr>
                        <a:t>26.545</a:t>
                      </a:r>
                      <a:endParaRPr lang="hr-HR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407229859"/>
                  </a:ext>
                </a:extLst>
              </a:tr>
              <a:tr h="285110">
                <a:tc>
                  <a:txBody>
                    <a:bodyPr/>
                    <a:lstStyle/>
                    <a:p>
                      <a:pPr algn="r" fontAlgn="b"/>
                      <a:r>
                        <a:rPr lang="hr-HR" sz="1700" u="none" strike="noStrike">
                          <a:effectLst/>
                        </a:rPr>
                        <a:t>362</a:t>
                      </a:r>
                      <a:endParaRPr lang="hr-HR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700" u="none" strike="noStrike" dirty="0">
                          <a:effectLst/>
                        </a:rPr>
                        <a:t>Ostali prihodi od nepovezanih organizacija</a:t>
                      </a:r>
                      <a:endParaRPr lang="pl-PL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700" u="none" strike="noStrike" dirty="0">
                          <a:effectLst/>
                        </a:rPr>
                        <a:t>5.309</a:t>
                      </a:r>
                      <a:endParaRPr lang="hr-HR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267402743"/>
                  </a:ext>
                </a:extLst>
              </a:tr>
              <a:tr h="285110">
                <a:tc>
                  <a:txBody>
                    <a:bodyPr/>
                    <a:lstStyle/>
                    <a:p>
                      <a:pPr algn="r" fontAlgn="b"/>
                      <a:r>
                        <a:rPr lang="hr-HR" sz="1700" u="none" strike="noStrike">
                          <a:effectLst/>
                        </a:rPr>
                        <a:t>371</a:t>
                      </a:r>
                      <a:endParaRPr lang="hr-HR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700" u="none" strike="noStrike" dirty="0">
                          <a:effectLst/>
                        </a:rPr>
                        <a:t>Prihodi od povezanih neprofitnih organizacija</a:t>
                      </a:r>
                      <a:endParaRPr lang="pl-PL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700" u="none" strike="noStrike" dirty="0">
                          <a:effectLst/>
                        </a:rPr>
                        <a:t>561.417</a:t>
                      </a:r>
                      <a:endParaRPr lang="hr-HR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48375665"/>
                  </a:ext>
                </a:extLst>
              </a:tr>
              <a:tr h="285110">
                <a:tc>
                  <a:txBody>
                    <a:bodyPr/>
                    <a:lstStyle/>
                    <a:p>
                      <a:pPr algn="r" fontAlgn="b"/>
                      <a:r>
                        <a:rPr lang="hr-HR" sz="1700" u="none" strike="noStrike">
                          <a:effectLst/>
                        </a:rPr>
                        <a:t>3711</a:t>
                      </a:r>
                      <a:endParaRPr lang="hr-HR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700" u="none" strike="noStrike" dirty="0">
                          <a:effectLst/>
                        </a:rPr>
                        <a:t>Redovni program</a:t>
                      </a:r>
                      <a:endParaRPr lang="hr-HR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700" u="none" strike="noStrike" dirty="0">
                          <a:effectLst/>
                        </a:rPr>
                        <a:t>358.352</a:t>
                      </a:r>
                      <a:endParaRPr lang="hr-HR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007807373"/>
                  </a:ext>
                </a:extLst>
              </a:tr>
              <a:tr h="285110">
                <a:tc>
                  <a:txBody>
                    <a:bodyPr/>
                    <a:lstStyle/>
                    <a:p>
                      <a:pPr algn="r" fontAlgn="b"/>
                      <a:r>
                        <a:rPr lang="hr-HR" sz="1700" u="none" strike="noStrike">
                          <a:effectLst/>
                        </a:rPr>
                        <a:t>3712</a:t>
                      </a:r>
                      <a:endParaRPr lang="hr-HR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700" u="none" strike="noStrike" dirty="0">
                          <a:effectLst/>
                        </a:rPr>
                        <a:t>Plaće trenera</a:t>
                      </a:r>
                      <a:endParaRPr lang="hr-HR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700" u="none" strike="noStrike" dirty="0">
                          <a:effectLst/>
                        </a:rPr>
                        <a:t>96.888</a:t>
                      </a:r>
                      <a:endParaRPr lang="hr-HR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381613841"/>
                  </a:ext>
                </a:extLst>
              </a:tr>
              <a:tr h="285110">
                <a:tc>
                  <a:txBody>
                    <a:bodyPr/>
                    <a:lstStyle/>
                    <a:p>
                      <a:pPr algn="r" fontAlgn="b"/>
                      <a:r>
                        <a:rPr lang="hr-HR" sz="1700" u="none" strike="noStrike">
                          <a:effectLst/>
                        </a:rPr>
                        <a:t>3713</a:t>
                      </a:r>
                      <a:endParaRPr lang="hr-HR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700" u="none" strike="noStrike" dirty="0">
                          <a:effectLst/>
                        </a:rPr>
                        <a:t>Programi sportaša (razvojni i olimpijski)</a:t>
                      </a:r>
                      <a:endParaRPr lang="pl-PL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700" u="none" strike="noStrike" dirty="0">
                          <a:effectLst/>
                        </a:rPr>
                        <a:t>106.178</a:t>
                      </a:r>
                      <a:endParaRPr lang="hr-HR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333587297"/>
                  </a:ext>
                </a:extLst>
              </a:tr>
              <a:tr h="400936">
                <a:tc>
                  <a:txBody>
                    <a:bodyPr/>
                    <a:lstStyle/>
                    <a:p>
                      <a:pPr algn="l" fontAlgn="b"/>
                      <a:r>
                        <a:rPr lang="hr-HR" sz="1700" b="1" u="none" strike="noStrike" dirty="0">
                          <a:effectLst/>
                        </a:rPr>
                        <a:t> </a:t>
                      </a:r>
                      <a:endParaRPr lang="hr-HR" sz="1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700" b="1" u="none" strike="noStrike" dirty="0" smtClean="0">
                          <a:effectLst/>
                        </a:rPr>
                        <a:t>Ukupni </a:t>
                      </a:r>
                      <a:r>
                        <a:rPr lang="hr-HR" sz="1700" b="1" u="none" strike="noStrike" dirty="0">
                          <a:effectLst/>
                        </a:rPr>
                        <a:t>prihodi</a:t>
                      </a:r>
                      <a:endParaRPr lang="hr-HR" sz="1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700" b="1" u="none" strike="noStrike" dirty="0">
                          <a:effectLst/>
                        </a:rPr>
                        <a:t>846.772</a:t>
                      </a:r>
                      <a:endParaRPr lang="hr-HR" sz="1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302001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5963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584662" y="615287"/>
            <a:ext cx="9144000" cy="476913"/>
          </a:xfrm>
        </p:spPr>
        <p:txBody>
          <a:bodyPr>
            <a:normAutofit/>
          </a:bodyPr>
          <a:lstStyle/>
          <a:p>
            <a:pPr algn="l"/>
            <a:r>
              <a:rPr lang="hr-HR" sz="2400" b="1" i="1" dirty="0" smtClean="0"/>
              <a:t>Plan rashoda</a:t>
            </a:r>
            <a:endParaRPr lang="hr-HR" sz="2400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734291" y="1263535"/>
            <a:ext cx="9144000" cy="4937760"/>
          </a:xfrm>
        </p:spPr>
        <p:txBody>
          <a:bodyPr>
            <a:normAutofit/>
          </a:bodyPr>
          <a:lstStyle/>
          <a:p>
            <a:pPr algn="l"/>
            <a:endParaRPr lang="hr-HR" sz="1700" dirty="0"/>
          </a:p>
        </p:txBody>
      </p:sp>
      <p:graphicFrame>
        <p:nvGraphicFramePr>
          <p:cNvPr id="4" name="Tablic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4587073"/>
              </p:ext>
            </p:extLst>
          </p:nvPr>
        </p:nvGraphicFramePr>
        <p:xfrm>
          <a:off x="734290" y="1263534"/>
          <a:ext cx="9144000" cy="49377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06867">
                  <a:extLst>
                    <a:ext uri="{9D8B030D-6E8A-4147-A177-3AD203B41FA5}">
                      <a16:colId xmlns:a16="http://schemas.microsoft.com/office/drawing/2014/main" val="2488176780"/>
                    </a:ext>
                  </a:extLst>
                </a:gridCol>
                <a:gridCol w="5404207">
                  <a:extLst>
                    <a:ext uri="{9D8B030D-6E8A-4147-A177-3AD203B41FA5}">
                      <a16:colId xmlns:a16="http://schemas.microsoft.com/office/drawing/2014/main" val="2330735438"/>
                    </a:ext>
                  </a:extLst>
                </a:gridCol>
                <a:gridCol w="2732926">
                  <a:extLst>
                    <a:ext uri="{9D8B030D-6E8A-4147-A177-3AD203B41FA5}">
                      <a16:colId xmlns:a16="http://schemas.microsoft.com/office/drawing/2014/main" val="2985566504"/>
                    </a:ext>
                  </a:extLst>
                </a:gridCol>
              </a:tblGrid>
              <a:tr h="447851">
                <a:tc>
                  <a:txBody>
                    <a:bodyPr/>
                    <a:lstStyle/>
                    <a:p>
                      <a:pPr algn="ctr" fontAlgn="b"/>
                      <a:endParaRPr lang="hr-HR" sz="1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hr-HR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700" i="1" u="none" strike="noStrike" dirty="0">
                          <a:effectLst/>
                        </a:rPr>
                        <a:t>Iznos u EUR</a:t>
                      </a:r>
                      <a:endParaRPr lang="hr-HR" sz="17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5023061"/>
                  </a:ext>
                </a:extLst>
              </a:tr>
              <a:tr h="447851">
                <a:tc>
                  <a:txBody>
                    <a:bodyPr/>
                    <a:lstStyle/>
                    <a:p>
                      <a:pPr algn="r" fontAlgn="b"/>
                      <a:r>
                        <a:rPr lang="hr-HR" sz="1700" u="none" strike="noStrike" dirty="0">
                          <a:effectLst/>
                        </a:rPr>
                        <a:t>411</a:t>
                      </a:r>
                      <a:endParaRPr lang="hr-HR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700" u="none" strike="noStrike" dirty="0">
                          <a:effectLst/>
                        </a:rPr>
                        <a:t>Plaće </a:t>
                      </a:r>
                      <a:endParaRPr lang="hr-HR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700" u="none" strike="noStrike">
                          <a:effectLst/>
                        </a:rPr>
                        <a:t>42.471</a:t>
                      </a:r>
                      <a:endParaRPr lang="hr-HR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835431891"/>
                  </a:ext>
                </a:extLst>
              </a:tr>
              <a:tr h="725163">
                <a:tc>
                  <a:txBody>
                    <a:bodyPr/>
                    <a:lstStyle/>
                    <a:p>
                      <a:pPr algn="r" fontAlgn="b"/>
                      <a:r>
                        <a:rPr lang="hr-HR" sz="1700" u="none" strike="noStrike" dirty="0">
                          <a:effectLst/>
                        </a:rPr>
                        <a:t>421</a:t>
                      </a:r>
                      <a:endParaRPr lang="hr-HR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700" u="none" strike="noStrike" dirty="0">
                          <a:effectLst/>
                        </a:rPr>
                        <a:t>Naknade troškova zaposlenicima i ostalim osobama izvan radnog odnosa </a:t>
                      </a:r>
                      <a:endParaRPr lang="hr-HR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700" u="none" strike="noStrike">
                          <a:effectLst/>
                        </a:rPr>
                        <a:t>142.723</a:t>
                      </a:r>
                      <a:endParaRPr lang="hr-HR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695758308"/>
                  </a:ext>
                </a:extLst>
              </a:tr>
              <a:tr h="447851">
                <a:tc>
                  <a:txBody>
                    <a:bodyPr/>
                    <a:lstStyle/>
                    <a:p>
                      <a:pPr algn="r" fontAlgn="b"/>
                      <a:r>
                        <a:rPr lang="hr-HR" sz="1700" u="none" strike="noStrike" dirty="0">
                          <a:effectLst/>
                        </a:rPr>
                        <a:t>424</a:t>
                      </a:r>
                      <a:endParaRPr lang="hr-HR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700" u="none" strike="noStrike" dirty="0">
                          <a:effectLst/>
                        </a:rPr>
                        <a:t>Naknad ostalim osobama izvan radnog odnosa</a:t>
                      </a:r>
                      <a:endParaRPr lang="pl-PL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700" u="none" strike="noStrike">
                          <a:effectLst/>
                        </a:rPr>
                        <a:t>345.262</a:t>
                      </a:r>
                      <a:endParaRPr lang="hr-HR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144296081"/>
                  </a:ext>
                </a:extLst>
              </a:tr>
              <a:tr h="447851">
                <a:tc>
                  <a:txBody>
                    <a:bodyPr/>
                    <a:lstStyle/>
                    <a:p>
                      <a:pPr algn="r" fontAlgn="b"/>
                      <a:r>
                        <a:rPr lang="hr-HR" sz="1700" u="none" strike="noStrike">
                          <a:effectLst/>
                        </a:rPr>
                        <a:t>425</a:t>
                      </a:r>
                      <a:endParaRPr lang="hr-HR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700" u="none" strike="noStrike" dirty="0">
                          <a:effectLst/>
                        </a:rPr>
                        <a:t>Rashodi za usluge</a:t>
                      </a:r>
                      <a:endParaRPr lang="hr-HR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700" u="none" strike="noStrike">
                          <a:effectLst/>
                        </a:rPr>
                        <a:t>147.860</a:t>
                      </a:r>
                      <a:endParaRPr lang="hr-HR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254819890"/>
                  </a:ext>
                </a:extLst>
              </a:tr>
              <a:tr h="447851">
                <a:tc>
                  <a:txBody>
                    <a:bodyPr/>
                    <a:lstStyle/>
                    <a:p>
                      <a:pPr algn="r" fontAlgn="b"/>
                      <a:r>
                        <a:rPr lang="hr-HR" sz="1700" u="none" strike="noStrike">
                          <a:effectLst/>
                        </a:rPr>
                        <a:t>426</a:t>
                      </a:r>
                      <a:endParaRPr lang="hr-HR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700" u="none" strike="noStrike" dirty="0">
                          <a:effectLst/>
                        </a:rPr>
                        <a:t>Ostali troškovi</a:t>
                      </a:r>
                      <a:endParaRPr lang="hr-HR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700" u="none" strike="noStrike">
                          <a:effectLst/>
                        </a:rPr>
                        <a:t>39.817</a:t>
                      </a:r>
                      <a:endParaRPr lang="hr-HR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496453243"/>
                  </a:ext>
                </a:extLst>
              </a:tr>
              <a:tr h="447851">
                <a:tc>
                  <a:txBody>
                    <a:bodyPr/>
                    <a:lstStyle/>
                    <a:p>
                      <a:pPr algn="r" fontAlgn="b"/>
                      <a:r>
                        <a:rPr lang="hr-HR" sz="1700" u="none" strike="noStrike">
                          <a:effectLst/>
                        </a:rPr>
                        <a:t>43</a:t>
                      </a:r>
                      <a:endParaRPr lang="hr-HR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700" u="none" strike="noStrike" dirty="0">
                          <a:effectLst/>
                        </a:rPr>
                        <a:t>Amortizacija</a:t>
                      </a:r>
                      <a:endParaRPr lang="hr-HR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700" u="none" strike="noStrike">
                          <a:effectLst/>
                        </a:rPr>
                        <a:t>39.817</a:t>
                      </a:r>
                      <a:endParaRPr lang="hr-HR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71797615"/>
                  </a:ext>
                </a:extLst>
              </a:tr>
              <a:tr h="447851">
                <a:tc>
                  <a:txBody>
                    <a:bodyPr/>
                    <a:lstStyle/>
                    <a:p>
                      <a:pPr algn="r" fontAlgn="b"/>
                      <a:r>
                        <a:rPr lang="hr-HR" sz="1700" u="none" strike="noStrike">
                          <a:effectLst/>
                        </a:rPr>
                        <a:t>443</a:t>
                      </a:r>
                      <a:endParaRPr lang="hr-HR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700" u="none" strike="noStrike" dirty="0">
                          <a:effectLst/>
                        </a:rPr>
                        <a:t>Financijski rashodi</a:t>
                      </a:r>
                      <a:endParaRPr lang="hr-HR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700" u="none" strike="noStrike" dirty="0">
                          <a:effectLst/>
                        </a:rPr>
                        <a:t>1.659</a:t>
                      </a:r>
                      <a:endParaRPr lang="hr-HR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075520825"/>
                  </a:ext>
                </a:extLst>
              </a:tr>
              <a:tr h="447851">
                <a:tc>
                  <a:txBody>
                    <a:bodyPr/>
                    <a:lstStyle/>
                    <a:p>
                      <a:pPr algn="r" fontAlgn="b"/>
                      <a:r>
                        <a:rPr lang="hr-HR" sz="1700" u="none" strike="noStrike">
                          <a:effectLst/>
                        </a:rPr>
                        <a:t>462</a:t>
                      </a:r>
                      <a:endParaRPr lang="hr-HR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700" u="none" strike="noStrike">
                          <a:effectLst/>
                        </a:rPr>
                        <a:t>Transferi klubovima</a:t>
                      </a:r>
                      <a:endParaRPr lang="hr-HR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700" u="none" strike="noStrike" dirty="0">
                          <a:effectLst/>
                        </a:rPr>
                        <a:t>87.162</a:t>
                      </a:r>
                      <a:endParaRPr lang="hr-HR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654210123"/>
                  </a:ext>
                </a:extLst>
              </a:tr>
              <a:tr h="629789">
                <a:tc>
                  <a:txBody>
                    <a:bodyPr/>
                    <a:lstStyle/>
                    <a:p>
                      <a:pPr algn="l" fontAlgn="b"/>
                      <a:r>
                        <a:rPr lang="hr-HR" sz="1700" b="1" u="none" strike="noStrike" dirty="0">
                          <a:effectLst/>
                        </a:rPr>
                        <a:t> </a:t>
                      </a:r>
                      <a:endParaRPr lang="hr-HR" sz="1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700" b="1" u="none" strike="noStrike" dirty="0" smtClean="0">
                          <a:effectLst/>
                        </a:rPr>
                        <a:t>Ukupni </a:t>
                      </a:r>
                      <a:r>
                        <a:rPr lang="hr-HR" sz="1700" b="1" u="none" strike="noStrike" dirty="0">
                          <a:effectLst/>
                        </a:rPr>
                        <a:t>rashodi</a:t>
                      </a:r>
                      <a:endParaRPr lang="hr-HR" sz="1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700" b="1" u="none" strike="noStrike" dirty="0">
                          <a:effectLst/>
                        </a:rPr>
                        <a:t>846.772</a:t>
                      </a:r>
                      <a:endParaRPr lang="hr-HR" sz="1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9539693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92542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584662" y="615287"/>
            <a:ext cx="9144000" cy="476913"/>
          </a:xfrm>
        </p:spPr>
        <p:txBody>
          <a:bodyPr>
            <a:normAutofit/>
          </a:bodyPr>
          <a:lstStyle/>
          <a:p>
            <a:pPr algn="l"/>
            <a:r>
              <a:rPr lang="hr-HR" sz="2400" b="1" i="1" dirty="0" smtClean="0"/>
              <a:t>Pan rashoda po programima</a:t>
            </a:r>
            <a:endParaRPr lang="hr-HR" sz="2400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734291" y="1296785"/>
            <a:ext cx="9144000" cy="4904510"/>
          </a:xfrm>
        </p:spPr>
        <p:txBody>
          <a:bodyPr>
            <a:normAutofit/>
          </a:bodyPr>
          <a:lstStyle/>
          <a:p>
            <a:pPr algn="l"/>
            <a:endParaRPr lang="hr-HR" sz="1700" dirty="0"/>
          </a:p>
        </p:txBody>
      </p:sp>
      <p:graphicFrame>
        <p:nvGraphicFramePr>
          <p:cNvPr id="4" name="Tablic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0870721"/>
              </p:ext>
            </p:extLst>
          </p:nvPr>
        </p:nvGraphicFramePr>
        <p:xfrm>
          <a:off x="734291" y="1296789"/>
          <a:ext cx="9210897" cy="417789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01659">
                  <a:extLst>
                    <a:ext uri="{9D8B030D-6E8A-4147-A177-3AD203B41FA5}">
                      <a16:colId xmlns:a16="http://schemas.microsoft.com/office/drawing/2014/main" val="3324896976"/>
                    </a:ext>
                  </a:extLst>
                </a:gridCol>
                <a:gridCol w="4302781">
                  <a:extLst>
                    <a:ext uri="{9D8B030D-6E8A-4147-A177-3AD203B41FA5}">
                      <a16:colId xmlns:a16="http://schemas.microsoft.com/office/drawing/2014/main" val="2844293874"/>
                    </a:ext>
                  </a:extLst>
                </a:gridCol>
                <a:gridCol w="1243389">
                  <a:extLst>
                    <a:ext uri="{9D8B030D-6E8A-4147-A177-3AD203B41FA5}">
                      <a16:colId xmlns:a16="http://schemas.microsoft.com/office/drawing/2014/main" val="144567643"/>
                    </a:ext>
                  </a:extLst>
                </a:gridCol>
                <a:gridCol w="1194309">
                  <a:extLst>
                    <a:ext uri="{9D8B030D-6E8A-4147-A177-3AD203B41FA5}">
                      <a16:colId xmlns:a16="http://schemas.microsoft.com/office/drawing/2014/main" val="392566956"/>
                    </a:ext>
                  </a:extLst>
                </a:gridCol>
                <a:gridCol w="1668759">
                  <a:extLst>
                    <a:ext uri="{9D8B030D-6E8A-4147-A177-3AD203B41FA5}">
                      <a16:colId xmlns:a16="http://schemas.microsoft.com/office/drawing/2014/main" val="3672432147"/>
                    </a:ext>
                  </a:extLst>
                </a:gridCol>
              </a:tblGrid>
              <a:tr h="640076">
                <a:tc gridSpan="5">
                  <a:txBody>
                    <a:bodyPr/>
                    <a:lstStyle/>
                    <a:p>
                      <a:pPr algn="ctr" fontAlgn="b"/>
                      <a:r>
                        <a:rPr lang="hr-HR" sz="1700" b="1" u="none" strike="noStrike" dirty="0">
                          <a:effectLst/>
                        </a:rPr>
                        <a:t>Međunarodna natjecanja </a:t>
                      </a:r>
                      <a:r>
                        <a:rPr lang="hr-HR" sz="1700" b="1" u="none" strike="noStrike" dirty="0" smtClean="0">
                          <a:effectLst/>
                        </a:rPr>
                        <a:t>(svjetska </a:t>
                      </a:r>
                      <a:r>
                        <a:rPr lang="hr-HR" sz="1700" b="1" u="none" strike="noStrike" dirty="0">
                          <a:effectLst/>
                        </a:rPr>
                        <a:t>prvenstva i </a:t>
                      </a:r>
                      <a:r>
                        <a:rPr lang="hr-HR" sz="1700" b="1" u="none" strike="noStrike" dirty="0" smtClean="0">
                          <a:effectLst/>
                        </a:rPr>
                        <a:t>kupovi</a:t>
                      </a:r>
                      <a:r>
                        <a:rPr lang="hr-HR" sz="1700" b="1" u="none" strike="noStrike" dirty="0">
                          <a:effectLst/>
                        </a:rPr>
                        <a:t>, </a:t>
                      </a:r>
                      <a:r>
                        <a:rPr lang="hr-HR" sz="1700" b="1" u="none" strike="noStrike" dirty="0" smtClean="0">
                          <a:effectLst/>
                        </a:rPr>
                        <a:t>europska </a:t>
                      </a:r>
                      <a:r>
                        <a:rPr lang="hr-HR" sz="1700" b="1" u="none" strike="noStrike" dirty="0">
                          <a:effectLst/>
                        </a:rPr>
                        <a:t>prvenstva i </a:t>
                      </a:r>
                      <a:r>
                        <a:rPr lang="hr-HR" sz="1700" b="1" u="none" strike="noStrike" dirty="0" smtClean="0">
                          <a:effectLst/>
                        </a:rPr>
                        <a:t>kupovi</a:t>
                      </a:r>
                      <a:r>
                        <a:rPr lang="hr-HR" sz="1700" b="1" u="none" strike="noStrike" dirty="0">
                          <a:effectLst/>
                        </a:rPr>
                        <a:t>, ostala međunarodna natjecanja</a:t>
                      </a:r>
                      <a:r>
                        <a:rPr lang="hr-HR" sz="1700" b="1" u="none" strike="noStrike" dirty="0" smtClean="0">
                          <a:effectLst/>
                        </a:rPr>
                        <a:t>) - sudjelovanje </a:t>
                      </a:r>
                      <a:r>
                        <a:rPr lang="hr-HR" sz="1700" b="1" u="none" strike="noStrike" dirty="0">
                          <a:effectLst/>
                        </a:rPr>
                        <a:t>i pripreme</a:t>
                      </a:r>
                      <a:endParaRPr lang="hr-HR" sz="1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hr-HR" sz="1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hr-HR" sz="1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hr-HR" sz="1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hr-HR" sz="1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747525978"/>
                  </a:ext>
                </a:extLst>
              </a:tr>
              <a:tr h="327660">
                <a:tc>
                  <a:txBody>
                    <a:bodyPr/>
                    <a:lstStyle/>
                    <a:p>
                      <a:pPr algn="ctr" fontAlgn="b"/>
                      <a:endParaRPr lang="hr-HR" sz="1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hr-HR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hr-HR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hr-HR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700" i="1" u="none" strike="noStrike" dirty="0" smtClean="0">
                          <a:effectLst/>
                        </a:rPr>
                        <a:t>u EUR</a:t>
                      </a:r>
                      <a:endParaRPr lang="hr-HR" sz="17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531102611"/>
                  </a:ext>
                </a:extLst>
              </a:tr>
              <a:tr h="336068">
                <a:tc>
                  <a:txBody>
                    <a:bodyPr/>
                    <a:lstStyle/>
                    <a:p>
                      <a:pPr algn="ctr" fontAlgn="b"/>
                      <a:endParaRPr lang="hr-HR" sz="1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hr-HR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hr-HR" sz="1700" b="1" u="none" strike="noStrike" dirty="0">
                          <a:effectLst/>
                        </a:rPr>
                        <a:t>Izvor financiranja</a:t>
                      </a:r>
                      <a:endParaRPr lang="hr-HR" sz="17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1808187"/>
                  </a:ext>
                </a:extLst>
              </a:tr>
              <a:tr h="336068">
                <a:tc>
                  <a:txBody>
                    <a:bodyPr/>
                    <a:lstStyle/>
                    <a:p>
                      <a:pPr algn="ctr" fontAlgn="b"/>
                      <a:endParaRPr lang="hr-HR" sz="1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hr-HR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7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371 - javni</a:t>
                      </a:r>
                      <a:endParaRPr lang="hr-HR" sz="1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7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311 - vlastiti</a:t>
                      </a:r>
                      <a:endParaRPr lang="hr-HR" sz="1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700" b="1" u="none" strike="noStrike" dirty="0" smtClean="0">
                          <a:effectLst/>
                        </a:rPr>
                        <a:t>ukupno</a:t>
                      </a:r>
                      <a:r>
                        <a:rPr lang="hr-HR" sz="1700" b="1" u="none" strike="noStrike" dirty="0">
                          <a:effectLst/>
                        </a:rPr>
                        <a:t> </a:t>
                      </a:r>
                      <a:endParaRPr lang="hr-HR" sz="1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114398420"/>
                  </a:ext>
                </a:extLst>
              </a:tr>
              <a:tr h="336068">
                <a:tc>
                  <a:txBody>
                    <a:bodyPr/>
                    <a:lstStyle/>
                    <a:p>
                      <a:pPr algn="r" fontAlgn="b"/>
                      <a:r>
                        <a:rPr lang="hr-HR" sz="1700" u="none" strike="noStrike" dirty="0">
                          <a:effectLst/>
                        </a:rPr>
                        <a:t>411</a:t>
                      </a:r>
                      <a:endParaRPr lang="hr-HR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700" u="none" strike="noStrike" dirty="0">
                          <a:effectLst/>
                        </a:rPr>
                        <a:t>Plaće </a:t>
                      </a:r>
                      <a:endParaRPr lang="hr-HR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700" u="none" strike="noStrike" dirty="0">
                          <a:effectLst/>
                        </a:rPr>
                        <a:t> </a:t>
                      </a:r>
                      <a:endParaRPr lang="hr-HR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700" u="none" strike="noStrike" dirty="0">
                          <a:effectLst/>
                        </a:rPr>
                        <a:t> </a:t>
                      </a:r>
                      <a:endParaRPr lang="hr-HR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700" u="none" strike="noStrike">
                          <a:effectLst/>
                        </a:rPr>
                        <a:t>0</a:t>
                      </a:r>
                      <a:endParaRPr lang="hr-HR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570471084"/>
                  </a:ext>
                </a:extLst>
              </a:tr>
              <a:tr h="672139">
                <a:tc>
                  <a:txBody>
                    <a:bodyPr/>
                    <a:lstStyle/>
                    <a:p>
                      <a:pPr algn="r" fontAlgn="b"/>
                      <a:r>
                        <a:rPr lang="hr-HR" sz="1700" u="none" strike="noStrike">
                          <a:effectLst/>
                        </a:rPr>
                        <a:t>421</a:t>
                      </a:r>
                      <a:endParaRPr lang="hr-HR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700" u="none" strike="noStrike" dirty="0">
                          <a:effectLst/>
                        </a:rPr>
                        <a:t>Naknade troškova zaposlenicima i ostalim osobama izvan radnog odnosa </a:t>
                      </a:r>
                      <a:endParaRPr lang="hr-HR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700" u="none" strike="noStrike" dirty="0">
                          <a:effectLst/>
                        </a:rPr>
                        <a:t>10.000</a:t>
                      </a:r>
                      <a:endParaRPr lang="hr-HR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700" u="none" strike="noStrike" dirty="0">
                          <a:effectLst/>
                        </a:rPr>
                        <a:t>10.000</a:t>
                      </a:r>
                      <a:endParaRPr lang="hr-HR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700" u="none" strike="noStrike">
                          <a:effectLst/>
                        </a:rPr>
                        <a:t>20.000</a:t>
                      </a:r>
                      <a:endParaRPr lang="hr-HR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571601762"/>
                  </a:ext>
                </a:extLst>
              </a:tr>
              <a:tr h="336068">
                <a:tc>
                  <a:txBody>
                    <a:bodyPr/>
                    <a:lstStyle/>
                    <a:p>
                      <a:pPr algn="r" fontAlgn="b"/>
                      <a:r>
                        <a:rPr lang="hr-HR" sz="1700" u="none" strike="noStrike">
                          <a:effectLst/>
                        </a:rPr>
                        <a:t>424</a:t>
                      </a:r>
                      <a:endParaRPr lang="hr-HR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700" u="none" strike="noStrike">
                          <a:effectLst/>
                        </a:rPr>
                        <a:t>Naknade ostalim osobama izvan radnog odnosa</a:t>
                      </a:r>
                      <a:endParaRPr lang="pl-PL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700" u="none" strike="noStrike" dirty="0">
                          <a:effectLst/>
                        </a:rPr>
                        <a:t>345.262</a:t>
                      </a:r>
                      <a:endParaRPr lang="hr-HR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700" u="none" strike="noStrike" dirty="0">
                          <a:effectLst/>
                        </a:rPr>
                        <a:t>15.000</a:t>
                      </a:r>
                      <a:endParaRPr lang="hr-HR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700" u="none" strike="noStrike" dirty="0">
                          <a:effectLst/>
                        </a:rPr>
                        <a:t>360.262</a:t>
                      </a:r>
                      <a:endParaRPr lang="hr-HR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17760190"/>
                  </a:ext>
                </a:extLst>
              </a:tr>
              <a:tr h="336068">
                <a:tc>
                  <a:txBody>
                    <a:bodyPr/>
                    <a:lstStyle/>
                    <a:p>
                      <a:pPr algn="r" fontAlgn="b"/>
                      <a:r>
                        <a:rPr lang="hr-HR" sz="1700" u="none" strike="noStrike">
                          <a:effectLst/>
                        </a:rPr>
                        <a:t>425</a:t>
                      </a:r>
                      <a:endParaRPr lang="hr-HR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700" u="none" strike="noStrike">
                          <a:effectLst/>
                        </a:rPr>
                        <a:t>Rashodi za usluge</a:t>
                      </a:r>
                      <a:endParaRPr lang="hr-HR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700" u="none" strike="noStrike" dirty="0">
                          <a:effectLst/>
                        </a:rPr>
                        <a:t>220.000</a:t>
                      </a:r>
                      <a:endParaRPr lang="hr-HR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700" u="none" strike="noStrike" dirty="0">
                          <a:effectLst/>
                        </a:rPr>
                        <a:t>220.000</a:t>
                      </a:r>
                      <a:endParaRPr lang="hr-HR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700" u="none" strike="noStrike" dirty="0">
                          <a:effectLst/>
                        </a:rPr>
                        <a:t>220.000</a:t>
                      </a:r>
                      <a:endParaRPr lang="hr-HR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252929464"/>
                  </a:ext>
                </a:extLst>
              </a:tr>
              <a:tr h="385080">
                <a:tc>
                  <a:txBody>
                    <a:bodyPr/>
                    <a:lstStyle/>
                    <a:p>
                      <a:pPr algn="r" fontAlgn="b"/>
                      <a:r>
                        <a:rPr lang="hr-HR" sz="1700" u="none" strike="noStrike">
                          <a:effectLst/>
                        </a:rPr>
                        <a:t>426</a:t>
                      </a:r>
                      <a:endParaRPr lang="hr-HR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700" u="none" strike="noStrike">
                          <a:effectLst/>
                        </a:rPr>
                        <a:t>Ostali rashodi</a:t>
                      </a:r>
                      <a:endParaRPr lang="hr-HR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700" u="none" strike="noStrike">
                          <a:effectLst/>
                        </a:rPr>
                        <a:t>20.000</a:t>
                      </a:r>
                      <a:endParaRPr lang="hr-HR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700" u="none" strike="noStrike" dirty="0">
                          <a:effectLst/>
                        </a:rPr>
                        <a:t>19.817</a:t>
                      </a:r>
                      <a:endParaRPr lang="hr-HR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700" u="none" strike="noStrike" dirty="0">
                          <a:effectLst/>
                        </a:rPr>
                        <a:t>39.817</a:t>
                      </a:r>
                      <a:endParaRPr lang="hr-HR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19848345"/>
                  </a:ext>
                </a:extLst>
              </a:tr>
              <a:tr h="472598">
                <a:tc>
                  <a:txBody>
                    <a:bodyPr/>
                    <a:lstStyle/>
                    <a:p>
                      <a:pPr algn="l" fontAlgn="b"/>
                      <a:r>
                        <a:rPr lang="hr-HR" sz="1700" b="1" u="none" strike="noStrike" dirty="0">
                          <a:effectLst/>
                        </a:rPr>
                        <a:t> </a:t>
                      </a:r>
                      <a:endParaRPr lang="hr-HR" sz="1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700" b="1" u="none" strike="noStrike" dirty="0" smtClean="0">
                          <a:effectLst/>
                        </a:rPr>
                        <a:t>Ukupni rashodi za međunarodna</a:t>
                      </a:r>
                      <a:r>
                        <a:rPr lang="hr-HR" sz="1700" b="1" u="none" strike="noStrike" baseline="0" dirty="0" smtClean="0">
                          <a:effectLst/>
                        </a:rPr>
                        <a:t> natjecanja</a:t>
                      </a:r>
                      <a:endParaRPr lang="hr-HR" sz="1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700" b="1" u="none" strike="noStrike" dirty="0">
                          <a:effectLst/>
                        </a:rPr>
                        <a:t>595.262</a:t>
                      </a:r>
                      <a:endParaRPr lang="hr-HR" sz="1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700" b="1" u="none" strike="noStrike" dirty="0">
                          <a:effectLst/>
                        </a:rPr>
                        <a:t>264.817</a:t>
                      </a:r>
                      <a:endParaRPr lang="hr-HR" sz="1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700" b="1" u="none" strike="noStrike" dirty="0">
                          <a:effectLst/>
                        </a:rPr>
                        <a:t>640.079</a:t>
                      </a:r>
                      <a:endParaRPr lang="hr-HR" sz="1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9796945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1618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584662" y="615287"/>
            <a:ext cx="9144000" cy="476913"/>
          </a:xfrm>
        </p:spPr>
        <p:txBody>
          <a:bodyPr>
            <a:normAutofit/>
          </a:bodyPr>
          <a:lstStyle/>
          <a:p>
            <a:pPr algn="l"/>
            <a:r>
              <a:rPr lang="hr-HR" sz="2400" b="1" i="1" dirty="0" smtClean="0"/>
              <a:t>Financijski rezultat </a:t>
            </a:r>
            <a:endParaRPr lang="hr-HR" sz="2400" b="1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734291" y="1296785"/>
            <a:ext cx="9144000" cy="4904510"/>
          </a:xfrm>
        </p:spPr>
        <p:txBody>
          <a:bodyPr>
            <a:normAutofit/>
          </a:bodyPr>
          <a:lstStyle/>
          <a:p>
            <a:pPr algn="l"/>
            <a:endParaRPr lang="hr-HR" sz="1700" dirty="0"/>
          </a:p>
        </p:txBody>
      </p:sp>
      <p:graphicFrame>
        <p:nvGraphicFramePr>
          <p:cNvPr id="6" name="Tablic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1751459"/>
              </p:ext>
            </p:extLst>
          </p:nvPr>
        </p:nvGraphicFramePr>
        <p:xfrm>
          <a:off x="734291" y="1296785"/>
          <a:ext cx="9157854" cy="317942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588283">
                  <a:extLst>
                    <a:ext uri="{9D8B030D-6E8A-4147-A177-3AD203B41FA5}">
                      <a16:colId xmlns:a16="http://schemas.microsoft.com/office/drawing/2014/main" val="2682383379"/>
                    </a:ext>
                  </a:extLst>
                </a:gridCol>
                <a:gridCol w="2569571">
                  <a:extLst>
                    <a:ext uri="{9D8B030D-6E8A-4147-A177-3AD203B41FA5}">
                      <a16:colId xmlns:a16="http://schemas.microsoft.com/office/drawing/2014/main" val="132398344"/>
                    </a:ext>
                  </a:extLst>
                </a:gridCol>
              </a:tblGrid>
              <a:tr h="1047575">
                <a:tc>
                  <a:txBody>
                    <a:bodyPr/>
                    <a:lstStyle/>
                    <a:p>
                      <a:pPr algn="ctr" fontAlgn="b"/>
                      <a:r>
                        <a:rPr lang="hr-HR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Planirani rezultat poslovanja  </a:t>
                      </a:r>
                      <a:endParaRPr lang="hr-HR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700" i="1" u="none" strike="noStrike" dirty="0">
                          <a:effectLst/>
                        </a:rPr>
                        <a:t>Iznos u EUR</a:t>
                      </a:r>
                      <a:endParaRPr lang="hr-HR" sz="17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077741984"/>
                  </a:ext>
                </a:extLst>
              </a:tr>
              <a:tr h="1047575">
                <a:tc>
                  <a:txBody>
                    <a:bodyPr/>
                    <a:lstStyle/>
                    <a:p>
                      <a:pPr algn="l" fontAlgn="b"/>
                      <a:r>
                        <a:rPr lang="hr-HR" sz="1700" u="none" strike="noStrike" dirty="0">
                          <a:effectLst/>
                        </a:rPr>
                        <a:t> </a:t>
                      </a:r>
                      <a:endParaRPr lang="hr-HR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b"/>
                      <a:r>
                        <a:rPr lang="hr-HR" sz="1700" u="none" strike="noStrike" dirty="0">
                          <a:effectLst/>
                        </a:rPr>
                        <a:t>Preneseni rezultat poslovanja </a:t>
                      </a:r>
                      <a:r>
                        <a:rPr lang="hr-HR" sz="1700" u="none" strike="noStrike" dirty="0" smtClean="0">
                          <a:effectLst/>
                        </a:rPr>
                        <a:t>Račun </a:t>
                      </a:r>
                      <a:r>
                        <a:rPr lang="hr-HR" sz="1700" u="none" strike="noStrike" dirty="0">
                          <a:effectLst/>
                        </a:rPr>
                        <a:t>(522)</a:t>
                      </a:r>
                      <a:endParaRPr lang="hr-HR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700" u="none" strike="noStrike">
                          <a:effectLst/>
                        </a:rPr>
                        <a:t>66.361</a:t>
                      </a:r>
                      <a:endParaRPr lang="hr-HR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957210907"/>
                  </a:ext>
                </a:extLst>
              </a:tr>
              <a:tr h="1084276">
                <a:tc>
                  <a:txBody>
                    <a:bodyPr/>
                    <a:lstStyle/>
                    <a:p>
                      <a:pPr algn="l" fontAlgn="b"/>
                      <a:r>
                        <a:rPr lang="hr-HR" sz="1700" u="none" strike="noStrike" dirty="0">
                          <a:effectLst/>
                        </a:rPr>
                        <a:t> </a:t>
                      </a:r>
                      <a:endParaRPr lang="hr-HR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b"/>
                      <a:r>
                        <a:rPr lang="hr-HR" sz="1700" u="none" strike="noStrike" dirty="0">
                          <a:effectLst/>
                        </a:rPr>
                        <a:t>Planirani višak/manjak </a:t>
                      </a:r>
                      <a:r>
                        <a:rPr lang="hr-HR" sz="1700" u="none" strike="noStrike" dirty="0" smtClean="0">
                          <a:effectLst/>
                        </a:rPr>
                        <a:t>prihoda u tekućoj godini</a:t>
                      </a:r>
                      <a:endParaRPr lang="hr-HR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700" u="none" strike="noStrike" dirty="0">
                          <a:effectLst/>
                        </a:rPr>
                        <a:t>0</a:t>
                      </a:r>
                      <a:endParaRPr lang="hr-HR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4069244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5207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584662" y="615287"/>
            <a:ext cx="9144000" cy="357303"/>
          </a:xfrm>
        </p:spPr>
        <p:txBody>
          <a:bodyPr>
            <a:normAutofit fontScale="90000"/>
          </a:bodyPr>
          <a:lstStyle/>
          <a:p>
            <a:pPr algn="l"/>
            <a:endParaRPr lang="hr-HR" sz="2400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734291" y="1127342"/>
            <a:ext cx="9912832" cy="5073953"/>
          </a:xfrm>
        </p:spPr>
        <p:txBody>
          <a:bodyPr>
            <a:normAutofit/>
          </a:bodyPr>
          <a:lstStyle/>
          <a:p>
            <a:endParaRPr lang="hr-HR" b="1" dirty="0" smtClean="0"/>
          </a:p>
          <a:p>
            <a:endParaRPr lang="hr-HR" b="1" dirty="0"/>
          </a:p>
          <a:p>
            <a:r>
              <a:rPr lang="hr-HR" sz="4000" b="1" dirty="0" smtClean="0"/>
              <a:t>Hvala na pažnji.</a:t>
            </a:r>
          </a:p>
          <a:p>
            <a:endParaRPr lang="hr-HR" b="1" dirty="0"/>
          </a:p>
          <a:p>
            <a:endParaRPr lang="hr-HR" b="1" dirty="0" smtClean="0"/>
          </a:p>
          <a:p>
            <a:endParaRPr lang="hr-HR" b="1" dirty="0"/>
          </a:p>
        </p:txBody>
      </p:sp>
    </p:spTree>
    <p:extLst>
      <p:ext uri="{BB962C8B-B14F-4D97-AF65-F5344CB8AC3E}">
        <p14:creationId xmlns:p14="http://schemas.microsoft.com/office/powerpoint/2010/main" val="3169300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9800" y="0"/>
            <a:ext cx="12192000" cy="6858000"/>
          </a:xfrm>
          <a:prstGeom prst="rect">
            <a:avLst/>
          </a:prstGeom>
        </p:spPr>
      </p:pic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734291" y="914400"/>
            <a:ext cx="10000514" cy="5649238"/>
          </a:xfrm>
        </p:spPr>
        <p:txBody>
          <a:bodyPr>
            <a:normAutofit lnSpcReduction="10000"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hr-HR" altLang="sr-Latn-RS" b="1" dirty="0" smtClean="0">
                <a:cs typeface="Calibri" panose="020F0502020204030204" pitchFamily="34" charset="0"/>
              </a:rPr>
              <a:t>Zakon o financijskom poslovanju i računovodstvu neprofitnih organizacija </a:t>
            </a:r>
            <a:r>
              <a:rPr lang="hr-HR" altLang="sr-Latn-RS" sz="1800" dirty="0" smtClean="0"/>
              <a:t>(</a:t>
            </a:r>
            <a:r>
              <a:rPr lang="hr-HR" altLang="sr-Latn-RS" sz="1800" dirty="0"/>
              <a:t>NN 121/14, 114/22)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hr-HR" altLang="sr-Latn-RS" b="1" dirty="0"/>
              <a:t>Pravilnik o neprofitnom računovodstvu i računskom planu </a:t>
            </a:r>
            <a:r>
              <a:rPr lang="hr-HR" altLang="sr-Latn-RS" sz="1800" dirty="0"/>
              <a:t>(NN 1/15, 25/17, 96/18, </a:t>
            </a:r>
            <a:r>
              <a:rPr lang="hr-HR" altLang="sr-Latn-RS" sz="1800" dirty="0" smtClean="0"/>
              <a:t>103/18, 134/22)</a:t>
            </a:r>
            <a:endParaRPr lang="hr-HR" altLang="sr-Latn-RS" sz="180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hr-HR" altLang="sr-Latn-RS" b="1" dirty="0"/>
              <a:t>Pravilnik o izvještavanju u neprofitnom računovodstvu i Registru neprofitnih organizacija </a:t>
            </a:r>
            <a:r>
              <a:rPr lang="hr-HR" altLang="sr-Latn-RS" sz="1800" dirty="0"/>
              <a:t>(NN 31/15, 67/17, 115/18, 21/21)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hr-HR" altLang="sr-Latn-RS" b="1" dirty="0"/>
              <a:t>Pravilnik o sustavu financijskog upravljanja i kontrola te izradi i izvršavanju financijskih planova neprofitnih organizacija </a:t>
            </a:r>
            <a:r>
              <a:rPr lang="hr-HR" altLang="sr-Latn-RS" sz="1800" dirty="0"/>
              <a:t>(NN </a:t>
            </a:r>
            <a:r>
              <a:rPr lang="hr-HR" altLang="sr-Latn-RS" sz="1800" dirty="0" smtClean="0"/>
              <a:t>119/15, 134/22)</a:t>
            </a:r>
            <a:endParaRPr lang="hr-HR" altLang="sr-Latn-RS" sz="180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hr-HR" altLang="sr-Latn-RS" b="1" dirty="0">
                <a:cs typeface="Calibri" panose="020F0502020204030204" pitchFamily="34" charset="0"/>
              </a:rPr>
              <a:t>Zakon o udrugama </a:t>
            </a:r>
            <a:r>
              <a:rPr lang="hr-HR" altLang="sr-Latn-RS" sz="1800" dirty="0">
                <a:cs typeface="Calibri" panose="020F0502020204030204" pitchFamily="34" charset="0"/>
              </a:rPr>
              <a:t>(NN 74/14, 70/17, 98/19)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hr-HR" altLang="sr-Latn-RS" b="1" dirty="0" smtClean="0">
                <a:cs typeface="Calibri" panose="020F0502020204030204" pitchFamily="34" charset="0"/>
              </a:rPr>
              <a:t>Zakon </a:t>
            </a:r>
            <a:r>
              <a:rPr lang="hr-HR" altLang="sr-Latn-RS" b="1" dirty="0">
                <a:cs typeface="Calibri" panose="020F0502020204030204" pitchFamily="34" charset="0"/>
              </a:rPr>
              <a:t>o sportu </a:t>
            </a:r>
            <a:r>
              <a:rPr lang="hr-HR" altLang="sr-Latn-RS" sz="1900" dirty="0">
                <a:cs typeface="Calibri" panose="020F0502020204030204" pitchFamily="34" charset="0"/>
              </a:rPr>
              <a:t>(</a:t>
            </a:r>
            <a:r>
              <a:rPr lang="hr-HR" altLang="sr-Latn-RS" sz="1800" dirty="0" smtClean="0">
                <a:cs typeface="Calibri" panose="020F0502020204030204" pitchFamily="34" charset="0"/>
              </a:rPr>
              <a:t>NN 141/22) </a:t>
            </a:r>
            <a:endParaRPr lang="hr-HR" altLang="sr-Latn-RS" sz="1800" dirty="0">
              <a:cs typeface="Calibri" panose="020F050202020403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hr-HR" altLang="sr-Latn-RS" b="1" dirty="0" smtClean="0">
                <a:cs typeface="Calibri" panose="020F0502020204030204" pitchFamily="34" charset="0"/>
              </a:rPr>
              <a:t>Zakon </a:t>
            </a:r>
            <a:r>
              <a:rPr lang="hr-HR" altLang="sr-Latn-RS" b="1" dirty="0">
                <a:cs typeface="Calibri" panose="020F0502020204030204" pitchFamily="34" charset="0"/>
              </a:rPr>
              <a:t>o javnoj nabavi </a:t>
            </a:r>
            <a:r>
              <a:rPr lang="hr-HR" altLang="sr-Latn-RS" sz="1900" dirty="0">
                <a:cs typeface="Calibri" panose="020F0502020204030204" pitchFamily="34" charset="0"/>
              </a:rPr>
              <a:t>(NN 120/16, 114/22)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hr-HR" altLang="sr-Latn-RS" b="1" dirty="0" smtClean="0">
                <a:cs typeface="Calibri" panose="020F0502020204030204" pitchFamily="34" charset="0"/>
              </a:rPr>
              <a:t>Zakon </a:t>
            </a:r>
            <a:r>
              <a:rPr lang="hr-HR" altLang="sr-Latn-RS" b="1" dirty="0">
                <a:cs typeface="Calibri" panose="020F0502020204030204" pitchFamily="34" charset="0"/>
              </a:rPr>
              <a:t>o pravu na pristup informacijama </a:t>
            </a:r>
            <a:r>
              <a:rPr lang="hr-HR" altLang="sr-Latn-RS" sz="1800" dirty="0"/>
              <a:t>(NN 25/13, 85/15, 69/22</a:t>
            </a:r>
            <a:r>
              <a:rPr lang="hr-HR" altLang="sr-Latn-RS" sz="1800" dirty="0" smtClean="0"/>
              <a:t>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hr-HR" altLang="sr-Latn-RS" b="1" dirty="0">
                <a:cs typeface="Calibri" panose="020F0502020204030204" pitchFamily="34" charset="0"/>
              </a:rPr>
              <a:t>Uredba o kriterijima, mjerilima i postupcima financiranja i ugovaranja programa i projekata od interesa za opće dobro koje provode </a:t>
            </a:r>
            <a:r>
              <a:rPr lang="hr-HR" altLang="sr-Latn-RS" b="1" dirty="0" smtClean="0">
                <a:cs typeface="Calibri" panose="020F0502020204030204" pitchFamily="34" charset="0"/>
              </a:rPr>
              <a:t>udruge </a:t>
            </a:r>
            <a:r>
              <a:rPr lang="hr-HR" altLang="sr-Latn-RS" sz="1800" dirty="0" smtClean="0"/>
              <a:t>(NN </a:t>
            </a:r>
            <a:r>
              <a:rPr lang="hr-HR" altLang="sr-Latn-RS" sz="1800" dirty="0"/>
              <a:t>26/15, 37/21)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hr-HR" altLang="sr-Latn-RS" sz="18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hr-HR" dirty="0"/>
          </a:p>
        </p:txBody>
      </p:sp>
      <p:sp>
        <p:nvSpPr>
          <p:cNvPr id="6" name="Naslov 1"/>
          <p:cNvSpPr>
            <a:spLocks noGrp="1"/>
          </p:cNvSpPr>
          <p:nvPr>
            <p:ph type="ctrTitle"/>
          </p:nvPr>
        </p:nvSpPr>
        <p:spPr>
          <a:xfrm>
            <a:off x="584200" y="615950"/>
            <a:ext cx="9144000" cy="198242"/>
          </a:xfrm>
        </p:spPr>
        <p:txBody>
          <a:bodyPr>
            <a:noAutofit/>
          </a:bodyPr>
          <a:lstStyle/>
          <a:p>
            <a:pPr algn="l"/>
            <a:r>
              <a:rPr lang="hr-HR" altLang="sr-Latn-RS" sz="2400" b="1" i="1" dirty="0">
                <a:cs typeface="Calibri" panose="020F0502020204030204" pitchFamily="34" charset="0"/>
              </a:rPr>
              <a:t>Zakonodavni </a:t>
            </a:r>
            <a:r>
              <a:rPr lang="hr-HR" altLang="sr-Latn-RS" sz="2400" b="1" i="1" dirty="0" smtClean="0">
                <a:cs typeface="Calibri" panose="020F0502020204030204" pitchFamily="34" charset="0"/>
              </a:rPr>
              <a:t>okvir </a:t>
            </a:r>
            <a:endParaRPr lang="hr-HR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3285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584662" y="615287"/>
            <a:ext cx="9144000" cy="357303"/>
          </a:xfrm>
        </p:spPr>
        <p:txBody>
          <a:bodyPr>
            <a:normAutofit fontScale="90000"/>
          </a:bodyPr>
          <a:lstStyle/>
          <a:p>
            <a:pPr algn="l"/>
            <a:r>
              <a:rPr lang="hr-HR" altLang="sr-Latn-RS" sz="2400" b="1" i="1" dirty="0" smtClean="0">
                <a:cs typeface="Calibri" panose="020F0502020204030204" pitchFamily="34" charset="0"/>
              </a:rPr>
              <a:t>Godišnji program rada </a:t>
            </a:r>
            <a:endParaRPr lang="hr-HR" sz="2400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734291" y="1127342"/>
            <a:ext cx="10280842" cy="5188791"/>
          </a:xfrm>
        </p:spPr>
        <p:txBody>
          <a:bodyPr>
            <a:normAutofit fontScale="62500" lnSpcReduction="20000"/>
          </a:bodyPr>
          <a:lstStyle/>
          <a:p>
            <a:pPr algn="l" fontAlgn="base"/>
            <a:r>
              <a:rPr lang="hr-HR" sz="2600" b="1" i="1" dirty="0" smtClean="0"/>
              <a:t>Godišnji program rada </a:t>
            </a:r>
            <a:r>
              <a:rPr lang="hr-HR" sz="2600" dirty="0" smtClean="0"/>
              <a:t>predstavlja osnovu za izradu financijskog plana, iako za razliku od financijskog plana, njegov sadržaj nije propisan</a:t>
            </a:r>
            <a:r>
              <a:rPr lang="hr-HR" sz="2600" dirty="0"/>
              <a:t>. </a:t>
            </a:r>
            <a:endParaRPr lang="hr-HR" sz="2600" dirty="0" smtClean="0"/>
          </a:p>
          <a:p>
            <a:pPr algn="l" fontAlgn="base"/>
            <a:r>
              <a:rPr lang="hr-HR" sz="2600" dirty="0" smtClean="0"/>
              <a:t>Čl. </a:t>
            </a:r>
            <a:r>
              <a:rPr lang="hr-HR" sz="2600" b="1" i="1" dirty="0" smtClean="0"/>
              <a:t>105</a:t>
            </a:r>
            <a:r>
              <a:rPr lang="hr-HR" sz="2600" b="1" i="1" dirty="0"/>
              <a:t>. Zakona o sportu </a:t>
            </a:r>
            <a:r>
              <a:rPr lang="hr-HR" sz="2600" dirty="0"/>
              <a:t>propisuje da </a:t>
            </a:r>
            <a:r>
              <a:rPr lang="hr-HR" sz="2600" dirty="0" smtClean="0"/>
              <a:t>godišnji </a:t>
            </a:r>
            <a:r>
              <a:rPr lang="hr-HR" sz="2600" dirty="0"/>
              <a:t>program rada mora sadržavati planirane aktivnosti i sredstva za njihovu provedbu, kao i naznaku financira li se aktivnost iz vlastitih sredstava ili iz javnih izvora.</a:t>
            </a:r>
          </a:p>
          <a:p>
            <a:pPr algn="l" fontAlgn="base"/>
            <a:r>
              <a:rPr lang="hr-HR" sz="2600" dirty="0" smtClean="0"/>
              <a:t>Primjeri dobre prakse pokazuju da godišnji program rada može sadržavati sljedeće podatke:</a:t>
            </a:r>
          </a:p>
          <a:p>
            <a:pPr marL="342900" lvl="0" indent="-342900" algn="l" fontAlgn="base">
              <a:buFont typeface="Arial" panose="020B0604020202020204" pitchFamily="34" charset="0"/>
              <a:buChar char="•"/>
            </a:pPr>
            <a:r>
              <a:rPr lang="hr-HR" sz="2600" b="1" i="1" dirty="0" smtClean="0"/>
              <a:t>uvod</a:t>
            </a:r>
            <a:r>
              <a:rPr lang="hr-HR" sz="2600" dirty="0" smtClean="0"/>
              <a:t> (u kojem se osvrće na osnovne zadaće neprofitne organizacije, ali koji predstavlja poveznicu s programom rada za prethodnu godinu)</a:t>
            </a:r>
          </a:p>
          <a:p>
            <a:pPr marL="342900" lvl="0" indent="-342900" algn="l" fontAlgn="base">
              <a:buFont typeface="Arial" panose="020B0604020202020204" pitchFamily="34" charset="0"/>
              <a:buChar char="•"/>
            </a:pPr>
            <a:r>
              <a:rPr lang="hr-HR" sz="2600" b="1" i="1" dirty="0" smtClean="0"/>
              <a:t>osnovne ciljeve </a:t>
            </a:r>
            <a:r>
              <a:rPr lang="hr-HR" sz="2600" dirty="0" smtClean="0"/>
              <a:t>za godinu za koju se donosi</a:t>
            </a:r>
          </a:p>
          <a:p>
            <a:pPr marL="342900" lvl="0" indent="-342900" algn="l" fontAlgn="base">
              <a:buFont typeface="Arial" panose="020B0604020202020204" pitchFamily="34" charset="0"/>
              <a:buChar char="•"/>
            </a:pPr>
            <a:r>
              <a:rPr lang="hr-HR" sz="2600" b="1" i="1" dirty="0" smtClean="0"/>
              <a:t>programe i aktivnosti </a:t>
            </a:r>
            <a:r>
              <a:rPr lang="hr-HR" sz="2600" dirty="0" smtClean="0"/>
              <a:t>koji se provode radi realizacije postavljenih ciljeva</a:t>
            </a:r>
          </a:p>
          <a:p>
            <a:pPr marL="342900" lvl="0" indent="-342900" algn="l" fontAlgn="base">
              <a:buFont typeface="Arial" panose="020B0604020202020204" pitchFamily="34" charset="0"/>
              <a:buChar char="•"/>
            </a:pPr>
            <a:r>
              <a:rPr lang="hr-HR" sz="2600" b="1" i="1" dirty="0" smtClean="0"/>
              <a:t>resurse</a:t>
            </a:r>
            <a:r>
              <a:rPr lang="hr-HR" sz="2600" dirty="0" smtClean="0"/>
              <a:t> potrebne za ostvarenje planiranih ciljeva (ljudske i financijske).  </a:t>
            </a:r>
          </a:p>
          <a:p>
            <a:pPr algn="l"/>
            <a:r>
              <a:rPr lang="hr-HR" sz="2600" b="1" i="1" dirty="0" smtClean="0"/>
              <a:t>Preporučljivo je </a:t>
            </a:r>
            <a:r>
              <a:rPr lang="hr-HR" sz="2600" dirty="0" smtClean="0"/>
              <a:t>da se svaki pojedini program i aktivnost detaljno obrazlože s navo­đenjem </a:t>
            </a:r>
            <a:r>
              <a:rPr lang="hr-HR" sz="2600" b="1" i="1" dirty="0" smtClean="0"/>
              <a:t>ciljeva</a:t>
            </a:r>
            <a:r>
              <a:rPr lang="hr-HR" sz="2600" dirty="0" smtClean="0"/>
              <a:t> provedbe programa i aktivnosti koje će se provoditi, </a:t>
            </a:r>
            <a:r>
              <a:rPr lang="hr-HR" sz="2600" b="1" dirty="0" smtClean="0"/>
              <a:t>u kojem razdoblju </a:t>
            </a:r>
            <a:r>
              <a:rPr lang="hr-HR" sz="2600" dirty="0" smtClean="0"/>
              <a:t>se očekuje njihova provedba, </a:t>
            </a:r>
            <a:r>
              <a:rPr lang="hr-HR" sz="2600" b="1" i="1" dirty="0" smtClean="0"/>
              <a:t>ciljane skupine </a:t>
            </a:r>
            <a:r>
              <a:rPr lang="hr-HR" sz="2600" dirty="0" smtClean="0"/>
              <a:t>(kategorije sportaša) kojima su projekti i aktivnosti usmjerene, </a:t>
            </a:r>
            <a:r>
              <a:rPr lang="hr-HR" sz="2600" b="1" i="1" dirty="0" smtClean="0"/>
              <a:t>očekivani rezulta­ti</a:t>
            </a:r>
            <a:r>
              <a:rPr lang="hr-HR" sz="2600" dirty="0" smtClean="0"/>
              <a:t>, ali i potrebna financijska sredstava (po izvorima i troškovima).</a:t>
            </a:r>
          </a:p>
          <a:p>
            <a:pPr algn="l"/>
            <a:r>
              <a:rPr lang="hr-HR" altLang="sr-Latn-RS" sz="2600" b="1" i="1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Godišnji program rada </a:t>
            </a:r>
            <a:r>
              <a:rPr lang="vi-VN" altLang="sr-Latn-RS" sz="2600" b="1" i="1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donosi </a:t>
            </a:r>
            <a:r>
              <a:rPr lang="vi-VN" altLang="sr-Latn-RS" sz="2600" b="1" i="1" u="sng" dirty="0">
                <a:latin typeface="Calibri" panose="020F0502020204030204" pitchFamily="34" charset="0"/>
                <a:cs typeface="Calibri" panose="020F0502020204030204" pitchFamily="34" charset="0"/>
              </a:rPr>
              <a:t>najviše tijelo </a:t>
            </a:r>
            <a:r>
              <a:rPr lang="hr-HR" altLang="sr-Latn-RS" sz="2600" b="1" i="1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sportske udruge</a:t>
            </a:r>
            <a:r>
              <a:rPr lang="vi-VN" altLang="sr-Latn-RS" sz="2600" b="1" i="1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vi-VN" altLang="sr-Latn-RS" sz="2600" b="1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altLang="sr-Latn-RS" sz="2600" dirty="0">
                <a:latin typeface="Calibri" panose="020F0502020204030204" pitchFamily="34" charset="0"/>
                <a:cs typeface="Calibri" panose="020F0502020204030204" pitchFamily="34" charset="0"/>
              </a:rPr>
              <a:t>najkasnije do 31. 12. tekuće godine za sljedeću </a:t>
            </a:r>
            <a:r>
              <a:rPr lang="vi-VN" altLang="sr-Latn-RS" sz="2600" dirty="0" smtClean="0">
                <a:latin typeface="Calibri" panose="020F0502020204030204" pitchFamily="34" charset="0"/>
                <a:cs typeface="Calibri" panose="020F0502020204030204" pitchFamily="34" charset="0"/>
              </a:rPr>
              <a:t>godinu</a:t>
            </a:r>
            <a:r>
              <a:rPr lang="hr-HR" altLang="sr-Latn-RS" sz="2600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l"/>
            <a:endParaRPr lang="hr-HR" altLang="sr-Latn-RS" sz="26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1" algn="l">
              <a:spcBef>
                <a:spcPts val="1000"/>
              </a:spcBef>
            </a:pPr>
            <a:r>
              <a:rPr lang="hr-HR" sz="2600" b="1" i="1" u="sng" dirty="0"/>
              <a:t>Najčešće </a:t>
            </a:r>
            <a:r>
              <a:rPr lang="hr-HR" sz="2600" b="1" i="1" u="sng" dirty="0" smtClean="0"/>
              <a:t>nepravilnosti  </a:t>
            </a:r>
          </a:p>
          <a:p>
            <a:pPr marL="342900" lvl="1" indent="-342900" algn="l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hr-HR" sz="2600" dirty="0" smtClean="0"/>
              <a:t>U izrađenom godišnjem programu rada nedostaje poveznica za programske aktivnosti sa izvorima financiranja, odnosno financijskim planom.</a:t>
            </a:r>
          </a:p>
          <a:p>
            <a:pPr marL="342900" lvl="1" indent="-342900" algn="l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hr-HR" sz="2600" dirty="0"/>
              <a:t>G</a:t>
            </a:r>
            <a:r>
              <a:rPr lang="hr-HR" sz="2600" smtClean="0"/>
              <a:t>odišnji </a:t>
            </a:r>
            <a:r>
              <a:rPr lang="hr-HR" sz="2600" dirty="0" smtClean="0"/>
              <a:t>program rada ne donosi najviše tijelo do 31.12. tekuće godine za sljedeću godinu.</a:t>
            </a:r>
          </a:p>
          <a:p>
            <a:pPr marL="0" lvl="1" algn="l">
              <a:spcBef>
                <a:spcPts val="1000"/>
              </a:spcBef>
            </a:pPr>
            <a:endParaRPr lang="hr-HR" sz="2900" b="1" i="1" u="sng" dirty="0"/>
          </a:p>
          <a:p>
            <a:pPr algn="l"/>
            <a:endParaRPr lang="hr-HR" dirty="0" smtClean="0"/>
          </a:p>
          <a:p>
            <a:pPr algn="l"/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4255795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584662" y="615288"/>
            <a:ext cx="9144000" cy="473680"/>
          </a:xfrm>
        </p:spPr>
        <p:txBody>
          <a:bodyPr>
            <a:normAutofit/>
          </a:bodyPr>
          <a:lstStyle/>
          <a:p>
            <a:pPr algn="l"/>
            <a:r>
              <a:rPr lang="hr-HR" sz="2400" b="1" i="1" dirty="0" smtClean="0"/>
              <a:t>Financijski plan</a:t>
            </a:r>
            <a:endParaRPr lang="hr-HR" sz="2400" b="1" i="1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734290" y="1088967"/>
            <a:ext cx="9922626" cy="5370021"/>
          </a:xfrm>
        </p:spPr>
        <p:txBody>
          <a:bodyPr>
            <a:normAutofit fontScale="85000" lnSpcReduction="20000"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hr-HR" dirty="0" smtClean="0"/>
              <a:t>Obvezni dijelovi financijskog plana</a:t>
            </a:r>
          </a:p>
          <a:p>
            <a:pPr algn="l"/>
            <a:r>
              <a:rPr lang="hr-HR" b="1" i="1" u="sng" dirty="0" smtClean="0"/>
              <a:t>1. Plan prihoda i rashoda mora sadržavati sljedeće podatke:</a:t>
            </a: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hr-HR" dirty="0" smtClean="0"/>
              <a:t>prihode i rashode koji se planiraju najmanje na razini skupine računa iz Računskog plana za neprofitne organizacije</a:t>
            </a:r>
          </a:p>
          <a:p>
            <a:pPr marL="342900" lvl="0" indent="-342900" algn="l" fontAlgn="base">
              <a:buFont typeface="Arial" panose="020B0604020202020204" pitchFamily="34" charset="0"/>
              <a:buChar char="•"/>
            </a:pPr>
            <a:r>
              <a:rPr lang="hr-HR" dirty="0" smtClean="0"/>
              <a:t>planirani rezultat poslovanja na dan 31. 12. tekuće godine.</a:t>
            </a:r>
          </a:p>
          <a:p>
            <a:pPr lvl="0" algn="l" fontAlgn="base"/>
            <a:r>
              <a:rPr lang="hr-HR" b="1" i="1" u="sng" dirty="0" smtClean="0"/>
              <a:t>2. Plan zaduženja i otplata mora sadržavati sljedeće podatke: </a:t>
            </a:r>
          </a:p>
          <a:p>
            <a:pPr marL="342900" lvl="0" indent="-342900" algn="l" fontAlgn="base">
              <a:buFont typeface="Arial" panose="020B0604020202020204" pitchFamily="34" charset="0"/>
              <a:buChar char="•"/>
            </a:pPr>
            <a:r>
              <a:rPr lang="hr-HR" dirty="0" smtClean="0"/>
              <a:t>visinu planiranih primitaka i izdataka od dugoročnih zaduženja zajmova, ulaganje u dionice </a:t>
            </a:r>
          </a:p>
          <a:p>
            <a:pPr marL="342900" lvl="0" indent="-342900" algn="l" fontAlgn="base">
              <a:buFont typeface="Arial" panose="020B0604020202020204" pitchFamily="34" charset="0"/>
              <a:buChar char="•"/>
            </a:pPr>
            <a:r>
              <a:rPr lang="hr-HR" dirty="0" smtClean="0"/>
              <a:t>najviši iznos do kojeg se sportska udruga može jednokratno zadužiti odnosno dati zajmove.</a:t>
            </a:r>
          </a:p>
          <a:p>
            <a:pPr lvl="0" algn="l" fontAlgn="base"/>
            <a:r>
              <a:rPr lang="hr-HR" b="1" i="1" u="sng" dirty="0" smtClean="0"/>
              <a:t>3. Obrazloženje financijskog plana mora sadržavati sljedeće podatke:</a:t>
            </a:r>
          </a:p>
          <a:p>
            <a:pPr marL="342900" lvl="0" indent="-342900" algn="l" fontAlgn="base">
              <a:buFont typeface="Arial" panose="020B0604020202020204" pitchFamily="34" charset="0"/>
              <a:buChar char="•"/>
            </a:pPr>
            <a:r>
              <a:rPr lang="hr-HR" dirty="0" smtClean="0"/>
              <a:t>obrazloženje skupine prihoda i rashoda</a:t>
            </a:r>
          </a:p>
          <a:p>
            <a:pPr marL="342900" lvl="0" indent="-342900" algn="l" fontAlgn="base">
              <a:buFont typeface="Arial" panose="020B0604020202020204" pitchFamily="34" charset="0"/>
              <a:buChar char="•"/>
            </a:pPr>
            <a:r>
              <a:rPr lang="hr-HR" dirty="0" smtClean="0"/>
              <a:t>obrazloženje programa, aktivnosti i projekata koji će sadržavati poveznicu s programom rada i potrebnim sredstvima za njihovu provedbu.</a:t>
            </a:r>
          </a:p>
          <a:p>
            <a:pPr marL="342900" indent="-342900" algn="l" fontAlgn="base">
              <a:buFont typeface="Arial" panose="020B0604020202020204" pitchFamily="34" charset="0"/>
              <a:buChar char="•"/>
            </a:pPr>
            <a:r>
              <a:rPr lang="hr-HR" altLang="sr-Latn-RS" b="1" i="1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Financijski plan </a:t>
            </a:r>
            <a:r>
              <a:rPr lang="vi-VN" altLang="sr-Latn-RS" b="1" i="1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donosi </a:t>
            </a:r>
            <a:r>
              <a:rPr lang="vi-VN" altLang="sr-Latn-RS" b="1" i="1" u="sng" dirty="0">
                <a:latin typeface="Calibri" panose="020F0502020204030204" pitchFamily="34" charset="0"/>
                <a:cs typeface="Calibri" panose="020F0502020204030204" pitchFamily="34" charset="0"/>
              </a:rPr>
              <a:t>najviše tijelo </a:t>
            </a:r>
            <a:r>
              <a:rPr lang="hr-HR" altLang="sr-Latn-RS" b="1" i="1" u="sng" dirty="0">
                <a:latin typeface="Calibri" panose="020F0502020204030204" pitchFamily="34" charset="0"/>
                <a:cs typeface="Calibri" panose="020F0502020204030204" pitchFamily="34" charset="0"/>
              </a:rPr>
              <a:t>sportske udruge</a:t>
            </a:r>
            <a:r>
              <a:rPr lang="vi-VN" altLang="sr-Latn-RS" b="1" i="1" u="sng" dirty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vi-VN" altLang="sr-Latn-RS" b="1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altLang="sr-Latn-RS" dirty="0">
                <a:latin typeface="Calibri" panose="020F0502020204030204" pitchFamily="34" charset="0"/>
                <a:cs typeface="Calibri" panose="020F0502020204030204" pitchFamily="34" charset="0"/>
              </a:rPr>
              <a:t>najkasnije do 31. 12. tekuće godine za sljedeću </a:t>
            </a:r>
            <a:r>
              <a:rPr lang="vi-VN" altLang="sr-Latn-RS" dirty="0" smtClean="0">
                <a:latin typeface="Calibri" panose="020F0502020204030204" pitchFamily="34" charset="0"/>
                <a:cs typeface="Calibri" panose="020F0502020204030204" pitchFamily="34" charset="0"/>
              </a:rPr>
              <a:t>godinu</a:t>
            </a:r>
            <a:r>
              <a:rPr lang="hr-HR" altLang="sr-Latn-RS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hr-HR" altLang="sr-Latn-R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 fontAlgn="base"/>
            <a:r>
              <a:rPr lang="hr-HR" b="1" i="1" u="sng" dirty="0" smtClean="0"/>
              <a:t>Najčešće nepravilnosti </a:t>
            </a:r>
          </a:p>
          <a:p>
            <a:pPr marL="342900" indent="-342900" algn="l" fontAlgn="base">
              <a:buFont typeface="Arial" panose="020B0604020202020204" pitchFamily="34" charset="0"/>
              <a:buChar char="•"/>
            </a:pPr>
            <a:r>
              <a:rPr lang="hr-HR" dirty="0" smtClean="0"/>
              <a:t>Financijski plan ne sadrži sve zakonom propisane podatke i nema poveznicu s programom rada i potrebnim sredstvima za njegovu provedbu.</a:t>
            </a:r>
            <a:endParaRPr lang="hr-HR" dirty="0"/>
          </a:p>
          <a:p>
            <a:pPr marL="342900" lvl="0" indent="-342900" algn="l" fontAlgn="base">
              <a:buFont typeface="Arial" panose="020B0604020202020204" pitchFamily="34" charset="0"/>
              <a:buChar char="•"/>
            </a:pPr>
            <a:endParaRPr lang="hr-HR" dirty="0" smtClean="0"/>
          </a:p>
          <a:p>
            <a:pPr marL="342900" lvl="0" indent="-342900" algn="l" fontAlgn="base">
              <a:buFont typeface="Arial" panose="020B0604020202020204" pitchFamily="34" charset="0"/>
              <a:buChar char="•"/>
            </a:pPr>
            <a:endParaRPr lang="hr-HR" dirty="0" smtClean="0"/>
          </a:p>
          <a:p>
            <a:pPr marL="342900" lvl="0" indent="-342900" algn="l" fontAlgn="base">
              <a:buFont typeface="Arial" panose="020B0604020202020204" pitchFamily="34" charset="0"/>
              <a:buChar char="•"/>
            </a:pPr>
            <a:endParaRPr lang="hr-HR" dirty="0" smtClean="0"/>
          </a:p>
          <a:p>
            <a:pPr algn="l"/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480833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584662" y="615287"/>
            <a:ext cx="9144000" cy="357303"/>
          </a:xfrm>
        </p:spPr>
        <p:txBody>
          <a:bodyPr>
            <a:noAutofit/>
          </a:bodyPr>
          <a:lstStyle/>
          <a:p>
            <a:pPr algn="l"/>
            <a:r>
              <a:rPr lang="hr-HR" altLang="sr-Latn-RS" sz="2400" b="1" i="1" dirty="0" smtClean="0">
                <a:cs typeface="Calibri" panose="020F0502020204030204" pitchFamily="34" charset="0"/>
              </a:rPr>
              <a:t>Financijsko izvještavanje </a:t>
            </a:r>
            <a:endParaRPr lang="hr-HR" sz="2400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734291" y="1127342"/>
            <a:ext cx="9912832" cy="5073953"/>
          </a:xfrm>
        </p:spPr>
        <p:txBody>
          <a:bodyPr>
            <a:normAutofit/>
          </a:bodyPr>
          <a:lstStyle/>
          <a:p>
            <a:pPr algn="just"/>
            <a:r>
              <a:rPr lang="hr-HR" dirty="0" smtClean="0"/>
              <a:t>Sportska udruga </a:t>
            </a:r>
            <a:r>
              <a:rPr lang="hr-HR" b="1" i="1" dirty="0" smtClean="0"/>
              <a:t>MORA</a:t>
            </a:r>
            <a:r>
              <a:rPr lang="hr-HR" dirty="0" smtClean="0"/>
              <a:t> svake godine izraditi: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hr-HR" b="1" i="1" u="sng" dirty="0" smtClean="0"/>
              <a:t>godišnje financijske izvještaje (GFI):</a:t>
            </a:r>
            <a:r>
              <a:rPr lang="hr-HR" dirty="0" smtClean="0"/>
              <a:t> bilanca, izvještaj o prihodima i rashodima i bilješke u roku od 60 dana od isteka izvještajnog razdoblja i bilancu </a:t>
            </a:r>
            <a:r>
              <a:rPr lang="hr-HR" dirty="0"/>
              <a:t>i izvještaj o prihodima i rashodima predati </a:t>
            </a:r>
            <a:r>
              <a:rPr lang="hr-HR" dirty="0" smtClean="0"/>
              <a:t>ovlaštenoj instituciji – FINA-i (čl. 28. Zakona o financijskom poslovanju i računovodstvu neprofitnih organizacija)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hr-HR" b="1" i="1" u="sng" dirty="0"/>
              <a:t>i</a:t>
            </a:r>
            <a:r>
              <a:rPr lang="hr-HR" b="1" i="1" u="sng" dirty="0" smtClean="0"/>
              <a:t>zvješće o radu </a:t>
            </a:r>
            <a:r>
              <a:rPr lang="hr-HR" u="sng" dirty="0" smtClean="0"/>
              <a:t>za prethodnu godinu i</a:t>
            </a:r>
            <a:r>
              <a:rPr lang="hr-HR" b="1" i="1" u="sng" dirty="0" smtClean="0"/>
              <a:t> godišnje financijsko izvješće </a:t>
            </a:r>
            <a:r>
              <a:rPr lang="hr-HR" dirty="0" smtClean="0"/>
              <a:t>(prihodi i rashodi po programima i aktivnostima, čl. 18. Zakona o udrugama) – usvaja Skupština, a rok za usvajanje nije zakonom propisan.</a:t>
            </a:r>
          </a:p>
          <a:p>
            <a:pPr algn="just"/>
            <a:r>
              <a:rPr lang="hr-HR" b="1" i="1" u="sng" dirty="0" smtClean="0"/>
              <a:t>Najčešće nepravilnosti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hr-HR" b="1" i="1" u="sng" dirty="0" smtClean="0"/>
              <a:t>Sportska udruga niti izrađuje niti na Skupštini usvaja</a:t>
            </a:r>
            <a:r>
              <a:rPr lang="hr-HR" b="1" i="1" dirty="0" smtClean="0"/>
              <a:t> </a:t>
            </a:r>
            <a:r>
              <a:rPr lang="hr-HR" dirty="0"/>
              <a:t>i</a:t>
            </a:r>
            <a:r>
              <a:rPr lang="hr-HR" dirty="0" smtClean="0"/>
              <a:t>zvješće o radu i godišnje financijsko izvješće za prethodnu godinu.</a:t>
            </a:r>
          </a:p>
          <a:p>
            <a:pPr algn="just"/>
            <a:endParaRPr lang="hr-HR" strike="sngStrike" dirty="0"/>
          </a:p>
        </p:txBody>
      </p:sp>
    </p:spTree>
    <p:extLst>
      <p:ext uri="{BB962C8B-B14F-4D97-AF65-F5344CB8AC3E}">
        <p14:creationId xmlns:p14="http://schemas.microsoft.com/office/powerpoint/2010/main" val="3380187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584662" y="615287"/>
            <a:ext cx="9144000" cy="241963"/>
          </a:xfrm>
        </p:spPr>
        <p:txBody>
          <a:bodyPr>
            <a:normAutofit fontScale="90000"/>
          </a:bodyPr>
          <a:lstStyle/>
          <a:p>
            <a:pPr algn="l"/>
            <a:r>
              <a:rPr lang="hr-HR" altLang="sr-Latn-RS" sz="2400" b="1" i="1" dirty="0" err="1" smtClean="0">
                <a:cs typeface="Calibri" panose="020F0502020204030204" pitchFamily="34" charset="0"/>
              </a:rPr>
              <a:t>Samoprocjena</a:t>
            </a:r>
            <a:r>
              <a:rPr lang="hr-HR" altLang="sr-Latn-RS" sz="2400" b="1" i="1" dirty="0" smtClean="0">
                <a:cs typeface="Calibri" panose="020F0502020204030204" pitchFamily="34" charset="0"/>
              </a:rPr>
              <a:t> učinkovitosti i djelotvornosti funkcioniranja sustava upravljanja i kontrola (</a:t>
            </a:r>
            <a:r>
              <a:rPr lang="hr-HR" altLang="sr-Latn-RS" sz="2400" b="1" i="1" dirty="0" err="1" smtClean="0">
                <a:cs typeface="Calibri" panose="020F0502020204030204" pitchFamily="34" charset="0"/>
              </a:rPr>
              <a:t>samoprocjena</a:t>
            </a:r>
            <a:r>
              <a:rPr lang="hr-HR" altLang="sr-Latn-RS" sz="2400" b="1" i="1" dirty="0" smtClean="0">
                <a:cs typeface="Calibri" panose="020F0502020204030204" pitchFamily="34" charset="0"/>
              </a:rPr>
              <a:t>, čl. 4. Zakona)</a:t>
            </a:r>
            <a:endParaRPr lang="hr-HR" sz="2400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250522" y="942976"/>
            <a:ext cx="10559440" cy="5258320"/>
          </a:xfrm>
        </p:spPr>
        <p:txBody>
          <a:bodyPr>
            <a:normAutofit fontScale="92500" lnSpcReduction="10000"/>
          </a:bodyPr>
          <a:lstStyle/>
          <a:p>
            <a:pPr marL="742950" lvl="1" indent="-285750" algn="just">
              <a:spcBef>
                <a:spcPts val="400"/>
              </a:spcBef>
              <a:buFont typeface="Arial" panose="020B0604020202020204" pitchFamily="34" charset="0"/>
              <a:buChar char="•"/>
              <a:defRPr/>
            </a:pPr>
            <a:r>
              <a:rPr lang="hr-HR" altLang="sr-Latn-RS" dirty="0" smtClean="0"/>
              <a:t>Zakonski zastupnik sportske udruge obvezan </a:t>
            </a:r>
            <a:r>
              <a:rPr lang="hr-HR" altLang="sr-Latn-RS" dirty="0"/>
              <a:t>je za svaku poslovnu godinu provesti </a:t>
            </a:r>
            <a:r>
              <a:rPr lang="hr-HR" altLang="sr-Latn-RS" dirty="0" err="1"/>
              <a:t>samoprocjenu</a:t>
            </a:r>
            <a:r>
              <a:rPr lang="hr-HR" altLang="sr-Latn-RS" dirty="0"/>
              <a:t>. </a:t>
            </a:r>
            <a:endParaRPr lang="hr-HR" altLang="sr-Latn-RS" dirty="0" smtClean="0"/>
          </a:p>
          <a:p>
            <a:pPr marL="742950" lvl="1" indent="-285750" algn="just">
              <a:spcBef>
                <a:spcPts val="400"/>
              </a:spcBef>
              <a:buFont typeface="Arial" panose="020B0604020202020204" pitchFamily="34" charset="0"/>
              <a:buChar char="•"/>
              <a:defRPr/>
            </a:pPr>
            <a:r>
              <a:rPr lang="hr-HR" altLang="sr-Latn-RS" dirty="0" smtClean="0"/>
              <a:t>Cilj </a:t>
            </a:r>
            <a:r>
              <a:rPr lang="hr-HR" altLang="sr-Latn-RS" dirty="0" err="1" smtClean="0"/>
              <a:t>samoprocjene</a:t>
            </a:r>
            <a:r>
              <a:rPr lang="hr-HR" altLang="sr-Latn-RS" dirty="0" smtClean="0"/>
              <a:t> </a:t>
            </a:r>
            <a:r>
              <a:rPr lang="hr-HR" altLang="sr-Latn-RS" dirty="0"/>
              <a:t>je da se </a:t>
            </a:r>
            <a:r>
              <a:rPr lang="hr-HR" altLang="sr-Latn-RS" dirty="0" smtClean="0"/>
              <a:t>potvrdi </a:t>
            </a:r>
            <a:r>
              <a:rPr lang="hr-HR" altLang="sr-Latn-RS" dirty="0"/>
              <a:t>da se </a:t>
            </a:r>
            <a:r>
              <a:rPr lang="hr-HR" altLang="sr-Latn-RS" dirty="0" smtClean="0"/>
              <a:t>sredstva </a:t>
            </a:r>
            <a:r>
              <a:rPr lang="hr-HR" altLang="sr-Latn-RS" b="1" i="1" dirty="0"/>
              <a:t>koriste zakonito, namjenski i </a:t>
            </a:r>
            <a:r>
              <a:rPr lang="hr-HR" altLang="sr-Latn-RS" b="1" i="1" dirty="0" smtClean="0"/>
              <a:t>svrsishodno. </a:t>
            </a:r>
          </a:p>
          <a:p>
            <a:pPr marL="742950" lvl="1" indent="-285750" algn="just">
              <a:spcBef>
                <a:spcPts val="400"/>
              </a:spcBef>
              <a:buFont typeface="Arial" panose="020B0604020202020204" pitchFamily="34" charset="0"/>
              <a:buChar char="•"/>
              <a:defRPr/>
            </a:pPr>
            <a:endParaRPr lang="hr-HR" altLang="sr-Latn-RS" dirty="0" smtClean="0"/>
          </a:p>
          <a:p>
            <a:pPr marL="742950" lvl="1" indent="-285750" algn="just">
              <a:spcBef>
                <a:spcPts val="400"/>
              </a:spcBef>
              <a:buFont typeface="Arial" panose="020B0604020202020204" pitchFamily="34" charset="0"/>
              <a:buChar char="•"/>
              <a:defRPr/>
            </a:pPr>
            <a:r>
              <a:rPr lang="hr-HR" altLang="sr-Latn-RS" dirty="0" err="1" smtClean="0"/>
              <a:t>Samoprocjena</a:t>
            </a:r>
            <a:r>
              <a:rPr lang="hr-HR" altLang="sr-Latn-RS" dirty="0" smtClean="0"/>
              <a:t> </a:t>
            </a:r>
            <a:r>
              <a:rPr lang="hr-HR" altLang="sr-Latn-RS" dirty="0"/>
              <a:t>se provodi popunjavanjem propisanog obrasca – </a:t>
            </a:r>
            <a:r>
              <a:rPr lang="hr-HR" altLang="sr-Latn-RS" b="1" i="1" dirty="0"/>
              <a:t>u</a:t>
            </a:r>
            <a:r>
              <a:rPr lang="hr-HR" altLang="sr-Latn-RS" b="1" i="1" dirty="0" smtClean="0"/>
              <a:t>pitnika </a:t>
            </a:r>
            <a:r>
              <a:rPr lang="hr-HR" altLang="sr-Latn-RS" b="1" i="1" dirty="0"/>
              <a:t>o funkcioniranju sustava financijskog upravljanja i kontrola </a:t>
            </a:r>
            <a:r>
              <a:rPr lang="hr-HR" altLang="sr-Latn-RS" dirty="0"/>
              <a:t>koji sadrži 35 pitanja na koja se odgovara s </a:t>
            </a:r>
            <a:r>
              <a:rPr lang="hr-HR" altLang="sr-Latn-RS" dirty="0" smtClean="0"/>
              <a:t>NIJE PRIMJENJIVO, </a:t>
            </a:r>
            <a:r>
              <a:rPr lang="hr-HR" altLang="sr-Latn-RS" dirty="0"/>
              <a:t>DA, NE, DJELOMIČNO. Ako na sva pitanja nije odgovoreno </a:t>
            </a:r>
            <a:r>
              <a:rPr lang="hr-HR" altLang="sr-Latn-RS" dirty="0" smtClean="0"/>
              <a:t>pozitivno, </a:t>
            </a:r>
            <a:r>
              <a:rPr lang="hr-HR" altLang="sr-Latn-RS" dirty="0"/>
              <a:t>sastavlja se </a:t>
            </a:r>
            <a:r>
              <a:rPr lang="hr-HR" altLang="sr-Latn-RS" b="1" i="1" dirty="0"/>
              <a:t>a</a:t>
            </a:r>
            <a:r>
              <a:rPr lang="hr-HR" altLang="sr-Latn-RS" b="1" i="1" dirty="0" smtClean="0"/>
              <a:t>kcijski </a:t>
            </a:r>
            <a:r>
              <a:rPr lang="hr-HR" altLang="sr-Latn-RS" b="1" i="1" dirty="0"/>
              <a:t>plan </a:t>
            </a:r>
            <a:r>
              <a:rPr lang="hr-HR" altLang="sr-Latn-RS" dirty="0"/>
              <a:t>za poboljšanje sustava financijskog upravljanja i kontrola. Akcijski plan sastavljaju </a:t>
            </a:r>
            <a:r>
              <a:rPr lang="hr-HR" altLang="sr-Latn-RS" b="1" i="1" dirty="0"/>
              <a:t>samo</a:t>
            </a:r>
            <a:r>
              <a:rPr lang="hr-HR" altLang="sr-Latn-RS" dirty="0"/>
              <a:t> </a:t>
            </a:r>
            <a:r>
              <a:rPr lang="hr-HR" altLang="sr-Latn-RS" dirty="0" smtClean="0"/>
              <a:t>sportske udruge </a:t>
            </a:r>
            <a:r>
              <a:rPr lang="hr-HR" altLang="sr-Latn-RS" dirty="0"/>
              <a:t>koje ostvaruju godišnje prihode </a:t>
            </a:r>
            <a:r>
              <a:rPr lang="hr-HR" altLang="sr-Latn-RS" b="1" i="1" dirty="0"/>
              <a:t>iznad 3.000.000,00 </a:t>
            </a:r>
            <a:r>
              <a:rPr lang="hr-HR" altLang="sr-Latn-RS" b="1" i="1" dirty="0" smtClean="0"/>
              <a:t>kn (398.168,43 EUR).</a:t>
            </a:r>
            <a:endParaRPr lang="hr-HR" altLang="sr-Latn-RS" b="1" i="1" dirty="0"/>
          </a:p>
          <a:p>
            <a:pPr lvl="1" algn="just">
              <a:spcBef>
                <a:spcPts val="400"/>
              </a:spcBef>
              <a:defRPr/>
            </a:pPr>
            <a:endParaRPr lang="hr-HR" altLang="sr-Latn-RS" dirty="0"/>
          </a:p>
          <a:p>
            <a:pPr marL="742950" lvl="1" indent="-285750" algn="just">
              <a:spcBef>
                <a:spcPts val="400"/>
              </a:spcBef>
              <a:buFont typeface="Arial" panose="020B0604020202020204" pitchFamily="34" charset="0"/>
              <a:buChar char="•"/>
              <a:defRPr/>
            </a:pPr>
            <a:r>
              <a:rPr lang="hr-HR" altLang="sr-Latn-RS" dirty="0" err="1"/>
              <a:t>Samoprocjena</a:t>
            </a:r>
            <a:r>
              <a:rPr lang="hr-HR" altLang="sr-Latn-RS" dirty="0"/>
              <a:t> i </a:t>
            </a:r>
            <a:r>
              <a:rPr lang="hr-HR" altLang="sr-Latn-RS" dirty="0" smtClean="0"/>
              <a:t>akcijski </a:t>
            </a:r>
            <a:r>
              <a:rPr lang="hr-HR" altLang="sr-Latn-RS" dirty="0"/>
              <a:t>plan provode se najkasnije u </a:t>
            </a:r>
            <a:r>
              <a:rPr lang="hr-HR" altLang="sr-Latn-RS" b="1" i="1" dirty="0"/>
              <a:t>roku od 30 dana od roka predviđenog za podnošenje godišnjih financijskih izvještaja </a:t>
            </a:r>
            <a:r>
              <a:rPr lang="hr-HR" altLang="sr-Latn-RS" dirty="0"/>
              <a:t>za prethodnu poslovnu godinu. Upitnik ostaje u </a:t>
            </a:r>
            <a:r>
              <a:rPr lang="hr-HR" altLang="sr-Latn-RS" dirty="0" smtClean="0"/>
              <a:t>sportskoj udruzi i čuva se 7 godina, </a:t>
            </a:r>
            <a:r>
              <a:rPr lang="hr-HR" altLang="sr-Latn-RS" dirty="0"/>
              <a:t>a nadležnim </a:t>
            </a:r>
            <a:r>
              <a:rPr lang="hr-HR" altLang="sr-Latn-RS" dirty="0" smtClean="0"/>
              <a:t>tijelima </a:t>
            </a:r>
            <a:r>
              <a:rPr lang="hr-HR" altLang="sr-Latn-RS" dirty="0"/>
              <a:t>dostavlja </a:t>
            </a:r>
            <a:r>
              <a:rPr lang="hr-HR" altLang="sr-Latn-RS" dirty="0" smtClean="0"/>
              <a:t>se na </a:t>
            </a:r>
            <a:r>
              <a:rPr lang="hr-HR" altLang="sr-Latn-RS" dirty="0"/>
              <a:t>njihov zahtjev. Nakon popunjavanja </a:t>
            </a:r>
            <a:r>
              <a:rPr lang="hr-HR" altLang="sr-Latn-RS" dirty="0" smtClean="0"/>
              <a:t>upitnika </a:t>
            </a:r>
            <a:r>
              <a:rPr lang="hr-HR" altLang="sr-Latn-RS" dirty="0"/>
              <a:t>i provedene procjene zakonski </a:t>
            </a:r>
            <a:r>
              <a:rPr lang="hr-HR" altLang="sr-Latn-RS" dirty="0" smtClean="0"/>
              <a:t>zastupnik sportske udruge dužan </a:t>
            </a:r>
            <a:r>
              <a:rPr lang="hr-HR" altLang="sr-Latn-RS" dirty="0"/>
              <a:t>je izvijestiti najviše </a:t>
            </a:r>
            <a:r>
              <a:rPr lang="hr-HR" altLang="sr-Latn-RS" dirty="0" smtClean="0"/>
              <a:t>tijelo.</a:t>
            </a:r>
          </a:p>
          <a:p>
            <a:pPr marL="742950" lvl="1" indent="-285750" algn="just">
              <a:spcBef>
                <a:spcPts val="400"/>
              </a:spcBef>
              <a:buFont typeface="Arial" panose="020B0604020202020204" pitchFamily="34" charset="0"/>
              <a:buChar char="•"/>
              <a:defRPr/>
            </a:pPr>
            <a:endParaRPr lang="hr-HR" altLang="sr-Latn-RS" dirty="0" smtClean="0"/>
          </a:p>
          <a:p>
            <a:pPr lvl="1" algn="just">
              <a:spcBef>
                <a:spcPts val="400"/>
              </a:spcBef>
              <a:defRPr/>
            </a:pPr>
            <a:r>
              <a:rPr lang="hr-HR" b="1" i="1" u="sng" dirty="0" smtClean="0"/>
              <a:t>Najčešće nepravilnosti </a:t>
            </a:r>
          </a:p>
          <a:p>
            <a:pPr marL="742950" lvl="1" indent="-285750" algn="just">
              <a:spcBef>
                <a:spcPts val="400"/>
              </a:spcBef>
              <a:buFont typeface="Arial" panose="020B0604020202020204" pitchFamily="34" charset="0"/>
              <a:buChar char="•"/>
              <a:defRPr/>
            </a:pPr>
            <a:r>
              <a:rPr lang="hr-HR" dirty="0" smtClean="0"/>
              <a:t>Upitnik se izrađuje, ali se ne popunjava točno, odnosno na sva pitanja su odgovori s DA ili NIJE PRIMJENJIVO. </a:t>
            </a:r>
          </a:p>
          <a:p>
            <a:pPr marL="742950" lvl="1" indent="-285750" algn="just">
              <a:spcBef>
                <a:spcPts val="400"/>
              </a:spcBef>
              <a:buFont typeface="Arial" panose="020B0604020202020204" pitchFamily="34" charset="0"/>
              <a:buChar char="•"/>
              <a:defRPr/>
            </a:pPr>
            <a:r>
              <a:rPr lang="hr-HR" dirty="0" smtClean="0"/>
              <a:t>Upitnik se ne dostavlja na znanje Skupštini.   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467006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584662" y="615287"/>
            <a:ext cx="9144000" cy="357303"/>
          </a:xfrm>
        </p:spPr>
        <p:txBody>
          <a:bodyPr>
            <a:normAutofit fontScale="90000"/>
          </a:bodyPr>
          <a:lstStyle/>
          <a:p>
            <a:pPr algn="l"/>
            <a:r>
              <a:rPr lang="hr-HR" altLang="sr-Latn-RS" sz="2400" b="1" i="1" dirty="0" smtClean="0">
                <a:cs typeface="Calibri" panose="020F0502020204030204" pitchFamily="34" charset="0"/>
              </a:rPr>
              <a:t>Popis imovine i obveza (inventura) i revizija financijskih izvještaja</a:t>
            </a:r>
            <a:endParaRPr lang="hr-HR" sz="2400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207818" y="1127342"/>
            <a:ext cx="10989426" cy="5073953"/>
          </a:xfrm>
        </p:spPr>
        <p:txBody>
          <a:bodyPr>
            <a:normAutofit fontScale="77500" lnSpcReduction="20000"/>
          </a:bodyPr>
          <a:lstStyle/>
          <a:p>
            <a:pPr marL="640080" lvl="1" indent="-246888" algn="l">
              <a:spcBef>
                <a:spcPts val="400"/>
              </a:spcBef>
              <a:buFont typeface="Wingdings" pitchFamily="2" charset="2"/>
              <a:buChar char="Ø"/>
              <a:defRPr/>
            </a:pPr>
            <a:r>
              <a:rPr lang="hr-HR" dirty="0" smtClean="0"/>
              <a:t> </a:t>
            </a:r>
            <a:r>
              <a:rPr lang="hr-HR" altLang="sr-Latn-RS" sz="2300" b="1" i="1" u="sng" dirty="0" smtClean="0"/>
              <a:t>Popis </a:t>
            </a:r>
            <a:r>
              <a:rPr lang="hr-HR" altLang="sr-Latn-RS" sz="2300" b="1" i="1" u="sng" dirty="0"/>
              <a:t>imovine i obveza</a:t>
            </a:r>
          </a:p>
          <a:p>
            <a:pPr marL="640080" lvl="1" indent="-246888" algn="l">
              <a:spcBef>
                <a:spcPts val="400"/>
              </a:spcBef>
              <a:buFont typeface="Wingdings" pitchFamily="2" charset="2"/>
              <a:buChar char="Ø"/>
              <a:defRPr/>
            </a:pPr>
            <a:endParaRPr lang="hr-HR" altLang="sr-Latn-RS" sz="2300" b="1" i="1" u="sng" dirty="0"/>
          </a:p>
          <a:p>
            <a:pPr marL="640080" lvl="1" indent="-246888" algn="just">
              <a:spcBef>
                <a:spcPts val="400"/>
              </a:spcBef>
              <a:buFont typeface="Wingdings 2"/>
              <a:buChar char=""/>
              <a:defRPr/>
            </a:pPr>
            <a:r>
              <a:rPr lang="hr-HR" altLang="sr-Latn-RS" sz="2300" dirty="0" smtClean="0"/>
              <a:t>Sportska udruga dužna je najmanje jednom, i to na kraju svake poslovne godine popisati imovinu i obveze sa stanjem </a:t>
            </a:r>
            <a:r>
              <a:rPr lang="hr-HR" altLang="sr-Latn-RS" sz="2300" dirty="0"/>
              <a:t>na datum </a:t>
            </a:r>
            <a:r>
              <a:rPr lang="hr-HR" altLang="sr-Latn-RS" sz="2300" dirty="0" smtClean="0"/>
              <a:t>bilance </a:t>
            </a:r>
            <a:r>
              <a:rPr lang="hr-HR" altLang="sr-Latn-RS" sz="2300" dirty="0"/>
              <a:t>radi usklađenja knjigovodstvenog sa stvarnim stanjem.</a:t>
            </a:r>
          </a:p>
          <a:p>
            <a:pPr marL="640080" lvl="1" indent="-246888" algn="just">
              <a:spcBef>
                <a:spcPts val="400"/>
              </a:spcBef>
              <a:buFont typeface="Wingdings 2"/>
              <a:buChar char=""/>
              <a:defRPr/>
            </a:pPr>
            <a:endParaRPr lang="hr-HR" altLang="sr-Latn-RS" sz="2300" dirty="0"/>
          </a:p>
          <a:p>
            <a:pPr marL="640080" lvl="1" indent="-246888" algn="just">
              <a:spcBef>
                <a:spcPts val="400"/>
              </a:spcBef>
              <a:buFont typeface="Wingdings 2"/>
              <a:buChar char=""/>
              <a:defRPr/>
            </a:pPr>
            <a:r>
              <a:rPr lang="hr-HR" altLang="sr-Latn-RS" sz="2300" dirty="0"/>
              <a:t>Popis imovine i obveza obavlja povjerenstvo za popis koje sastavlja izvještaj. Zakonski zastupnik na temelju izvještaja priznaje i utvrđuje viškove i manjkove, otpisuje potraživanja i obveze i sl.</a:t>
            </a:r>
          </a:p>
          <a:p>
            <a:pPr marL="393192" lvl="1" algn="just">
              <a:spcBef>
                <a:spcPts val="400"/>
              </a:spcBef>
              <a:defRPr/>
            </a:pPr>
            <a:endParaRPr lang="hr-HR" altLang="sr-Latn-RS" sz="2300" b="1" i="1" u="sng" dirty="0"/>
          </a:p>
          <a:p>
            <a:pPr marL="640080" lvl="1" indent="-246888" algn="just">
              <a:spcBef>
                <a:spcPts val="400"/>
              </a:spcBef>
              <a:buFont typeface="Wingdings" pitchFamily="2" charset="2"/>
              <a:buChar char="Ø"/>
              <a:defRPr/>
            </a:pPr>
            <a:r>
              <a:rPr lang="hr-HR" altLang="sr-Latn-RS" sz="2300" b="1" i="1" u="sng" dirty="0"/>
              <a:t>Revizija financijskih izvještaja </a:t>
            </a:r>
          </a:p>
          <a:p>
            <a:pPr marL="640080" lvl="1" indent="-246888" algn="just">
              <a:spcBef>
                <a:spcPts val="400"/>
              </a:spcBef>
              <a:buFont typeface="Wingdings" pitchFamily="2" charset="2"/>
              <a:buChar char="Ø"/>
              <a:defRPr/>
            </a:pPr>
            <a:endParaRPr lang="hr-HR" altLang="sr-Latn-RS" sz="2300" dirty="0"/>
          </a:p>
          <a:p>
            <a:pPr marL="640080" lvl="1" indent="-246888" algn="just">
              <a:spcBef>
                <a:spcPts val="400"/>
              </a:spcBef>
              <a:buFont typeface="Wingdings 2"/>
              <a:buChar char=""/>
              <a:defRPr/>
            </a:pPr>
            <a:r>
              <a:rPr lang="hr-HR" altLang="sr-Latn-RS" sz="2300" dirty="0" smtClean="0"/>
              <a:t>Sportska udruga </a:t>
            </a:r>
            <a:r>
              <a:rPr lang="hr-HR" altLang="sr-Latn-RS" sz="2300" dirty="0"/>
              <a:t>koja je u prethodnoj godini imala ukupan prihod od </a:t>
            </a:r>
            <a:r>
              <a:rPr lang="hr-HR" altLang="sr-Latn-RS" sz="2300" b="1" i="1" dirty="0" smtClean="0"/>
              <a:t>3 do 10 milijuna kn (398.168,43 do 1.327.228,08 EUR)</a:t>
            </a:r>
            <a:r>
              <a:rPr lang="hr-HR" altLang="sr-Latn-RS" sz="2300" dirty="0" smtClean="0"/>
              <a:t> podliježe </a:t>
            </a:r>
            <a:r>
              <a:rPr lang="hr-HR" altLang="sr-Latn-RS" sz="2300" dirty="0"/>
              <a:t>revizijskom uvidu, a </a:t>
            </a:r>
            <a:r>
              <a:rPr lang="hr-HR" altLang="sr-Latn-RS" sz="2300" dirty="0" smtClean="0"/>
              <a:t>sportske udruge </a:t>
            </a:r>
            <a:r>
              <a:rPr lang="hr-HR" altLang="sr-Latn-RS" sz="2300" dirty="0"/>
              <a:t>koje su imale prihod u prethodnoj godini </a:t>
            </a:r>
            <a:r>
              <a:rPr lang="hr-HR" altLang="sr-Latn-RS" sz="2300" b="1" i="1" dirty="0" smtClean="0"/>
              <a:t>iznad </a:t>
            </a:r>
            <a:r>
              <a:rPr lang="hr-HR" altLang="sr-Latn-RS" sz="2300" b="1" i="1" dirty="0"/>
              <a:t>10 milijuna </a:t>
            </a:r>
            <a:r>
              <a:rPr lang="hr-HR" altLang="sr-Latn-RS" sz="2300" b="1" i="1" dirty="0" smtClean="0"/>
              <a:t>kn (</a:t>
            </a:r>
            <a:r>
              <a:rPr lang="hr-HR" altLang="sr-Latn-RS" sz="2300" b="1" i="1" dirty="0"/>
              <a:t>1.327.228,08 </a:t>
            </a:r>
            <a:r>
              <a:rPr lang="hr-HR" altLang="sr-Latn-RS" sz="2300" b="1" i="1" dirty="0" smtClean="0"/>
              <a:t>EUR) </a:t>
            </a:r>
            <a:r>
              <a:rPr lang="hr-HR" altLang="sr-Latn-RS" sz="2300" dirty="0" smtClean="0"/>
              <a:t>podliježu </a:t>
            </a:r>
            <a:r>
              <a:rPr lang="hr-HR" altLang="sr-Latn-RS" sz="2300" dirty="0"/>
              <a:t>reviziji koja se obavlja </a:t>
            </a:r>
            <a:r>
              <a:rPr lang="hr-HR" altLang="sr-Latn-RS" sz="2300" dirty="0" smtClean="0"/>
              <a:t>u skladu s </a:t>
            </a:r>
            <a:r>
              <a:rPr lang="hr-HR" altLang="sr-Latn-RS" sz="2300" dirty="0"/>
              <a:t>revizijskim </a:t>
            </a:r>
            <a:r>
              <a:rPr lang="hr-HR" altLang="sr-Latn-RS" sz="2300" dirty="0" smtClean="0"/>
              <a:t>propisima čl. 32. Zakona). </a:t>
            </a:r>
          </a:p>
          <a:p>
            <a:pPr marL="640080" lvl="1" indent="-246888" algn="just">
              <a:spcBef>
                <a:spcPts val="400"/>
              </a:spcBef>
              <a:buFont typeface="Wingdings 2"/>
              <a:buChar char=""/>
              <a:defRPr/>
            </a:pPr>
            <a:endParaRPr lang="hr-HR" altLang="sr-Latn-RS" sz="2300" dirty="0" smtClean="0"/>
          </a:p>
          <a:p>
            <a:pPr marL="640080" lvl="1" indent="-246888" algn="just">
              <a:spcBef>
                <a:spcPts val="400"/>
              </a:spcBef>
              <a:buFont typeface="Wingdings 2"/>
              <a:buChar char=""/>
              <a:defRPr/>
            </a:pPr>
            <a:r>
              <a:rPr lang="hr-HR" altLang="sr-Latn-RS" sz="2300" dirty="0" smtClean="0"/>
              <a:t>Izbor </a:t>
            </a:r>
            <a:r>
              <a:rPr lang="hr-HR" altLang="sr-Latn-RS" sz="2300" dirty="0"/>
              <a:t>revizora obavlja se do 30</a:t>
            </a:r>
            <a:r>
              <a:rPr lang="hr-HR" altLang="sr-Latn-RS" sz="2300" dirty="0" smtClean="0"/>
              <a:t>. 9</a:t>
            </a:r>
            <a:r>
              <a:rPr lang="hr-HR" altLang="sr-Latn-RS" sz="2300" dirty="0"/>
              <a:t>. tekuće godine za sljedeću poslovnu godinu (</a:t>
            </a:r>
            <a:r>
              <a:rPr lang="hr-HR" altLang="sr-Latn-RS" sz="2300" dirty="0" smtClean="0"/>
              <a:t>čl. 41</a:t>
            </a:r>
            <a:r>
              <a:rPr lang="hr-HR" altLang="sr-Latn-RS" sz="2300" dirty="0"/>
              <a:t>. </a:t>
            </a:r>
            <a:r>
              <a:rPr lang="pt-BR" altLang="sr-Latn-RS" sz="2300" dirty="0"/>
              <a:t>Zakonu o </a:t>
            </a:r>
            <a:r>
              <a:rPr lang="pt-BR" altLang="sr-Latn-RS" sz="2300" dirty="0" smtClean="0"/>
              <a:t>reviziji</a:t>
            </a:r>
            <a:r>
              <a:rPr lang="hr-HR" altLang="sr-Latn-RS" sz="2300" dirty="0" smtClean="0"/>
              <a:t>,</a:t>
            </a:r>
            <a:r>
              <a:rPr lang="pt-BR" altLang="sr-Latn-RS" sz="2300" dirty="0" smtClean="0"/>
              <a:t> </a:t>
            </a:r>
            <a:r>
              <a:rPr lang="hr-HR" altLang="sr-Latn-RS" sz="2300" dirty="0" smtClean="0"/>
              <a:t>NN </a:t>
            </a:r>
            <a:r>
              <a:rPr lang="pt-BR" altLang="sr-Latn-RS" sz="2300" dirty="0"/>
              <a:t>127/17)</a:t>
            </a:r>
            <a:r>
              <a:rPr lang="hr-HR" altLang="sr-Latn-RS" sz="2300" dirty="0" smtClean="0"/>
              <a:t>. Revizorsko izvješće/uvid </a:t>
            </a:r>
            <a:r>
              <a:rPr lang="hr-HR" altLang="sr-Latn-RS" sz="2300" dirty="0"/>
              <a:t>u financijske izvještaje objavljuje se na mrežnim stranicama </a:t>
            </a:r>
            <a:r>
              <a:rPr lang="hr-HR" altLang="sr-Latn-RS" sz="2300" dirty="0" smtClean="0"/>
              <a:t>sportske udruge </a:t>
            </a:r>
            <a:r>
              <a:rPr lang="hr-HR" altLang="sr-Latn-RS" sz="2300" b="1" i="1" dirty="0"/>
              <a:t>do 30</a:t>
            </a:r>
            <a:r>
              <a:rPr lang="hr-HR" altLang="sr-Latn-RS" sz="2300" b="1" i="1" dirty="0" smtClean="0"/>
              <a:t>. 6</a:t>
            </a:r>
            <a:r>
              <a:rPr lang="hr-HR" altLang="sr-Latn-RS" sz="2300" b="1" i="1" dirty="0"/>
              <a:t>. </a:t>
            </a:r>
            <a:r>
              <a:rPr lang="hr-HR" altLang="sr-Latn-RS" sz="2300" dirty="0"/>
              <a:t>tekuće godine </a:t>
            </a:r>
            <a:r>
              <a:rPr lang="hr-HR" altLang="sr-Latn-RS" sz="2300" dirty="0" smtClean="0"/>
              <a:t>(čl. 32</a:t>
            </a:r>
            <a:r>
              <a:rPr lang="hr-HR" altLang="sr-Latn-RS" sz="2300" dirty="0"/>
              <a:t>. Zakona</a:t>
            </a:r>
            <a:r>
              <a:rPr lang="hr-HR" altLang="sr-Latn-RS" sz="2300" dirty="0" smtClean="0"/>
              <a:t>).</a:t>
            </a:r>
          </a:p>
          <a:p>
            <a:pPr marL="393192" lvl="1" algn="just">
              <a:spcBef>
                <a:spcPts val="400"/>
              </a:spcBef>
              <a:defRPr/>
            </a:pPr>
            <a:endParaRPr lang="hr-HR" altLang="sr-Latn-RS" sz="2300" dirty="0"/>
          </a:p>
          <a:p>
            <a:pPr marL="393192" lvl="1" algn="just">
              <a:spcBef>
                <a:spcPts val="400"/>
              </a:spcBef>
              <a:defRPr/>
            </a:pPr>
            <a:r>
              <a:rPr lang="hr-HR" altLang="sr-Latn-RS" sz="2300" b="1" i="1" u="sng" dirty="0" smtClean="0"/>
              <a:t>Najčešće nepravilnosti </a:t>
            </a:r>
          </a:p>
          <a:p>
            <a:pPr marL="640080" lvl="1" indent="-246888" algn="just">
              <a:spcBef>
                <a:spcPts val="400"/>
              </a:spcBef>
              <a:buFont typeface="Wingdings 2"/>
              <a:buChar char=""/>
              <a:defRPr/>
            </a:pPr>
            <a:r>
              <a:rPr lang="hr-HR" altLang="sr-Latn-RS" sz="2300" dirty="0" smtClean="0"/>
              <a:t>Popis imovine uopće se ne obavlja ili se obavlja djelomično.</a:t>
            </a:r>
          </a:p>
          <a:p>
            <a:pPr marL="640080" lvl="1" indent="-246888" algn="just">
              <a:spcBef>
                <a:spcPts val="400"/>
              </a:spcBef>
              <a:buFont typeface="Wingdings 2"/>
              <a:buChar char=""/>
              <a:defRPr/>
            </a:pPr>
            <a:r>
              <a:rPr lang="hr-HR" altLang="sr-Latn-RS" sz="2300" dirty="0"/>
              <a:t>R</a:t>
            </a:r>
            <a:r>
              <a:rPr lang="hr-HR" altLang="sr-Latn-RS" sz="2300" dirty="0" smtClean="0"/>
              <a:t>evizija se ne obavlja ili se obavlja mimo roka i izvješće se ne objavljuje na mrežnoj stranici sportske udruge. </a:t>
            </a:r>
            <a:endParaRPr lang="hr-HR" altLang="sr-Latn-RS" sz="2300" dirty="0"/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endParaRPr lang="hr-HR" altLang="sr-Latn-RS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5990540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584662" y="615287"/>
            <a:ext cx="9144000" cy="357303"/>
          </a:xfrm>
        </p:spPr>
        <p:txBody>
          <a:bodyPr>
            <a:normAutofit fontScale="90000"/>
          </a:bodyPr>
          <a:lstStyle/>
          <a:p>
            <a:pPr algn="l"/>
            <a:r>
              <a:rPr lang="hr-HR" altLang="sr-Latn-RS" sz="2400" b="1" i="1" dirty="0" smtClean="0">
                <a:cs typeface="Calibri" panose="020F0502020204030204" pitchFamily="34" charset="0"/>
              </a:rPr>
              <a:t>Zakon o javnoj nabavi </a:t>
            </a:r>
            <a:endParaRPr lang="hr-HR" sz="2400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734291" y="1127342"/>
            <a:ext cx="10363200" cy="5073953"/>
          </a:xfrm>
        </p:spPr>
        <p:txBody>
          <a:bodyPr>
            <a:normAutofit fontScale="70000" lnSpcReduction="20000"/>
          </a:bodyPr>
          <a:lstStyle/>
          <a:p>
            <a:pPr marL="342900" indent="-342900" algn="l" fontAlgn="base">
              <a:buFont typeface="Arial" panose="020B0604020202020204" pitchFamily="34" charset="0"/>
              <a:buChar char="•"/>
            </a:pPr>
            <a:r>
              <a:rPr lang="hr-HR" b="1" i="1" u="sng" dirty="0"/>
              <a:t>Obveznici javne nabave (javni naručitelji) propisani su </a:t>
            </a:r>
            <a:r>
              <a:rPr lang="hr-HR" b="1" i="1" u="sng" dirty="0" smtClean="0"/>
              <a:t>čl. 6</a:t>
            </a:r>
            <a:r>
              <a:rPr lang="hr-HR" b="1" i="1" u="sng" dirty="0"/>
              <a:t>. </a:t>
            </a:r>
            <a:r>
              <a:rPr lang="hr-HR" b="1" i="1" u="sng" dirty="0" smtClean="0"/>
              <a:t>ZJN-a </a:t>
            </a:r>
            <a:r>
              <a:rPr lang="hr-HR" b="1" i="1" u="sng" dirty="0"/>
              <a:t>i dužni su</a:t>
            </a:r>
            <a:r>
              <a:rPr lang="hr-HR" b="1" i="1" u="sng" dirty="0" smtClean="0"/>
              <a:t>:</a:t>
            </a:r>
            <a:endParaRPr lang="hr-HR" dirty="0" smtClean="0"/>
          </a:p>
          <a:p>
            <a:pPr marL="342900" lvl="0" indent="-342900" algn="l" fontAlgn="base">
              <a:buFont typeface="Arial" panose="020B0604020202020204" pitchFamily="34" charset="0"/>
              <a:buChar char="•"/>
            </a:pPr>
            <a:r>
              <a:rPr lang="hr-HR" dirty="0" smtClean="0"/>
              <a:t>donijeti opći </a:t>
            </a:r>
            <a:r>
              <a:rPr lang="hr-HR" dirty="0"/>
              <a:t>akt za jednostavnu (bagatelnu) nabavu </a:t>
            </a:r>
            <a:endParaRPr lang="hr-HR" dirty="0" smtClean="0"/>
          </a:p>
          <a:p>
            <a:pPr marL="342900" lvl="0" indent="-342900" algn="l" fontAlgn="base">
              <a:buFont typeface="Arial" panose="020B0604020202020204" pitchFamily="34" charset="0"/>
              <a:buChar char="•"/>
            </a:pPr>
            <a:r>
              <a:rPr lang="hr-HR" dirty="0" smtClean="0"/>
              <a:t>donijeti </a:t>
            </a:r>
            <a:r>
              <a:rPr lang="hr-HR" dirty="0"/>
              <a:t>plan nabave za poslovnu godinu najkasnije u roku od </a:t>
            </a:r>
            <a:r>
              <a:rPr lang="hr-HR" b="1" i="1" dirty="0"/>
              <a:t>30 dana od dana donošenja financijskog </a:t>
            </a:r>
            <a:r>
              <a:rPr lang="hr-HR" dirty="0"/>
              <a:t>plana te ga po potrebi </a:t>
            </a:r>
            <a:r>
              <a:rPr lang="hr-HR" dirty="0" smtClean="0"/>
              <a:t>ažurirati; plan </a:t>
            </a:r>
            <a:r>
              <a:rPr lang="hr-HR" dirty="0"/>
              <a:t>nabave i sve njegove kasnije promjene objaviti na mrežnim </a:t>
            </a:r>
            <a:r>
              <a:rPr lang="hr-HR" dirty="0" smtClean="0"/>
              <a:t>stranicama EOJN </a:t>
            </a:r>
            <a:endParaRPr lang="hr-HR" dirty="0"/>
          </a:p>
          <a:p>
            <a:pPr marL="342900" indent="-342900" algn="l" fontAlgn="base">
              <a:buFont typeface="Arial" panose="020B0604020202020204" pitchFamily="34" charset="0"/>
              <a:buChar char="•"/>
            </a:pPr>
            <a:r>
              <a:rPr lang="hr-HR" dirty="0"/>
              <a:t>ažurno voditi </a:t>
            </a:r>
            <a:r>
              <a:rPr lang="hr-HR" dirty="0" smtClean="0"/>
              <a:t>registar </a:t>
            </a:r>
            <a:r>
              <a:rPr lang="hr-HR" dirty="0"/>
              <a:t>ugovora o javnoj nabavi i okvirnih </a:t>
            </a:r>
            <a:r>
              <a:rPr lang="hr-HR" dirty="0" smtClean="0"/>
              <a:t>sporazuma te ga sa svim njegovim kasnijim promjenama </a:t>
            </a:r>
            <a:r>
              <a:rPr lang="hr-HR" dirty="0"/>
              <a:t>objaviti na mrežnim stranicama EOJN </a:t>
            </a:r>
          </a:p>
          <a:p>
            <a:pPr marL="342900" lvl="0" indent="-342900" algn="l" fontAlgn="base">
              <a:buFont typeface="Arial" panose="020B0604020202020204" pitchFamily="34" charset="0"/>
              <a:buChar char="•"/>
            </a:pPr>
            <a:r>
              <a:rPr lang="hr-HR" dirty="0" smtClean="0"/>
              <a:t>u </a:t>
            </a:r>
            <a:r>
              <a:rPr lang="hr-HR" dirty="0"/>
              <a:t>planu nabave i registru ugovora navoditi sve predmete nabave čija je vrijednost jednaka i veća od </a:t>
            </a:r>
            <a:r>
              <a:rPr lang="hr-HR" b="1" i="1" dirty="0"/>
              <a:t>20.000,00 </a:t>
            </a:r>
            <a:r>
              <a:rPr lang="hr-HR" b="1" i="1" dirty="0" smtClean="0"/>
              <a:t>kn (2.650,00 EUR) </a:t>
            </a:r>
            <a:r>
              <a:rPr lang="hr-HR" dirty="0"/>
              <a:t>bez PDV-a </a:t>
            </a: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hr-HR" dirty="0"/>
              <a:t>na mrežnim stranicama Saveza objaviti popis gospodarskih subjekata s kojima je </a:t>
            </a:r>
            <a:r>
              <a:rPr lang="hr-HR" dirty="0" smtClean="0"/>
              <a:t>predstavnik sportske udruge  </a:t>
            </a:r>
            <a:r>
              <a:rPr lang="hr-HR" dirty="0"/>
              <a:t>ili s njime povezane osobe u sukobu interesa ili obavijest da takvi subjekti ne postoje </a:t>
            </a:r>
            <a:r>
              <a:rPr lang="hr-HR" dirty="0" smtClean="0"/>
              <a:t> </a:t>
            </a:r>
            <a:endParaRPr lang="hr-HR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hr-HR" dirty="0" smtClean="0"/>
              <a:t>do </a:t>
            </a:r>
            <a:r>
              <a:rPr lang="hr-HR" dirty="0"/>
              <a:t>31. ožujka tekuće godine izraditi statističko izvješće o javnoj nabavi za prethodnu godinu </a:t>
            </a:r>
          </a:p>
          <a:p>
            <a:pPr marL="342900" lvl="0" indent="-342900" algn="l" fontAlgn="base">
              <a:buFont typeface="Arial" panose="020B0604020202020204" pitchFamily="34" charset="0"/>
              <a:buChar char="•"/>
            </a:pPr>
            <a:r>
              <a:rPr lang="hr-HR" dirty="0"/>
              <a:t>nabavu robe i usluga čija je procijenjena vrijednost bez PDV-a jednaka i veća od </a:t>
            </a:r>
            <a:r>
              <a:rPr lang="hr-HR" b="1" i="1" dirty="0"/>
              <a:t>20.000,00 </a:t>
            </a:r>
            <a:r>
              <a:rPr lang="hr-HR" b="1" i="1" dirty="0" smtClean="0"/>
              <a:t>kn</a:t>
            </a:r>
            <a:r>
              <a:rPr lang="hr-HR" b="1" i="1" dirty="0"/>
              <a:t> (2.650,00 </a:t>
            </a:r>
            <a:r>
              <a:rPr lang="hr-HR" b="1" i="1" dirty="0" smtClean="0"/>
              <a:t>EUR)</a:t>
            </a:r>
            <a:r>
              <a:rPr lang="hr-HR" dirty="0" smtClean="0"/>
              <a:t>, </a:t>
            </a:r>
            <a:r>
              <a:rPr lang="hr-HR" dirty="0"/>
              <a:t>a manja od </a:t>
            </a:r>
            <a:r>
              <a:rPr lang="hr-HR" b="1" i="1" dirty="0"/>
              <a:t>200.000,00 </a:t>
            </a:r>
            <a:r>
              <a:rPr lang="hr-HR" b="1" i="1" dirty="0" smtClean="0"/>
              <a:t>kn (26.540,00 EUR), </a:t>
            </a:r>
            <a:r>
              <a:rPr lang="hr-HR" dirty="0"/>
              <a:t>odnosno </a:t>
            </a:r>
            <a:r>
              <a:rPr lang="hr-HR" b="1" i="1" dirty="0"/>
              <a:t>500.000,00 </a:t>
            </a:r>
            <a:r>
              <a:rPr lang="hr-HR" b="1" i="1" dirty="0" smtClean="0"/>
              <a:t>kn (66.360,00 EUR) </a:t>
            </a:r>
            <a:r>
              <a:rPr lang="hr-HR" dirty="0"/>
              <a:t>za radove, provesti u skladu s odredbama internog akta za jednostavnu (bagatelnu) nabavu </a:t>
            </a:r>
          </a:p>
          <a:p>
            <a:pPr marL="342900" lvl="0" indent="-342900" algn="l" fontAlgn="base">
              <a:buFont typeface="Arial" panose="020B0604020202020204" pitchFamily="34" charset="0"/>
              <a:buChar char="•"/>
            </a:pPr>
            <a:r>
              <a:rPr lang="hr-HR" dirty="0" smtClean="0"/>
              <a:t>nabavu </a:t>
            </a:r>
            <a:r>
              <a:rPr lang="hr-HR" dirty="0"/>
              <a:t>robe i usluga, čija je procijenjena vrijednost bez PDV-a jednaka i veća od </a:t>
            </a:r>
            <a:r>
              <a:rPr lang="hr-HR" b="1" i="1" dirty="0"/>
              <a:t>200.000,00 kn (26.540,00 EUR)</a:t>
            </a:r>
            <a:r>
              <a:rPr lang="hr-HR" dirty="0"/>
              <a:t>, odnosno </a:t>
            </a:r>
            <a:r>
              <a:rPr lang="hr-HR" b="1" i="1" dirty="0"/>
              <a:t>500.000,00 kn (66.360,00 EUR) </a:t>
            </a:r>
            <a:r>
              <a:rPr lang="hr-HR" dirty="0"/>
              <a:t>za radove, provesti u skladu s odredbama Zakona, tj. provesti odgovarajući postupak javne </a:t>
            </a:r>
            <a:r>
              <a:rPr lang="hr-HR" dirty="0" smtClean="0"/>
              <a:t>nabave.</a:t>
            </a:r>
          </a:p>
          <a:p>
            <a:pPr lvl="0" algn="l" fontAlgn="base"/>
            <a:r>
              <a:rPr lang="hr-HR" b="1" i="1" u="sng" dirty="0" smtClean="0"/>
              <a:t>Najčešće nepravilnosti  </a:t>
            </a:r>
          </a:p>
          <a:p>
            <a:pPr marL="342900" lvl="0" indent="-342900" algn="l" fontAlgn="base">
              <a:buFont typeface="Arial" panose="020B0604020202020204" pitchFamily="34" charset="0"/>
              <a:buChar char="•"/>
            </a:pPr>
            <a:r>
              <a:rPr lang="hr-HR" dirty="0" smtClean="0"/>
              <a:t>Sportske udruge uopće ne provode javnu nabavu.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4158400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584662" y="615287"/>
            <a:ext cx="9144000" cy="357303"/>
          </a:xfrm>
        </p:spPr>
        <p:txBody>
          <a:bodyPr>
            <a:normAutofit fontScale="90000"/>
          </a:bodyPr>
          <a:lstStyle/>
          <a:p>
            <a:pPr algn="l"/>
            <a:r>
              <a:rPr lang="hr-HR" altLang="sr-Latn-RS" sz="2400" b="1" i="1" dirty="0" smtClean="0">
                <a:cs typeface="Calibri" panose="020F0502020204030204" pitchFamily="34" charset="0"/>
              </a:rPr>
              <a:t>Zakon o pravu na pristup informacijama   </a:t>
            </a:r>
            <a:endParaRPr lang="hr-HR" sz="2400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734291" y="1127342"/>
            <a:ext cx="9912832" cy="5073953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hr-HR" dirty="0" smtClean="0"/>
              <a:t>Obveznici </a:t>
            </a:r>
            <a:r>
              <a:rPr lang="hr-HR" b="1" i="1" dirty="0" smtClean="0"/>
              <a:t>Zakona o pravu na pristup informacijama </a:t>
            </a:r>
            <a:r>
              <a:rPr lang="hr-HR" dirty="0" smtClean="0"/>
              <a:t>(krovne sportske udruge i NSS-ovi) </a:t>
            </a:r>
            <a:r>
              <a:rPr lang="hr-HR" b="1" i="1" dirty="0" smtClean="0"/>
              <a:t>moraju</a:t>
            </a:r>
            <a:r>
              <a:rPr lang="hr-HR" dirty="0"/>
              <a:t>:</a:t>
            </a:r>
            <a:endParaRPr lang="hr-HR" dirty="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hr-HR" dirty="0" smtClean="0"/>
              <a:t>na svojoj mrežnoj stranici objavljivati određene dokumente i informacije (godišnje </a:t>
            </a:r>
            <a:r>
              <a:rPr lang="hr-HR" dirty="0"/>
              <a:t>planove, programe, </a:t>
            </a:r>
            <a:r>
              <a:rPr lang="hr-HR" dirty="0" smtClean="0"/>
              <a:t>strategije</a:t>
            </a:r>
            <a:r>
              <a:rPr lang="hr-HR" dirty="0"/>
              <a:t>, upute, </a:t>
            </a:r>
            <a:r>
              <a:rPr lang="hr-HR" dirty="0" smtClean="0"/>
              <a:t>izvješća </a:t>
            </a:r>
            <a:r>
              <a:rPr lang="hr-HR" dirty="0"/>
              <a:t>o radu, financijska izvješća, podatke o izvoru financiranja, proračun, financijski plan, </a:t>
            </a:r>
            <a:r>
              <a:rPr lang="hr-HR" dirty="0" smtClean="0"/>
              <a:t>izvješća </a:t>
            </a:r>
            <a:r>
              <a:rPr lang="hr-HR" dirty="0"/>
              <a:t>o izvršenju proračuna, financijskog plana, </a:t>
            </a:r>
            <a:r>
              <a:rPr lang="hr-HR" dirty="0" smtClean="0"/>
              <a:t>informacije </a:t>
            </a:r>
            <a:r>
              <a:rPr lang="hr-HR" dirty="0"/>
              <a:t>o dodijeljenim bespovratnim sredstvima, sponzorstvima, donacijama, </a:t>
            </a:r>
            <a:r>
              <a:rPr lang="hr-HR" dirty="0" smtClean="0"/>
              <a:t>informacije </a:t>
            </a:r>
            <a:r>
              <a:rPr lang="hr-HR" dirty="0"/>
              <a:t>o postupcima javne nabave, </a:t>
            </a:r>
            <a:r>
              <a:rPr lang="hr-HR" dirty="0" smtClean="0"/>
              <a:t>obavijest </a:t>
            </a:r>
            <a:r>
              <a:rPr lang="hr-HR" dirty="0"/>
              <a:t>o raspisanim </a:t>
            </a:r>
            <a:r>
              <a:rPr lang="hr-HR" dirty="0" smtClean="0"/>
              <a:t>natječajima </a:t>
            </a:r>
            <a:r>
              <a:rPr lang="hr-HR" dirty="0"/>
              <a:t>i dr</a:t>
            </a:r>
            <a:r>
              <a:rPr lang="hr-HR" dirty="0" smtClean="0"/>
              <a:t>.)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hr-HR" dirty="0" smtClean="0"/>
              <a:t>imenovati službenika za informiranje  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hr-HR" dirty="0" smtClean="0"/>
              <a:t>voditi službeni </a:t>
            </a:r>
            <a:r>
              <a:rPr lang="hr-HR" b="1" i="1" dirty="0" smtClean="0"/>
              <a:t>upisnik</a:t>
            </a:r>
            <a:r>
              <a:rPr lang="hr-HR" dirty="0" smtClean="0"/>
              <a:t> o ostvarenju prava na pristup informacijama</a:t>
            </a:r>
            <a:r>
              <a:rPr lang="hr-HR" b="1" i="1" dirty="0" smtClean="0"/>
              <a:t> </a:t>
            </a:r>
            <a:r>
              <a:rPr lang="hr-HR" dirty="0" smtClean="0"/>
              <a:t>i 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hr-HR" dirty="0" smtClean="0"/>
              <a:t>dostaviti povjereniku za informiranje </a:t>
            </a:r>
            <a:r>
              <a:rPr lang="hr-HR" b="1" i="1" dirty="0"/>
              <a:t>i</a:t>
            </a:r>
            <a:r>
              <a:rPr lang="hr-HR" b="1" i="1" dirty="0" smtClean="0"/>
              <a:t>zvješće </a:t>
            </a:r>
            <a:r>
              <a:rPr lang="hr-HR" dirty="0" smtClean="0"/>
              <a:t>o provedbi Zakona o pravu na pristup informacijama do </a:t>
            </a:r>
            <a:r>
              <a:rPr lang="hr-HR" b="1" i="1" dirty="0" smtClean="0"/>
              <a:t>31. 1. tekuće godine.</a:t>
            </a:r>
          </a:p>
          <a:p>
            <a:pPr algn="just"/>
            <a:r>
              <a:rPr lang="hr-HR" b="1" i="1" u="sng" dirty="0" smtClean="0"/>
              <a:t>Najčešće nepravilnosti 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hr-HR" dirty="0" smtClean="0"/>
              <a:t>Sportske udruge ne objavljuju propisane dokumente i informacije na mrežnoj stranici.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hr-HR" dirty="0" smtClean="0"/>
              <a:t>Sportske udruge ne vode upisnik i ne dostavljaju izvješće.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623607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7038</TotalTime>
  <Words>1867</Words>
  <Application>Microsoft Office PowerPoint</Application>
  <PresentationFormat>Široki zaslon</PresentationFormat>
  <Paragraphs>238</Paragraphs>
  <Slides>15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6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15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Wingdings</vt:lpstr>
      <vt:lpstr>Wingdings 2</vt:lpstr>
      <vt:lpstr>Tema sustava Office</vt:lpstr>
      <vt:lpstr>  </vt:lpstr>
      <vt:lpstr>Zakonodavni okvir </vt:lpstr>
      <vt:lpstr>Godišnji program rada </vt:lpstr>
      <vt:lpstr>Financijski plan</vt:lpstr>
      <vt:lpstr>Financijsko izvještavanje </vt:lpstr>
      <vt:lpstr>Samoprocjena učinkovitosti i djelotvornosti funkcioniranja sustava upravljanja i kontrola (samoprocjena, čl. 4. Zakona)</vt:lpstr>
      <vt:lpstr>Popis imovine i obveza (inventura) i revizija financijskih izvještaja</vt:lpstr>
      <vt:lpstr>Zakon o javnoj nabavi </vt:lpstr>
      <vt:lpstr>Zakon o pravu na pristup informacijama   </vt:lpstr>
      <vt:lpstr>Program rada NSS-a </vt:lpstr>
      <vt:lpstr>Plan prihoda</vt:lpstr>
      <vt:lpstr>Plan rashoda</vt:lpstr>
      <vt:lpstr>Pan rashoda po programima</vt:lpstr>
      <vt:lpstr>Financijski rezultat </vt:lpstr>
      <vt:lpstr>PowerPoint prezentacija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prezentacija</dc:title>
  <dc:creator>Maja Cizmic Regula</dc:creator>
  <cp:lastModifiedBy>Evica Obadic</cp:lastModifiedBy>
  <cp:revision>184</cp:revision>
  <cp:lastPrinted>2022-12-15T14:38:40Z</cp:lastPrinted>
  <dcterms:created xsi:type="dcterms:W3CDTF">2021-11-11T09:49:26Z</dcterms:created>
  <dcterms:modified xsi:type="dcterms:W3CDTF">2022-12-16T09:10:07Z</dcterms:modified>
</cp:coreProperties>
</file>