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88" r:id="rId4"/>
    <p:sldId id="306" r:id="rId5"/>
    <p:sldId id="290" r:id="rId6"/>
    <p:sldId id="315" r:id="rId7"/>
    <p:sldId id="307" r:id="rId8"/>
    <p:sldId id="308" r:id="rId9"/>
    <p:sldId id="309" r:id="rId10"/>
    <p:sldId id="310" r:id="rId11"/>
    <p:sldId id="311" r:id="rId12"/>
    <p:sldId id="303" r:id="rId13"/>
    <p:sldId id="275" r:id="rId14"/>
    <p:sldId id="280" r:id="rId15"/>
    <p:sldId id="274" r:id="rId16"/>
    <p:sldId id="304" r:id="rId17"/>
    <p:sldId id="269" r:id="rId18"/>
    <p:sldId id="268" r:id="rId19"/>
    <p:sldId id="299" r:id="rId20"/>
    <p:sldId id="291" r:id="rId21"/>
    <p:sldId id="313" r:id="rId22"/>
    <p:sldId id="292" r:id="rId23"/>
    <p:sldId id="316" r:id="rId24"/>
    <p:sldId id="294" r:id="rId25"/>
    <p:sldId id="295" r:id="rId26"/>
    <p:sldId id="301" r:id="rId27"/>
    <p:sldId id="314" r:id="rId28"/>
    <p:sldId id="312" r:id="rId29"/>
    <p:sldId id="283" r:id="rId30"/>
  </p:sldIdLst>
  <p:sldSz cx="12192000" cy="6858000"/>
  <p:notesSz cx="6797675" cy="9872663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 smtClean="0"/>
              <a:t>Kliknite da biste uredili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923A6-2C23-47EB-967E-25B7C1D9882E}" type="datetimeFigureOut">
              <a:rPr lang="hr-HR" smtClean="0"/>
              <a:t>19.12.2022.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36B6-5FA3-4AB7-80B0-6A762A2A1D5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12108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923A6-2C23-47EB-967E-25B7C1D9882E}" type="datetimeFigureOut">
              <a:rPr lang="hr-HR" smtClean="0"/>
              <a:t>19.12.2022.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36B6-5FA3-4AB7-80B0-6A762A2A1D5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95560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923A6-2C23-47EB-967E-25B7C1D9882E}" type="datetimeFigureOut">
              <a:rPr lang="hr-HR" smtClean="0"/>
              <a:t>19.12.2022.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36B6-5FA3-4AB7-80B0-6A762A2A1D5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35110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923A6-2C23-47EB-967E-25B7C1D9882E}" type="datetimeFigureOut">
              <a:rPr lang="hr-HR" smtClean="0"/>
              <a:t>19.12.2022.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36B6-5FA3-4AB7-80B0-6A762A2A1D5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6480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923A6-2C23-47EB-967E-25B7C1D9882E}" type="datetimeFigureOut">
              <a:rPr lang="hr-HR" smtClean="0"/>
              <a:t>19.12.2022.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36B6-5FA3-4AB7-80B0-6A762A2A1D5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55652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923A6-2C23-47EB-967E-25B7C1D9882E}" type="datetimeFigureOut">
              <a:rPr lang="hr-HR" smtClean="0"/>
              <a:t>19.12.2022.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36B6-5FA3-4AB7-80B0-6A762A2A1D5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92991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923A6-2C23-47EB-967E-25B7C1D9882E}" type="datetimeFigureOut">
              <a:rPr lang="hr-HR" smtClean="0"/>
              <a:t>19.12.2022.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36B6-5FA3-4AB7-80B0-6A762A2A1D5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37505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923A6-2C23-47EB-967E-25B7C1D9882E}" type="datetimeFigureOut">
              <a:rPr lang="hr-HR" smtClean="0"/>
              <a:t>19.12.2022.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36B6-5FA3-4AB7-80B0-6A762A2A1D5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07494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923A6-2C23-47EB-967E-25B7C1D9882E}" type="datetimeFigureOut">
              <a:rPr lang="hr-HR" smtClean="0"/>
              <a:t>19.12.2022.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36B6-5FA3-4AB7-80B0-6A762A2A1D5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13102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923A6-2C23-47EB-967E-25B7C1D9882E}" type="datetimeFigureOut">
              <a:rPr lang="hr-HR" smtClean="0"/>
              <a:t>19.12.2022.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36B6-5FA3-4AB7-80B0-6A762A2A1D5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27267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923A6-2C23-47EB-967E-25B7C1D9882E}" type="datetimeFigureOut">
              <a:rPr lang="hr-HR" smtClean="0"/>
              <a:t>19.12.2022.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336B6-5FA3-4AB7-80B0-6A762A2A1D5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86091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8923A6-2C23-47EB-967E-25B7C1D9882E}" type="datetimeFigureOut">
              <a:rPr lang="hr-HR" smtClean="0"/>
              <a:t>19.12.2022.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336B6-5FA3-4AB7-80B0-6A762A2A1D5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49575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2861"/>
            <a:ext cx="12192000" cy="6858000"/>
          </a:xfrm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52484" y="1219199"/>
            <a:ext cx="10489276" cy="3016739"/>
          </a:xfrm>
        </p:spPr>
        <p:txBody>
          <a:bodyPr>
            <a:noAutofit/>
          </a:bodyPr>
          <a:lstStyle/>
          <a:p>
            <a:pPr algn="ctr"/>
            <a:r>
              <a:rPr lang="hr-HR" sz="28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/>
            </a:r>
            <a:br>
              <a:rPr lang="hr-HR" sz="28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hr-HR" sz="20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Godišnja konferencija Hrvatskog olimpijskog odbora</a:t>
            </a:r>
            <a:br>
              <a:rPr lang="hr-HR" sz="20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hr-HR" sz="18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Zagreb, 17. i 18. prosinca 2022.</a:t>
            </a:r>
            <a:br>
              <a:rPr lang="hr-HR" sz="18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hr-HR" sz="20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/>
            </a:r>
            <a:br>
              <a:rPr lang="hr-HR" sz="20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hr-HR" sz="20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/>
            </a:r>
            <a:br>
              <a:rPr lang="hr-HR" sz="20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hr-HR" sz="28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RAZVOJNI </a:t>
            </a:r>
            <a:r>
              <a:rPr lang="hr-HR" sz="28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PROGRAMI </a:t>
            </a:r>
            <a:r>
              <a:rPr lang="hr-HR" sz="28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/>
            </a:r>
            <a:br>
              <a:rPr lang="hr-HR" sz="28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hr-HR" sz="28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HRVATSKOG OLIMPIJSKOG ODBORA</a:t>
            </a:r>
            <a:br>
              <a:rPr lang="hr-HR" sz="28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hr-HR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Brže, Više, Jače - Zajedno</a:t>
            </a:r>
            <a:endParaRPr lang="hr-HR" sz="2800" b="1" dirty="0"/>
          </a:p>
        </p:txBody>
      </p:sp>
      <p:sp>
        <p:nvSpPr>
          <p:cNvPr id="3" name="Pravokutnik 2"/>
          <p:cNvSpPr/>
          <p:nvPr/>
        </p:nvSpPr>
        <p:spPr>
          <a:xfrm>
            <a:off x="2555632" y="4455636"/>
            <a:ext cx="729175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dirty="0" smtClean="0"/>
              <a:t>Voditelji </a:t>
            </a:r>
            <a:r>
              <a:rPr lang="hr-HR" dirty="0"/>
              <a:t>razvojnih programa</a:t>
            </a:r>
            <a:r>
              <a:rPr lang="hr-HR" dirty="0" smtClean="0"/>
              <a:t>:</a:t>
            </a:r>
          </a:p>
          <a:p>
            <a:pPr algn="ctr"/>
            <a:r>
              <a:rPr lang="hr-HR" dirty="0"/>
              <a:t/>
            </a:r>
            <a:br>
              <a:rPr lang="hr-HR" dirty="0"/>
            </a:br>
            <a:r>
              <a:rPr lang="hr-HR" dirty="0" smtClean="0"/>
              <a:t>Gordana </a:t>
            </a:r>
            <a:r>
              <a:rPr lang="hr-HR" dirty="0"/>
              <a:t>Borko, </a:t>
            </a:r>
            <a:r>
              <a:rPr lang="hr-HR" dirty="0" err="1"/>
              <a:t>mag.cin</a:t>
            </a:r>
            <a:r>
              <a:rPr lang="hr-HR" dirty="0"/>
              <a:t>.</a:t>
            </a:r>
            <a:br>
              <a:rPr lang="hr-HR" dirty="0"/>
            </a:br>
            <a:r>
              <a:rPr lang="hr-HR" dirty="0"/>
              <a:t>   </a:t>
            </a:r>
            <a:r>
              <a:rPr lang="hr-HR" dirty="0" smtClean="0"/>
              <a:t>Renata </a:t>
            </a:r>
            <a:r>
              <a:rPr lang="hr-HR" dirty="0" err="1"/>
              <a:t>Šašak</a:t>
            </a:r>
            <a:r>
              <a:rPr lang="hr-HR" dirty="0"/>
              <a:t>, </a:t>
            </a:r>
            <a:r>
              <a:rPr lang="hr-HR" dirty="0" err="1" smtClean="0"/>
              <a:t>spec.struč.cin</a:t>
            </a:r>
            <a:r>
              <a:rPr lang="hr-HR" dirty="0" smtClean="0"/>
              <a:t>.</a:t>
            </a:r>
            <a:endParaRPr lang="hr-HR" dirty="0"/>
          </a:p>
          <a:p>
            <a:pPr algn="ctr"/>
            <a:r>
              <a:rPr lang="hr-HR" dirty="0" smtClean="0"/>
              <a:t>Domagoj </a:t>
            </a:r>
            <a:r>
              <a:rPr lang="hr-HR" dirty="0" err="1"/>
              <a:t>Šlat</a:t>
            </a:r>
            <a:r>
              <a:rPr lang="hr-HR" dirty="0"/>
              <a:t>, prof.</a:t>
            </a:r>
            <a:br>
              <a:rPr lang="hr-HR" dirty="0"/>
            </a:b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09087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025204" y="344906"/>
            <a:ext cx="9144000" cy="2470484"/>
          </a:xfrm>
        </p:spPr>
        <p:txBody>
          <a:bodyPr>
            <a:noAutofit/>
          </a:bodyPr>
          <a:lstStyle/>
          <a:p>
            <a:r>
              <a:rPr lang="hr-HR" sz="3200" b="1" dirty="0">
                <a:latin typeface="+mn-lt"/>
              </a:rPr>
              <a:t>Program potpore sportašicama mlađih dobnih kategorija u ekipnim sportovima    </a:t>
            </a:r>
            <a:r>
              <a:rPr lang="hr-HR" sz="3200" b="1" dirty="0" smtClean="0">
                <a:latin typeface="+mn-lt"/>
              </a:rPr>
              <a:t/>
            </a:r>
            <a:br>
              <a:rPr lang="hr-HR" sz="3200" b="1" dirty="0" smtClean="0">
                <a:latin typeface="+mn-lt"/>
              </a:rPr>
            </a:br>
            <a:r>
              <a:rPr lang="hr-HR" sz="3200" b="1" dirty="0" smtClean="0">
                <a:latin typeface="+mn-lt"/>
              </a:rPr>
              <a:t>(</a:t>
            </a:r>
            <a:r>
              <a:rPr lang="hr-HR" sz="3200" b="1" dirty="0">
                <a:latin typeface="+mn-lt"/>
              </a:rPr>
              <a:t>Razvojni  </a:t>
            </a:r>
            <a:r>
              <a:rPr lang="hr-HR" sz="3200" b="1" dirty="0" smtClean="0">
                <a:latin typeface="+mn-lt"/>
              </a:rPr>
              <a:t>program </a:t>
            </a:r>
            <a:r>
              <a:rPr lang="hr-HR" sz="3200" b="1" dirty="0">
                <a:latin typeface="+mn-lt"/>
              </a:rPr>
              <a:t>I/2)</a:t>
            </a:r>
            <a:br>
              <a:rPr lang="hr-HR" sz="3200" b="1" dirty="0">
                <a:latin typeface="+mn-lt"/>
              </a:rPr>
            </a:br>
            <a:r>
              <a:rPr lang="hr-HR" sz="3200" dirty="0"/>
              <a:t/>
            </a:r>
            <a:br>
              <a:rPr lang="hr-HR" sz="3200" dirty="0"/>
            </a:br>
            <a:endParaRPr lang="hr-HR" sz="320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414895" y="2037347"/>
            <a:ext cx="9362209" cy="4554646"/>
          </a:xfrm>
        </p:spPr>
        <p:txBody>
          <a:bodyPr>
            <a:normAutofit/>
          </a:bodyPr>
          <a:lstStyle/>
          <a:p>
            <a:pPr algn="l"/>
            <a:endParaRPr lang="hr-HR" dirty="0"/>
          </a:p>
          <a:p>
            <a:pPr algn="l"/>
            <a:endParaRPr lang="hr-H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r-HR" b="1" dirty="0" smtClean="0"/>
              <a:t>Uzrast:</a:t>
            </a:r>
            <a:r>
              <a:rPr lang="hr-HR" dirty="0" smtClean="0"/>
              <a:t> </a:t>
            </a:r>
            <a:r>
              <a:rPr lang="hr-H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 namijenjen za </a:t>
            </a:r>
            <a:r>
              <a:rPr lang="hr-H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sportašice kadetskog uzrasta</a:t>
            </a:r>
            <a:endParaRPr lang="hr-HR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r-HR" b="1" dirty="0"/>
              <a:t>Kriteriji:</a:t>
            </a:r>
            <a:r>
              <a:rPr lang="hr-HR" dirty="0"/>
              <a:t> </a:t>
            </a:r>
            <a:r>
              <a:rPr lang="hr-HR" dirty="0" smtClean="0"/>
              <a:t>Poticanje sportašicama mlađih dobnih kategorija u ekipnim sportovima</a:t>
            </a:r>
            <a:endParaRPr lang="hr-H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r-HR" b="1" dirty="0"/>
              <a:t>Iznosi sredstava: </a:t>
            </a:r>
            <a:r>
              <a:rPr lang="hr-HR" b="1" dirty="0" smtClean="0"/>
              <a:t>2.655,00 </a:t>
            </a:r>
            <a:r>
              <a:rPr lang="hr-HR" b="1" dirty="0"/>
              <a:t>€ </a:t>
            </a:r>
            <a:r>
              <a:rPr lang="hr-HR" dirty="0" smtClean="0"/>
              <a:t>po sportašici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r-HR" b="1" dirty="0"/>
              <a:t>Namjena:</a:t>
            </a:r>
            <a:r>
              <a:rPr lang="hr-HR" dirty="0"/>
              <a:t> </a:t>
            </a:r>
            <a:r>
              <a:rPr lang="hr-HR" dirty="0" smtClean="0"/>
              <a:t> unapređenje </a:t>
            </a:r>
            <a:r>
              <a:rPr lang="hr-HR" dirty="0"/>
              <a:t>i </a:t>
            </a:r>
            <a:r>
              <a:rPr lang="hr-HR" dirty="0" smtClean="0"/>
              <a:t>očuvanje </a:t>
            </a:r>
            <a:r>
              <a:rPr lang="hr-HR" dirty="0"/>
              <a:t>sportske kvalitete </a:t>
            </a:r>
            <a:r>
              <a:rPr lang="hr-HR" dirty="0" smtClean="0"/>
              <a:t>, ovaj Program posebno </a:t>
            </a:r>
            <a:r>
              <a:rPr lang="hr-HR" dirty="0"/>
              <a:t>skrbi o osiguranju stručnih, tehničkih, materijalnih i životnih uvjeta najnadarenijih mladih sportašica kadetskog uzrasta u ekipnim sportovima nacionalnih sportskih saveza </a:t>
            </a:r>
            <a:endParaRPr lang="hr-HR" b="1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294453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025204" y="344906"/>
            <a:ext cx="9144000" cy="2470484"/>
          </a:xfrm>
        </p:spPr>
        <p:txBody>
          <a:bodyPr>
            <a:noAutofit/>
          </a:bodyPr>
          <a:lstStyle/>
          <a:p>
            <a:r>
              <a:rPr lang="hr-HR" sz="3200" b="1" dirty="0">
                <a:latin typeface="+mn-lt"/>
              </a:rPr>
              <a:t>Program potpore sportašicama mlađih dobnih kategorija u ekipnim sportovima   </a:t>
            </a:r>
            <a:r>
              <a:rPr lang="hr-HR" sz="3200" b="1" dirty="0" smtClean="0">
                <a:latin typeface="+mn-lt"/>
              </a:rPr>
              <a:t/>
            </a:r>
            <a:br>
              <a:rPr lang="hr-HR" sz="3200" b="1" dirty="0" smtClean="0">
                <a:latin typeface="+mn-lt"/>
              </a:rPr>
            </a:br>
            <a:r>
              <a:rPr lang="hr-HR" sz="3200" b="1" dirty="0" smtClean="0">
                <a:latin typeface="+mn-lt"/>
              </a:rPr>
              <a:t>(</a:t>
            </a:r>
            <a:r>
              <a:rPr lang="hr-HR" sz="3200" b="1" dirty="0">
                <a:latin typeface="+mn-lt"/>
              </a:rPr>
              <a:t>Razvojni     program I/2)</a:t>
            </a:r>
            <a:br>
              <a:rPr lang="hr-HR" sz="3200" b="1" dirty="0">
                <a:latin typeface="+mn-lt"/>
              </a:rPr>
            </a:br>
            <a:r>
              <a:rPr lang="hr-HR" sz="2800" b="1" i="1" dirty="0" smtClean="0">
                <a:latin typeface="+mn-lt"/>
              </a:rPr>
              <a:t>Iznosi financijskih sredstava u 2023. godini</a:t>
            </a:r>
            <a:r>
              <a:rPr lang="hr-HR" sz="2800" i="1" dirty="0">
                <a:latin typeface="+mn-lt"/>
              </a:rPr>
              <a:t/>
            </a:r>
            <a:br>
              <a:rPr lang="hr-HR" sz="2800" i="1" dirty="0">
                <a:latin typeface="+mn-lt"/>
              </a:rPr>
            </a:br>
            <a:endParaRPr lang="hr-HR" sz="2800" i="1" dirty="0">
              <a:latin typeface="+mn-lt"/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414895" y="2422769"/>
            <a:ext cx="9362209" cy="3837354"/>
          </a:xfrm>
        </p:spPr>
        <p:txBody>
          <a:bodyPr>
            <a:normAutofit fontScale="92500" lnSpcReduction="20000"/>
          </a:bodyPr>
          <a:lstStyle/>
          <a:p>
            <a:pPr algn="l"/>
            <a:endParaRPr lang="hr-HR" dirty="0"/>
          </a:p>
          <a:p>
            <a:pPr algn="l"/>
            <a:endParaRPr lang="hr-HR" dirty="0" smtClean="0"/>
          </a:p>
          <a:p>
            <a:pPr lvl="1" algn="l"/>
            <a:r>
              <a:rPr lang="hr-HR" sz="1800" dirty="0"/>
              <a:t>Pripreme i natjecanja	*			               </a:t>
            </a:r>
          </a:p>
          <a:p>
            <a:pPr lvl="1" algn="l"/>
            <a:r>
              <a:rPr lang="hr-HR" sz="1800" dirty="0"/>
              <a:t>Korištenje sportskih objekta*		</a:t>
            </a:r>
          </a:p>
          <a:p>
            <a:pPr lvl="1" algn="l"/>
            <a:r>
              <a:rPr lang="hr-HR" sz="1800" dirty="0"/>
              <a:t>Osobna sportska oprema                    do                    </a:t>
            </a:r>
            <a:r>
              <a:rPr lang="hr-HR" sz="1800" dirty="0" smtClean="0"/>
              <a:t>            266,00 </a:t>
            </a:r>
            <a:r>
              <a:rPr lang="hr-HR" sz="1800" dirty="0"/>
              <a:t>€</a:t>
            </a:r>
          </a:p>
          <a:p>
            <a:pPr lvl="1" algn="l"/>
            <a:r>
              <a:rPr lang="hr-HR" sz="1800" dirty="0"/>
              <a:t>Specifična sportska oprema*		</a:t>
            </a:r>
          </a:p>
          <a:p>
            <a:pPr lvl="1" algn="l"/>
            <a:r>
              <a:rPr lang="hr-HR" sz="1800" dirty="0"/>
              <a:t>Testiranja i dijagnostika				 </a:t>
            </a:r>
            <a:r>
              <a:rPr lang="hr-HR" sz="1800" dirty="0" smtClean="0"/>
              <a:t>     </a:t>
            </a:r>
            <a:r>
              <a:rPr lang="hr-HR" sz="1800" dirty="0"/>
              <a:t>paušal</a:t>
            </a:r>
          </a:p>
          <a:p>
            <a:pPr lvl="1" algn="l"/>
            <a:r>
              <a:rPr lang="hr-HR" sz="1800" dirty="0" err="1"/>
              <a:t>Vitaminizacija</a:t>
            </a:r>
            <a:r>
              <a:rPr lang="hr-HR" sz="1800" dirty="0"/>
              <a:t> i dopunska prehrana*</a:t>
            </a:r>
          </a:p>
          <a:p>
            <a:pPr lvl="1" algn="l"/>
            <a:r>
              <a:rPr lang="hr-HR" sz="1800" dirty="0"/>
              <a:t>Zdravstvena skrb*		               		  </a:t>
            </a:r>
          </a:p>
          <a:p>
            <a:pPr algn="l"/>
            <a:r>
              <a:rPr lang="hr-HR" sz="1800" dirty="0"/>
              <a:t>        </a:t>
            </a:r>
            <a:r>
              <a:rPr lang="hr-HR" sz="1800" dirty="0" smtClean="0"/>
              <a:t> Zdravstveni </a:t>
            </a:r>
            <a:r>
              <a:rPr lang="hr-HR" sz="1800" dirty="0"/>
              <a:t>pregled		    	 </a:t>
            </a:r>
            <a:r>
              <a:rPr lang="hr-HR" sz="1800" dirty="0" smtClean="0"/>
              <a:t>                      </a:t>
            </a:r>
            <a:r>
              <a:rPr lang="hr-HR" sz="1800" dirty="0"/>
              <a:t>128,74 €                                                                           </a:t>
            </a:r>
            <a:endParaRPr lang="hr-HR" sz="1800" dirty="0" smtClean="0"/>
          </a:p>
          <a:p>
            <a:r>
              <a:rPr lang="hr-HR" sz="1800" dirty="0" smtClean="0"/>
              <a:t>	</a:t>
            </a:r>
            <a:r>
              <a:rPr lang="hr-HR" sz="1800" b="1" dirty="0" smtClean="0"/>
              <a:t>UKUPNO		       2.655,00 €</a:t>
            </a:r>
            <a:endParaRPr lang="hr-HR" sz="1800" dirty="0" smtClean="0"/>
          </a:p>
          <a:p>
            <a:r>
              <a:rPr lang="hr-HR" sz="1800" b="1" dirty="0"/>
              <a:t> </a:t>
            </a:r>
            <a:endParaRPr lang="hr-HR" sz="1800" dirty="0"/>
          </a:p>
          <a:p>
            <a:r>
              <a:rPr lang="hr-HR" sz="1800" b="1" dirty="0"/>
              <a:t>*</a:t>
            </a:r>
            <a:r>
              <a:rPr lang="hr-HR" sz="1800" dirty="0"/>
              <a:t>Stavke označene zvjezdicom utvrđuju se individualno za svakog sportaša u okviru ukupnog iznosa</a:t>
            </a:r>
          </a:p>
          <a:p>
            <a:pPr algn="l"/>
            <a:endParaRPr lang="hr-HR" sz="1800" dirty="0"/>
          </a:p>
        </p:txBody>
      </p:sp>
    </p:spTree>
    <p:extLst>
      <p:ext uri="{BB962C8B-B14F-4D97-AF65-F5344CB8AC3E}">
        <p14:creationId xmlns:p14="http://schemas.microsoft.com/office/powerpoint/2010/main" val="1451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sz="3600" b="1" dirty="0">
                <a:latin typeface="+mn-lt"/>
              </a:rPr>
              <a:t>Program potpore perspektivnim sportašima </a:t>
            </a:r>
            <a:br>
              <a:rPr lang="hr-HR" sz="3600" b="1" dirty="0">
                <a:latin typeface="+mn-lt"/>
              </a:rPr>
            </a:br>
            <a:r>
              <a:rPr lang="hr-HR" sz="3600" b="1" dirty="0">
                <a:latin typeface="+mn-lt"/>
              </a:rPr>
              <a:t>(Razvojni program II/1)</a:t>
            </a:r>
            <a:r>
              <a:rPr lang="hr-HR" sz="4000" b="1" dirty="0"/>
              <a:t/>
            </a:r>
            <a:br>
              <a:rPr lang="hr-HR" sz="4000" b="1" dirty="0"/>
            </a:b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 dirty="0" smtClean="0"/>
          </a:p>
          <a:p>
            <a:r>
              <a:rPr lang="hr-HR" sz="2400" b="1" dirty="0" smtClean="0"/>
              <a:t>Uzrast:</a:t>
            </a:r>
            <a:r>
              <a:rPr lang="hr-HR" sz="2400" dirty="0" smtClean="0"/>
              <a:t> 17 – 20 godina</a:t>
            </a:r>
          </a:p>
          <a:p>
            <a:r>
              <a:rPr lang="hr-HR" sz="2400" b="1" dirty="0" smtClean="0"/>
              <a:t>Kriteriji:</a:t>
            </a:r>
            <a:r>
              <a:rPr lang="hr-HR" sz="2400" dirty="0" smtClean="0"/>
              <a:t> </a:t>
            </a:r>
            <a:r>
              <a:rPr lang="hr-HR" sz="2400" dirty="0"/>
              <a:t>jedinstveni za sve </a:t>
            </a:r>
            <a:r>
              <a:rPr lang="hr-HR" sz="2400" dirty="0" smtClean="0"/>
              <a:t>sportove sukladno Pravilima </a:t>
            </a:r>
          </a:p>
          <a:p>
            <a:r>
              <a:rPr lang="hr-HR" sz="2400" b="1" dirty="0" smtClean="0"/>
              <a:t>Iznosi sredstava za 2023:</a:t>
            </a:r>
            <a:r>
              <a:rPr lang="hr-HR" sz="2400" b="1" dirty="0"/>
              <a:t> 6.371,00 € </a:t>
            </a:r>
            <a:r>
              <a:rPr lang="hr-HR" sz="2400" dirty="0"/>
              <a:t>+ paušal za sportaše</a:t>
            </a:r>
          </a:p>
          <a:p>
            <a:pPr marL="0" indent="0">
              <a:spcBef>
                <a:spcPts val="0"/>
              </a:spcBef>
              <a:buNone/>
            </a:pPr>
            <a:r>
              <a:rPr lang="hr-HR" sz="2400" dirty="0"/>
              <a:t>			</a:t>
            </a:r>
            <a:r>
              <a:rPr lang="hr-HR" sz="2400" b="1" dirty="0"/>
              <a:t>         </a:t>
            </a:r>
            <a:r>
              <a:rPr lang="hr-HR" sz="2400" b="1" dirty="0" smtClean="0"/>
              <a:t> 6.414,00 </a:t>
            </a:r>
            <a:r>
              <a:rPr lang="hr-HR" sz="2400" b="1" dirty="0"/>
              <a:t>€</a:t>
            </a:r>
            <a:r>
              <a:rPr lang="hr-HR" sz="2400" dirty="0"/>
              <a:t>+ paušal za </a:t>
            </a:r>
            <a:r>
              <a:rPr lang="hr-HR" sz="2400" dirty="0" smtClean="0"/>
              <a:t>sportašice</a:t>
            </a:r>
          </a:p>
          <a:p>
            <a:pPr marL="0" indent="0">
              <a:spcBef>
                <a:spcPts val="0"/>
              </a:spcBef>
              <a:buNone/>
            </a:pPr>
            <a:endParaRPr lang="hr-HR" sz="2400" dirty="0" smtClean="0"/>
          </a:p>
          <a:p>
            <a:pPr marL="36000" algn="just">
              <a:spcBef>
                <a:spcPts val="0"/>
              </a:spcBef>
            </a:pPr>
            <a:r>
              <a:rPr lang="hr-HR" sz="2400" b="1" dirty="0" smtClean="0"/>
              <a:t>Namjena: </a:t>
            </a:r>
            <a:r>
              <a:rPr lang="hr-HR" sz="2400" dirty="0" smtClean="0"/>
              <a:t>prati najnadarenije mlade sportaše koji su već postigli značajne sportske rezultate sukladno Pravilima s ciljem očuvanja i unapređenja dostignute sportske kvalitete, osiguranja stručnih, tehničkih i životnih uvjeta najboljih sportaša i sportašica kadetskog i juniorskog uzrasta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8582203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848590" y="101601"/>
            <a:ext cx="9253104" cy="1866899"/>
          </a:xfrm>
        </p:spPr>
        <p:txBody>
          <a:bodyPr>
            <a:noAutofit/>
          </a:bodyPr>
          <a:lstStyle/>
          <a:p>
            <a:r>
              <a:rPr lang="hr-HR" sz="3200" b="1" dirty="0">
                <a:latin typeface="+mn-lt"/>
              </a:rPr>
              <a:t>Program potpore perspektivnim sportašima </a:t>
            </a:r>
            <a:r>
              <a:rPr lang="hr-HR" sz="3200" b="1" dirty="0" smtClean="0">
                <a:latin typeface="+mn-lt"/>
              </a:rPr>
              <a:t/>
            </a:r>
            <a:br>
              <a:rPr lang="hr-HR" sz="3200" b="1" dirty="0" smtClean="0">
                <a:latin typeface="+mn-lt"/>
              </a:rPr>
            </a:br>
            <a:r>
              <a:rPr lang="hr-HR" sz="2800" b="1" dirty="0" smtClean="0">
                <a:latin typeface="+mn-lt"/>
              </a:rPr>
              <a:t>(</a:t>
            </a:r>
            <a:r>
              <a:rPr lang="hr-HR" sz="2800" b="1" dirty="0">
                <a:latin typeface="+mn-lt"/>
              </a:rPr>
              <a:t>Razvojni program II/1</a:t>
            </a:r>
            <a:r>
              <a:rPr lang="hr-HR" sz="2800" b="1" dirty="0" smtClean="0">
                <a:latin typeface="+mn-lt"/>
              </a:rPr>
              <a:t>) – Kriteriji </a:t>
            </a:r>
            <a:r>
              <a:rPr lang="hr-HR" sz="2800" b="1" dirty="0">
                <a:latin typeface="+mn-lt"/>
              </a:rPr>
              <a:t/>
            </a:r>
            <a:br>
              <a:rPr lang="hr-HR" sz="2800" b="1" dirty="0">
                <a:latin typeface="+mn-lt"/>
              </a:rPr>
            </a:br>
            <a:r>
              <a:rPr lang="hr-HR" sz="3200" dirty="0" smtClean="0"/>
              <a:t/>
            </a:r>
            <a:br>
              <a:rPr lang="hr-HR" sz="3200" dirty="0" smtClean="0"/>
            </a:br>
            <a:endParaRPr lang="hr-HR" sz="320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638761" y="1255222"/>
            <a:ext cx="10403610" cy="5532235"/>
          </a:xfrm>
        </p:spPr>
        <p:txBody>
          <a:bodyPr>
            <a:noAutofit/>
          </a:bodyPr>
          <a:lstStyle/>
          <a:p>
            <a:pPr marL="36000" algn="l">
              <a:lnSpc>
                <a:spcPct val="107000"/>
              </a:lnSpc>
              <a:spcBef>
                <a:spcPts val="0"/>
              </a:spcBef>
            </a:pPr>
            <a:endParaRPr lang="hr-HR" sz="14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00" algn="l">
              <a:lnSpc>
                <a:spcPct val="107000"/>
              </a:lnSpc>
              <a:spcBef>
                <a:spcPts val="0"/>
              </a:spcBef>
            </a:pPr>
            <a:r>
              <a:rPr lang="hr-HR" sz="14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	Olimpijski sportovi     </a:t>
            </a:r>
            <a:r>
              <a:rPr lang="hr-HR" sz="14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14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Neolimpijski sportovi i</a:t>
            </a:r>
            <a:r>
              <a:rPr lang="hr-HR" sz="14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r-HR" sz="1400" b="1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00" algn="l">
              <a:lnSpc>
                <a:spcPct val="107000"/>
              </a:lnSpc>
              <a:spcBef>
                <a:spcPts val="0"/>
              </a:spcBef>
            </a:pPr>
            <a:r>
              <a:rPr lang="hr-HR" sz="14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</a:t>
            </a:r>
            <a:r>
              <a:rPr lang="hr-HR" sz="1400" b="1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neolimp.discipline</a:t>
            </a:r>
            <a:r>
              <a:rPr lang="hr-HR" sz="14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</a:p>
          <a:p>
            <a:pPr marL="36000" algn="l">
              <a:lnSpc>
                <a:spcPct val="107000"/>
              </a:lnSpc>
              <a:spcBef>
                <a:spcPts val="0"/>
              </a:spcBef>
            </a:pPr>
            <a:r>
              <a:rPr lang="hr-HR" sz="14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14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olimpijskim sportovima</a:t>
            </a:r>
            <a:endParaRPr lang="hr-HR" sz="14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hr-HR" sz="14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r-HR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Svjetskom prvenstvo			   </a:t>
            </a:r>
            <a:r>
              <a:rPr lang="hr-HR" sz="14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hr-HR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– 16. mjesto		1. – 6. mjesto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hr-HR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Europskom prvenstvu 			   </a:t>
            </a:r>
            <a:r>
              <a:rPr lang="hr-HR" sz="14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hr-HR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– 12. mjesto   		1. – 3. </a:t>
            </a:r>
            <a:r>
              <a:rPr lang="hr-HR" sz="14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mjesto </a:t>
            </a:r>
          </a:p>
          <a:p>
            <a:pPr marL="360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hr-HR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hr-HR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Europskim igrama		          </a:t>
            </a:r>
            <a:r>
              <a:rPr lang="hr-HR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</a:t>
            </a:r>
            <a:r>
              <a:rPr lang="hr-HR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– 10. mjesto   		1. – 3. mjesto</a:t>
            </a:r>
          </a:p>
          <a:p>
            <a:pPr marL="360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hr-HR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Olimpijske igre mladih (OIM) 	                    </a:t>
            </a:r>
            <a:r>
              <a:rPr lang="hr-HR" sz="14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hr-HR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– 16. mjesto   		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hr-HR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Svjetskom kupu (ukupni plasman) 		  </a:t>
            </a:r>
            <a:r>
              <a:rPr lang="hr-HR" sz="14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hr-HR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– 10. mjesto   		1. – 3 . mjesto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hr-HR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Europskom kupu (ukupni plasman) </a:t>
            </a:r>
            <a:r>
              <a:rPr lang="hr-HR" sz="14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1</a:t>
            </a:r>
            <a:r>
              <a:rPr lang="hr-HR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–  8. mjesto   		1. – 2. mjesto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hr-HR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Mediteranskim igrama 		</a:t>
            </a:r>
            <a:r>
              <a:rPr lang="hr-HR" sz="14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hr-HR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–  3. mjesto		1. mjesto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hr-HR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 Europskim igrama mladeži (EYOF) 		  </a:t>
            </a:r>
            <a:r>
              <a:rPr lang="hr-HR" sz="14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hr-HR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–  6. mjesto    		1. mjesto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hr-HR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10. Svjetske godišnje rang liste	                   </a:t>
            </a:r>
            <a:r>
              <a:rPr lang="hr-HR" sz="14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hr-HR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– 15. mjesto		1. – 8. mjesto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hr-HR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11. Sv. god. rang liste (štafete, parovi, posade)	</a:t>
            </a:r>
            <a:r>
              <a:rPr lang="hr-HR" sz="14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hr-HR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–  8. mjesto		1. – 4. mjesto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hr-HR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12. Europske godišnje rang liste 		 </a:t>
            </a:r>
            <a:r>
              <a:rPr lang="hr-HR" sz="14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hr-HR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- 10. mjesto		1. – 4. mjesto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hr-HR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13. </a:t>
            </a:r>
            <a:r>
              <a:rPr lang="hr-HR" sz="1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Eur</a:t>
            </a:r>
            <a:r>
              <a:rPr lang="hr-HR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god. rang liste (štafete, parovi, posade)       </a:t>
            </a:r>
            <a:r>
              <a:rPr lang="hr-HR" sz="14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hr-HR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–  6. mjesto		1. – 3. mjesto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hr-HR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14. Grand </a:t>
            </a:r>
            <a:r>
              <a:rPr lang="hr-HR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Slam</a:t>
            </a:r>
            <a:r>
              <a:rPr lang="hr-HR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turnirima u tenisu		     1. –  8. mjesto           	</a:t>
            </a:r>
          </a:p>
          <a:p>
            <a:pPr marL="360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hr-HR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15. Svjetsko prvenstvo (ekipno postignuće) 	     1. –  4. mjesto   		1 . – 3. mjesto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hr-HR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16. Europsko prvenstvo (ekipno postignuće) 	     1. –  3. mjesto   		1. – 2. mjesto</a:t>
            </a:r>
            <a:endParaRPr lang="hr-H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5945">
              <a:lnSpc>
                <a:spcPct val="107000"/>
              </a:lnSpc>
              <a:spcAft>
                <a:spcPts val="800"/>
              </a:spcAft>
            </a:pPr>
            <a:r>
              <a:rPr lang="hr-H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hr-HR" sz="1800" dirty="0"/>
          </a:p>
        </p:txBody>
      </p:sp>
    </p:spTree>
    <p:extLst>
      <p:ext uri="{BB962C8B-B14F-4D97-AF65-F5344CB8AC3E}">
        <p14:creationId xmlns:p14="http://schemas.microsoft.com/office/powerpoint/2010/main" val="178201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848590" y="101601"/>
            <a:ext cx="9253104" cy="1866899"/>
          </a:xfrm>
        </p:spPr>
        <p:txBody>
          <a:bodyPr>
            <a:noAutofit/>
          </a:bodyPr>
          <a:lstStyle/>
          <a:p>
            <a:r>
              <a:rPr lang="hr-HR" sz="3200" b="1" dirty="0">
                <a:latin typeface="+mn-lt"/>
              </a:rPr>
              <a:t>Program potpore perspektivnim sportašima </a:t>
            </a:r>
            <a:br>
              <a:rPr lang="hr-HR" sz="3200" b="1" dirty="0">
                <a:latin typeface="+mn-lt"/>
              </a:rPr>
            </a:br>
            <a:r>
              <a:rPr lang="hr-HR" sz="2800" b="1" dirty="0">
                <a:latin typeface="+mn-lt"/>
              </a:rPr>
              <a:t>(Razvojni program II/1)</a:t>
            </a:r>
            <a:br>
              <a:rPr lang="hr-HR" sz="2800" b="1" dirty="0">
                <a:latin typeface="+mn-lt"/>
              </a:rPr>
            </a:br>
            <a:r>
              <a:rPr lang="hr-HR" sz="2800" b="1" i="1" dirty="0" smtClean="0">
                <a:latin typeface="+mn-lt"/>
              </a:rPr>
              <a:t>Iznosi financijskih sredstava za 2023. godinu</a:t>
            </a:r>
            <a:r>
              <a:rPr lang="hr-HR" sz="3200" b="1" dirty="0">
                <a:latin typeface="+mn-lt"/>
              </a:rPr>
              <a:t/>
            </a:r>
            <a:br>
              <a:rPr lang="hr-HR" sz="3200" b="1" dirty="0">
                <a:latin typeface="+mn-lt"/>
              </a:rPr>
            </a:br>
            <a:endParaRPr lang="hr-HR" sz="3200" b="1" dirty="0">
              <a:latin typeface="+mn-lt"/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267690" y="1873250"/>
            <a:ext cx="10441710" cy="4572000"/>
          </a:xfrm>
        </p:spPr>
        <p:txBody>
          <a:bodyPr>
            <a:noAutofit/>
          </a:bodyPr>
          <a:lstStyle/>
          <a:p>
            <a:pPr marL="36000" lvl="1" algn="l">
              <a:spcBef>
                <a:spcPts val="0"/>
              </a:spcBef>
            </a:pPr>
            <a:r>
              <a:rPr lang="hr-HR" dirty="0"/>
              <a:t>Stipendije				</a:t>
            </a:r>
            <a:r>
              <a:rPr lang="hr-HR" dirty="0" smtClean="0"/>
              <a:t>     </a:t>
            </a:r>
            <a:r>
              <a:rPr lang="hr-HR" dirty="0"/>
              <a:t>1.800,00 €</a:t>
            </a:r>
          </a:p>
          <a:p>
            <a:pPr marL="36000" lvl="1" algn="l">
              <a:spcBef>
                <a:spcPts val="0"/>
              </a:spcBef>
            </a:pPr>
            <a:r>
              <a:rPr lang="hr-HR" dirty="0"/>
              <a:t>Pripreme i natjecanja  *			               </a:t>
            </a:r>
          </a:p>
          <a:p>
            <a:pPr marL="36000" lvl="1" algn="l">
              <a:spcBef>
                <a:spcPts val="0"/>
              </a:spcBef>
            </a:pPr>
            <a:r>
              <a:rPr lang="hr-HR" dirty="0"/>
              <a:t>Korištenje sportskih objekta *	    		  </a:t>
            </a:r>
          </a:p>
          <a:p>
            <a:pPr marL="36000" lvl="1" algn="l">
              <a:spcBef>
                <a:spcPts val="0"/>
              </a:spcBef>
            </a:pPr>
            <a:r>
              <a:rPr lang="hr-HR" dirty="0"/>
              <a:t>Osobna sportska oprema			</a:t>
            </a:r>
            <a:r>
              <a:rPr lang="hr-HR" dirty="0" smtClean="0"/>
              <a:t>do   266,00 </a:t>
            </a:r>
            <a:r>
              <a:rPr lang="hr-HR" dirty="0"/>
              <a:t>€</a:t>
            </a:r>
          </a:p>
          <a:p>
            <a:pPr marL="36000" lvl="1" algn="l">
              <a:spcBef>
                <a:spcPts val="0"/>
              </a:spcBef>
            </a:pPr>
            <a:r>
              <a:rPr lang="hr-HR" dirty="0" smtClean="0"/>
              <a:t>Specifična </a:t>
            </a:r>
            <a:r>
              <a:rPr lang="hr-HR" dirty="0"/>
              <a:t>oprema </a:t>
            </a:r>
            <a:r>
              <a:rPr lang="hr-HR" dirty="0" smtClean="0"/>
              <a:t>sporta*</a:t>
            </a:r>
            <a:r>
              <a:rPr lang="hr-HR" dirty="0"/>
              <a:t>	    	    	  			  </a:t>
            </a:r>
          </a:p>
          <a:p>
            <a:pPr marL="36000" lvl="1" algn="l">
              <a:spcBef>
                <a:spcPts val="0"/>
              </a:spcBef>
            </a:pPr>
            <a:r>
              <a:rPr lang="hr-HR" dirty="0"/>
              <a:t>Testiranja i dijagnostika              		    </a:t>
            </a:r>
            <a:r>
              <a:rPr lang="hr-HR" dirty="0" smtClean="0"/>
              <a:t>   </a:t>
            </a:r>
            <a:r>
              <a:rPr lang="hr-HR" dirty="0"/>
              <a:t>paušal</a:t>
            </a:r>
          </a:p>
          <a:p>
            <a:pPr marL="36000" lvl="1" algn="l">
              <a:spcBef>
                <a:spcPts val="0"/>
              </a:spcBef>
            </a:pPr>
            <a:r>
              <a:rPr lang="hr-HR" dirty="0"/>
              <a:t>Zdravstvena</a:t>
            </a:r>
            <a:r>
              <a:rPr lang="hr-HR" b="1" dirty="0"/>
              <a:t> </a:t>
            </a:r>
            <a:r>
              <a:rPr lang="hr-HR" dirty="0"/>
              <a:t>skrb	         *       		</a:t>
            </a:r>
          </a:p>
          <a:p>
            <a:pPr marL="36000" lvl="1" algn="l">
              <a:spcBef>
                <a:spcPts val="0"/>
              </a:spcBef>
            </a:pPr>
            <a:r>
              <a:rPr lang="hr-HR" dirty="0" err="1"/>
              <a:t>Vitaminizacija</a:t>
            </a:r>
            <a:r>
              <a:rPr lang="hr-HR" dirty="0"/>
              <a:t> i dopunska prehrana  *	    	    </a:t>
            </a:r>
          </a:p>
          <a:p>
            <a:pPr marL="36000" lvl="1" algn="l">
              <a:spcBef>
                <a:spcPts val="0"/>
              </a:spcBef>
            </a:pPr>
            <a:r>
              <a:rPr lang="hr-HR" dirty="0"/>
              <a:t>Zdravstveni pregled		    	     </a:t>
            </a:r>
            <a:r>
              <a:rPr lang="hr-HR" dirty="0" smtClean="0"/>
              <a:t> 86,27 </a:t>
            </a:r>
            <a:r>
              <a:rPr lang="hr-HR" dirty="0"/>
              <a:t>€ sportaši</a:t>
            </a:r>
          </a:p>
          <a:p>
            <a:pPr marL="36000" algn="l">
              <a:spcBef>
                <a:spcPts val="0"/>
              </a:spcBef>
            </a:pPr>
            <a:r>
              <a:rPr lang="hr-HR" sz="2000" dirty="0"/>
              <a:t>				 </a:t>
            </a:r>
            <a:r>
              <a:rPr lang="hr-HR" sz="2000" dirty="0" smtClean="0"/>
              <a:t>                   128,74 </a:t>
            </a:r>
            <a:r>
              <a:rPr lang="hr-HR" sz="2000" dirty="0"/>
              <a:t>€ sportašice		</a:t>
            </a:r>
            <a:endParaRPr lang="hr-HR" sz="2000" dirty="0" smtClean="0"/>
          </a:p>
          <a:p>
            <a:pPr marL="36000" algn="l">
              <a:spcBef>
                <a:spcPts val="0"/>
              </a:spcBef>
            </a:pPr>
            <a:r>
              <a:rPr lang="hr-HR" sz="2000" dirty="0" smtClean="0"/>
              <a:t>Osiguranje      		                    	    </a:t>
            </a:r>
            <a:r>
              <a:rPr lang="hr-HR" sz="2000" u="sng" dirty="0" smtClean="0"/>
              <a:t>130,60 €</a:t>
            </a:r>
            <a:endParaRPr lang="hr-HR" sz="2000" dirty="0" smtClean="0"/>
          </a:p>
          <a:p>
            <a:pPr marL="36000" algn="l">
              <a:spcBef>
                <a:spcPts val="0"/>
              </a:spcBef>
            </a:pPr>
            <a:r>
              <a:rPr lang="hr-HR" sz="2000" dirty="0" smtClean="0"/>
              <a:t>UKUPNO</a:t>
            </a:r>
            <a:r>
              <a:rPr lang="hr-HR" sz="2000" dirty="0"/>
              <a:t>			</a:t>
            </a:r>
            <a:r>
              <a:rPr lang="hr-HR" sz="2000" b="1" dirty="0" smtClean="0"/>
              <a:t>                 6.371,00 </a:t>
            </a:r>
            <a:r>
              <a:rPr lang="hr-HR" sz="2000" b="1" dirty="0"/>
              <a:t>€ </a:t>
            </a:r>
            <a:r>
              <a:rPr lang="hr-HR" sz="2000" dirty="0"/>
              <a:t>+ paušal za sportaše</a:t>
            </a:r>
          </a:p>
          <a:p>
            <a:pPr marL="36000" algn="l">
              <a:spcBef>
                <a:spcPts val="0"/>
              </a:spcBef>
            </a:pPr>
            <a:r>
              <a:rPr lang="hr-HR" sz="2000" dirty="0"/>
              <a:t>			</a:t>
            </a:r>
            <a:r>
              <a:rPr lang="hr-HR" sz="2000" b="1" dirty="0"/>
              <a:t> </a:t>
            </a:r>
            <a:r>
              <a:rPr lang="hr-HR" sz="2000" b="1" dirty="0" smtClean="0"/>
              <a:t>                                6.414,00 </a:t>
            </a:r>
            <a:r>
              <a:rPr lang="hr-HR" sz="2000" b="1" dirty="0"/>
              <a:t>€</a:t>
            </a:r>
            <a:r>
              <a:rPr lang="hr-HR" sz="2000" dirty="0"/>
              <a:t>+ paušal za </a:t>
            </a:r>
            <a:r>
              <a:rPr lang="hr-HR" sz="2000" dirty="0" smtClean="0"/>
              <a:t>sportašice</a:t>
            </a:r>
          </a:p>
          <a:p>
            <a:pPr marL="36000" algn="l">
              <a:spcBef>
                <a:spcPts val="0"/>
              </a:spcBef>
            </a:pPr>
            <a:endParaRPr lang="hr-HR" sz="2000" dirty="0"/>
          </a:p>
          <a:p>
            <a:pPr marL="36000" algn="l">
              <a:spcBef>
                <a:spcPts val="0"/>
              </a:spcBef>
            </a:pPr>
            <a:r>
              <a:rPr lang="hr-HR" sz="2000" dirty="0"/>
              <a:t>*</a:t>
            </a:r>
            <a:r>
              <a:rPr lang="hr-HR" sz="1800" dirty="0" smtClean="0"/>
              <a:t>Stavke </a:t>
            </a:r>
            <a:r>
              <a:rPr lang="hr-HR" sz="1800" dirty="0"/>
              <a:t>označene zvjezdicom utvrđuju se individualno za svakog </a:t>
            </a:r>
            <a:r>
              <a:rPr lang="hr-HR" sz="1800" dirty="0" smtClean="0"/>
              <a:t>sportaša  </a:t>
            </a:r>
            <a:r>
              <a:rPr lang="hr-HR" sz="1800" dirty="0"/>
              <a:t>u okviru ukupnog iznosa</a:t>
            </a:r>
          </a:p>
          <a:p>
            <a:endParaRPr lang="hr-HR" sz="1800" dirty="0"/>
          </a:p>
        </p:txBody>
      </p:sp>
    </p:spTree>
    <p:extLst>
      <p:ext uri="{BB962C8B-B14F-4D97-AF65-F5344CB8AC3E}">
        <p14:creationId xmlns:p14="http://schemas.microsoft.com/office/powerpoint/2010/main" val="26705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3999" y="1169354"/>
            <a:ext cx="9144000" cy="1269016"/>
          </a:xfrm>
        </p:spPr>
        <p:txBody>
          <a:bodyPr>
            <a:noAutofit/>
          </a:bodyPr>
          <a:lstStyle/>
          <a:p>
            <a:r>
              <a:rPr lang="hr-HR" sz="3200" b="1" dirty="0">
                <a:latin typeface="+mn-lt"/>
              </a:rPr>
              <a:t>Program potpore perspektivnim sportašima u ekipnim </a:t>
            </a:r>
            <a:r>
              <a:rPr lang="hr-HR" sz="3200" b="1" dirty="0" smtClean="0">
                <a:latin typeface="+mn-lt"/>
              </a:rPr>
              <a:t>sportovima </a:t>
            </a:r>
            <a:r>
              <a:rPr lang="hr-HR" sz="2800" b="1" dirty="0" smtClean="0">
                <a:latin typeface="+mn-lt"/>
              </a:rPr>
              <a:t>(</a:t>
            </a:r>
            <a:r>
              <a:rPr lang="hr-HR" sz="2800" b="1" dirty="0">
                <a:latin typeface="+mn-lt"/>
              </a:rPr>
              <a:t>Razvojni program II/2)</a:t>
            </a:r>
            <a:br>
              <a:rPr lang="hr-HR" sz="2800" b="1" dirty="0">
                <a:latin typeface="+mn-lt"/>
              </a:rPr>
            </a:br>
            <a:r>
              <a:rPr lang="hr-HR" sz="3200" dirty="0"/>
              <a:t/>
            </a:r>
            <a:br>
              <a:rPr lang="hr-HR" sz="3200" dirty="0"/>
            </a:br>
            <a:endParaRPr lang="hr-HR" sz="320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414895" y="1803862"/>
            <a:ext cx="9362209" cy="4572000"/>
          </a:xfrm>
        </p:spPr>
        <p:txBody>
          <a:bodyPr>
            <a:normAutofit/>
          </a:bodyPr>
          <a:lstStyle/>
          <a:p>
            <a:pPr algn="l"/>
            <a:r>
              <a:rPr lang="hr-HR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Uzrast: 17 </a:t>
            </a:r>
            <a:r>
              <a:rPr lang="hr-HR" b="1" dirty="0">
                <a:ea typeface="Calibri" panose="020F0502020204030204" pitchFamily="34" charset="0"/>
                <a:cs typeface="Times New Roman" panose="02020603050405020304" pitchFamily="18" charset="0"/>
              </a:rPr>
              <a:t>do 20 godina</a:t>
            </a:r>
          </a:p>
          <a:p>
            <a:pPr algn="l"/>
            <a:r>
              <a:rPr lang="hr-HR" b="1" dirty="0" smtClean="0"/>
              <a:t>Kriteriji:</a:t>
            </a:r>
            <a:r>
              <a:rPr lang="hr-HR" dirty="0"/>
              <a:t> </a:t>
            </a:r>
          </a:p>
          <a:p>
            <a:r>
              <a:rPr lang="hr-HR" dirty="0" smtClean="0"/>
              <a:t>1. Svjetsko prvenstvo </a:t>
            </a:r>
            <a:r>
              <a:rPr lang="hr-HR" dirty="0"/>
              <a:t>                                                   </a:t>
            </a:r>
            <a:r>
              <a:rPr lang="hr-HR" dirty="0" smtClean="0"/>
              <a:t>1. </a:t>
            </a:r>
            <a:r>
              <a:rPr lang="hr-HR" dirty="0"/>
              <a:t>– 10. mjesto </a:t>
            </a:r>
            <a:endParaRPr lang="hr-HR" dirty="0" smtClean="0"/>
          </a:p>
          <a:p>
            <a:r>
              <a:rPr lang="hr-HR" dirty="0" smtClean="0"/>
              <a:t>2</a:t>
            </a:r>
            <a:r>
              <a:rPr lang="hr-HR" dirty="0"/>
              <a:t>. </a:t>
            </a:r>
            <a:r>
              <a:rPr lang="hr-HR" dirty="0" smtClean="0"/>
              <a:t>Europsko prvenstvo</a:t>
            </a:r>
            <a:r>
              <a:rPr lang="hr-HR" dirty="0"/>
              <a:t>                                                  </a:t>
            </a:r>
            <a:r>
              <a:rPr lang="hr-HR" dirty="0" smtClean="0"/>
              <a:t>1</a:t>
            </a:r>
            <a:r>
              <a:rPr lang="hr-HR" dirty="0"/>
              <a:t>. </a:t>
            </a:r>
            <a:r>
              <a:rPr lang="hr-HR" dirty="0" smtClean="0"/>
              <a:t>-   8</a:t>
            </a:r>
            <a:r>
              <a:rPr lang="hr-HR" dirty="0"/>
              <a:t>. mjesto  </a:t>
            </a:r>
            <a:endParaRPr lang="hr-HR" dirty="0" smtClean="0"/>
          </a:p>
          <a:p>
            <a:endParaRPr lang="hr-HR" dirty="0" smtClean="0"/>
          </a:p>
          <a:p>
            <a:pPr marL="36000" algn="l">
              <a:lnSpc>
                <a:spcPct val="100000"/>
              </a:lnSpc>
              <a:spcBef>
                <a:spcPts val="0"/>
              </a:spcBef>
            </a:pPr>
            <a:r>
              <a:rPr lang="hr-HR" b="1" dirty="0"/>
              <a:t>Iznos sredstava u 2023</a:t>
            </a:r>
            <a:r>
              <a:rPr lang="hr-HR" dirty="0"/>
              <a:t>:  </a:t>
            </a:r>
            <a:r>
              <a:rPr lang="hr-HR" b="1" dirty="0"/>
              <a:t>3.828,00 €</a:t>
            </a:r>
            <a:r>
              <a:rPr lang="hr-HR" dirty="0"/>
              <a:t> + paušal za </a:t>
            </a:r>
            <a:r>
              <a:rPr lang="hr-HR" dirty="0" smtClean="0"/>
              <a:t>sportaše</a:t>
            </a:r>
            <a:endParaRPr lang="hr-HR" dirty="0"/>
          </a:p>
          <a:p>
            <a:pPr marL="36000" algn="l">
              <a:lnSpc>
                <a:spcPct val="100000"/>
              </a:lnSpc>
              <a:spcBef>
                <a:spcPts val="0"/>
              </a:spcBef>
            </a:pPr>
            <a:r>
              <a:rPr lang="hr-HR" dirty="0"/>
              <a:t>                               	     </a:t>
            </a:r>
            <a:r>
              <a:rPr lang="hr-HR" b="1" dirty="0"/>
              <a:t>3.871,00</a:t>
            </a:r>
            <a:r>
              <a:rPr lang="hr-HR" dirty="0"/>
              <a:t> </a:t>
            </a:r>
            <a:r>
              <a:rPr lang="hr-HR" b="1" dirty="0"/>
              <a:t>€</a:t>
            </a:r>
            <a:r>
              <a:rPr lang="hr-HR" dirty="0"/>
              <a:t>+ paušal </a:t>
            </a:r>
            <a:r>
              <a:rPr lang="hr-HR" dirty="0" smtClean="0"/>
              <a:t>za sportašice</a:t>
            </a:r>
          </a:p>
          <a:p>
            <a:pPr algn="l"/>
            <a:r>
              <a:rPr lang="hr-HR" b="1" dirty="0" smtClean="0"/>
              <a:t>Namjena</a:t>
            </a:r>
            <a:r>
              <a:rPr lang="hr-HR" b="1" dirty="0"/>
              <a:t>: </a:t>
            </a:r>
            <a:r>
              <a:rPr lang="hr-HR" dirty="0"/>
              <a:t>praćenje najnadarenijih mladih sportaša i sportašica u ekipnim sportovima s ciljem očuvanja i unapređenja postignute sportske kvalitete i osiguranje stručnih, tehničkih i materijalnih uvjeta </a:t>
            </a:r>
            <a:r>
              <a:rPr lang="hr-HR" dirty="0" smtClean="0"/>
              <a:t>najboljih </a:t>
            </a:r>
            <a:r>
              <a:rPr lang="hr-HR" dirty="0"/>
              <a:t>mladih  sportaša i sportašica u ekipnim sportovima </a:t>
            </a:r>
          </a:p>
          <a:p>
            <a:pPr algn="l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607363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hr-HR" sz="3200" b="1" dirty="0" smtClean="0">
                <a:latin typeface="+mn-lt"/>
              </a:rPr>
              <a:t>Program potpore perspektivnim sportašima u ekipnim sportovima (Razvojni program II/2)</a:t>
            </a:r>
            <a:br>
              <a:rPr lang="hr-HR" sz="3200" b="1" dirty="0" smtClean="0">
                <a:latin typeface="+mn-lt"/>
              </a:rPr>
            </a:br>
            <a:r>
              <a:rPr lang="hr-HR" sz="3200" b="1" i="1" dirty="0" smtClean="0">
                <a:latin typeface="+mn-lt"/>
              </a:rPr>
              <a:t>Iznosi financijskih sredstava za 2023.godinu</a:t>
            </a:r>
            <a:endParaRPr lang="hr-HR" sz="3200" i="1" dirty="0">
              <a:latin typeface="+mn-lt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hr-HR" dirty="0"/>
              <a:t> </a:t>
            </a:r>
            <a:endParaRPr lang="hr-HR" sz="2600" dirty="0"/>
          </a:p>
          <a:p>
            <a:pPr marL="457200" lvl="1" indent="0">
              <a:buNone/>
            </a:pPr>
            <a:r>
              <a:rPr lang="hr-HR" sz="2200" dirty="0"/>
              <a:t>Pripreme i </a:t>
            </a:r>
            <a:r>
              <a:rPr lang="hr-HR" sz="2200" dirty="0" smtClean="0"/>
              <a:t>natjecanja </a:t>
            </a:r>
            <a:r>
              <a:rPr lang="hr-HR" sz="2200" dirty="0"/>
              <a:t>*	           </a:t>
            </a:r>
          </a:p>
          <a:p>
            <a:pPr marL="457200" lvl="1" indent="0">
              <a:buNone/>
            </a:pPr>
            <a:r>
              <a:rPr lang="hr-HR" sz="2200" dirty="0"/>
              <a:t>Korištenje sportskih </a:t>
            </a:r>
            <a:r>
              <a:rPr lang="hr-HR" sz="2200" dirty="0" smtClean="0"/>
              <a:t>objekta </a:t>
            </a:r>
            <a:r>
              <a:rPr lang="hr-HR" sz="2200" dirty="0"/>
              <a:t>*</a:t>
            </a:r>
          </a:p>
          <a:p>
            <a:pPr marL="457200" lvl="1" indent="0">
              <a:buNone/>
            </a:pPr>
            <a:r>
              <a:rPr lang="hr-HR" sz="2200" dirty="0"/>
              <a:t>Osobna sportska oprema  		 </a:t>
            </a:r>
            <a:r>
              <a:rPr lang="hr-HR" sz="2200" dirty="0" smtClean="0"/>
              <a:t>            266,00 </a:t>
            </a:r>
            <a:r>
              <a:rPr lang="hr-HR" sz="2200" dirty="0"/>
              <a:t>€</a:t>
            </a:r>
          </a:p>
          <a:p>
            <a:pPr marL="457200" lvl="1" indent="0">
              <a:buNone/>
            </a:pPr>
            <a:r>
              <a:rPr lang="hr-HR" sz="2200" dirty="0"/>
              <a:t>Specifična oprema </a:t>
            </a:r>
            <a:r>
              <a:rPr lang="hr-HR" sz="2200" dirty="0" smtClean="0"/>
              <a:t>sporta*</a:t>
            </a:r>
            <a:endParaRPr lang="hr-HR" sz="2200" dirty="0"/>
          </a:p>
          <a:p>
            <a:pPr marL="457200" lvl="1" indent="0">
              <a:buNone/>
            </a:pPr>
            <a:r>
              <a:rPr lang="hr-HR" sz="2200" dirty="0"/>
              <a:t>T</a:t>
            </a:r>
            <a:r>
              <a:rPr lang="hr-HR" sz="2200" dirty="0" smtClean="0"/>
              <a:t>estiranja </a:t>
            </a:r>
            <a:r>
              <a:rPr lang="hr-HR" sz="2200" dirty="0"/>
              <a:t>i dijagnostika			 </a:t>
            </a:r>
            <a:r>
              <a:rPr lang="hr-HR" sz="2200" dirty="0" smtClean="0"/>
              <a:t>                 paušal</a:t>
            </a:r>
            <a:endParaRPr lang="hr-HR" sz="2200" dirty="0"/>
          </a:p>
          <a:p>
            <a:pPr marL="457200" lvl="1" indent="0">
              <a:buNone/>
            </a:pPr>
            <a:r>
              <a:rPr lang="hr-HR" sz="2200" dirty="0" err="1"/>
              <a:t>Vitaminizacija</a:t>
            </a:r>
            <a:r>
              <a:rPr lang="hr-HR" sz="2200" dirty="0"/>
              <a:t> i dopunska </a:t>
            </a:r>
            <a:r>
              <a:rPr lang="hr-HR" sz="2200" dirty="0" smtClean="0"/>
              <a:t>prehrana *        </a:t>
            </a:r>
            <a:endParaRPr lang="hr-HR" sz="2200" dirty="0"/>
          </a:p>
          <a:p>
            <a:pPr marL="457200" lvl="1" indent="0">
              <a:buNone/>
            </a:pPr>
            <a:r>
              <a:rPr lang="hr-HR" sz="2200" dirty="0"/>
              <a:t>Zdravstvena </a:t>
            </a:r>
            <a:r>
              <a:rPr lang="hr-HR" sz="2200" dirty="0" smtClean="0"/>
              <a:t>skrb*                      </a:t>
            </a:r>
            <a:endParaRPr lang="hr-HR" sz="2200" dirty="0"/>
          </a:p>
          <a:p>
            <a:pPr marL="0" indent="0">
              <a:buNone/>
            </a:pPr>
            <a:r>
              <a:rPr lang="hr-HR" sz="2200" dirty="0"/>
              <a:t> </a:t>
            </a:r>
            <a:r>
              <a:rPr lang="hr-HR" sz="2200" dirty="0" smtClean="0"/>
              <a:t>       Zdravstveni </a:t>
            </a:r>
            <a:r>
              <a:rPr lang="hr-HR" sz="2200" dirty="0"/>
              <a:t>pregled			 </a:t>
            </a:r>
            <a:r>
              <a:rPr lang="hr-HR" sz="2200" dirty="0" smtClean="0"/>
              <a:t>              86,27 </a:t>
            </a:r>
            <a:r>
              <a:rPr lang="hr-HR" sz="2200" dirty="0"/>
              <a:t>€ sportaši</a:t>
            </a:r>
          </a:p>
          <a:p>
            <a:pPr marL="0" indent="0">
              <a:buNone/>
            </a:pPr>
            <a:r>
              <a:rPr lang="hr-HR" sz="2200" dirty="0"/>
              <a:t>					 </a:t>
            </a:r>
            <a:r>
              <a:rPr lang="hr-HR" sz="2200" dirty="0" smtClean="0"/>
              <a:t>           128,74 </a:t>
            </a:r>
            <a:r>
              <a:rPr lang="hr-HR" sz="2200" dirty="0"/>
              <a:t>€sportašice</a:t>
            </a:r>
          </a:p>
          <a:p>
            <a:pPr marL="0" indent="0">
              <a:buNone/>
            </a:pPr>
            <a:r>
              <a:rPr lang="hr-HR" sz="2200" dirty="0" smtClean="0"/>
              <a:t>      Osiguranje</a:t>
            </a:r>
            <a:r>
              <a:rPr lang="hr-HR" sz="2200" dirty="0"/>
              <a:t>				            </a:t>
            </a:r>
            <a:r>
              <a:rPr lang="hr-HR" sz="2200" u="sng" dirty="0"/>
              <a:t>130,60 </a:t>
            </a:r>
            <a:r>
              <a:rPr lang="hr-HR" sz="2200" u="sng" dirty="0" smtClean="0"/>
              <a:t>€</a:t>
            </a:r>
            <a:r>
              <a:rPr lang="hr-HR" sz="2200" dirty="0"/>
              <a:t>			       		</a:t>
            </a:r>
            <a:r>
              <a:rPr lang="hr-HR" sz="2200" dirty="0" smtClean="0"/>
              <a:t>          </a:t>
            </a:r>
          </a:p>
          <a:p>
            <a:pPr marL="0" indent="0">
              <a:buNone/>
            </a:pPr>
            <a:r>
              <a:rPr lang="hr-HR" sz="2200" b="1" dirty="0"/>
              <a:t> </a:t>
            </a:r>
            <a:r>
              <a:rPr lang="hr-HR" sz="2200" b="1" dirty="0" smtClean="0"/>
              <a:t>     UKUPNO</a:t>
            </a:r>
            <a:r>
              <a:rPr lang="hr-HR" sz="2200" dirty="0"/>
              <a:t>			        </a:t>
            </a:r>
            <a:r>
              <a:rPr lang="hr-HR" sz="2200" dirty="0" smtClean="0"/>
              <a:t>                 </a:t>
            </a:r>
            <a:r>
              <a:rPr lang="hr-HR" sz="2200" b="1" dirty="0" smtClean="0"/>
              <a:t>3.828,00 </a:t>
            </a:r>
            <a:r>
              <a:rPr lang="hr-HR" sz="2200" b="1" dirty="0"/>
              <a:t>€</a:t>
            </a:r>
            <a:r>
              <a:rPr lang="hr-HR" sz="2200" dirty="0"/>
              <a:t>+ paušal za sportaše</a:t>
            </a:r>
          </a:p>
          <a:p>
            <a:pPr marL="0" indent="0">
              <a:buNone/>
            </a:pPr>
            <a:r>
              <a:rPr lang="hr-HR" sz="2200" dirty="0" smtClean="0"/>
              <a:t>                                                                                             </a:t>
            </a:r>
            <a:r>
              <a:rPr lang="hr-HR" sz="2200" b="1" dirty="0" smtClean="0"/>
              <a:t>3.871,00 </a:t>
            </a:r>
            <a:r>
              <a:rPr lang="hr-HR" sz="2200" b="1" dirty="0"/>
              <a:t>€</a:t>
            </a:r>
            <a:r>
              <a:rPr lang="hr-HR" sz="2200" dirty="0"/>
              <a:t> + paušal za </a:t>
            </a:r>
            <a:r>
              <a:rPr lang="hr-HR" sz="2200" dirty="0" smtClean="0"/>
              <a:t>sportašice</a:t>
            </a:r>
          </a:p>
          <a:p>
            <a:pPr marL="0" indent="0">
              <a:buNone/>
            </a:pPr>
            <a:r>
              <a:rPr lang="hr-HR" dirty="0"/>
              <a:t>*</a:t>
            </a:r>
            <a:r>
              <a:rPr lang="hr-HR" sz="2100" dirty="0"/>
              <a:t>Stavke označene zvjezdicom utvrđuju se individualno za svakog sportaša  u okviru ukupnog iznosa</a:t>
            </a:r>
          </a:p>
          <a:p>
            <a:pPr marL="0" indent="0">
              <a:buNone/>
            </a:pPr>
            <a:endParaRPr lang="hr-HR" sz="2200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1566197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386347"/>
            <a:ext cx="9144000" cy="2108200"/>
          </a:xfrm>
        </p:spPr>
        <p:txBody>
          <a:bodyPr>
            <a:noAutofit/>
          </a:bodyPr>
          <a:lstStyle/>
          <a:p>
            <a:r>
              <a:rPr lang="hr-HR" sz="3200" b="1" dirty="0">
                <a:latin typeface="+mn-lt"/>
              </a:rPr>
              <a:t>Program potpore kvalitetnim sportašima</a:t>
            </a:r>
            <a:br>
              <a:rPr lang="hr-HR" sz="3200" b="1" dirty="0">
                <a:latin typeface="+mn-lt"/>
              </a:rPr>
            </a:br>
            <a:r>
              <a:rPr lang="hr-HR" sz="3200" b="1" dirty="0">
                <a:latin typeface="+mn-lt"/>
              </a:rPr>
              <a:t>(Razvojni program III)</a:t>
            </a:r>
            <a:br>
              <a:rPr lang="hr-HR" sz="3200" b="1" dirty="0">
                <a:latin typeface="+mn-lt"/>
              </a:rPr>
            </a:br>
            <a:r>
              <a:rPr lang="hr-HR" sz="3200" dirty="0"/>
              <a:t/>
            </a:r>
            <a:br>
              <a:rPr lang="hr-HR" sz="3200" dirty="0"/>
            </a:br>
            <a:endParaRPr lang="hr-HR" sz="320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414895" y="1690723"/>
            <a:ext cx="9362209" cy="4572000"/>
          </a:xfrm>
        </p:spPr>
        <p:txBody>
          <a:bodyPr>
            <a:normAutofit/>
          </a:bodyPr>
          <a:lstStyle/>
          <a:p>
            <a:pPr algn="l"/>
            <a:endParaRPr lang="hr-H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r-HR" b="1" dirty="0" smtClean="0"/>
              <a:t>Uzrast</a:t>
            </a:r>
            <a:r>
              <a:rPr lang="hr-HR" dirty="0" smtClean="0"/>
              <a:t>: </a:t>
            </a:r>
            <a:r>
              <a:rPr lang="hr-H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 namijenjen za uzrast  </a:t>
            </a:r>
            <a:r>
              <a:rPr lang="hr-H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 21. do 24. godine</a:t>
            </a:r>
            <a:endParaRPr lang="hr-HR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r-HR" b="1" dirty="0"/>
              <a:t>Kriteriji</a:t>
            </a:r>
            <a:r>
              <a:rPr lang="hr-HR" dirty="0"/>
              <a:t>: prema </a:t>
            </a:r>
            <a:r>
              <a:rPr lang="hr-HR" b="1" dirty="0"/>
              <a:t>Pravilima</a:t>
            </a:r>
            <a:r>
              <a:rPr lang="hr-HR" dirty="0"/>
              <a:t> za </a:t>
            </a:r>
            <a:r>
              <a:rPr lang="hr-HR" dirty="0" smtClean="0"/>
              <a:t>olimpijske (specifična za svaki sport) </a:t>
            </a:r>
            <a:r>
              <a:rPr lang="hr-HR" dirty="0"/>
              <a:t>i neolimpijske sportove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r-HR" b="1" dirty="0"/>
              <a:t>Iznosi sredstava</a:t>
            </a:r>
            <a:r>
              <a:rPr lang="hr-HR" dirty="0"/>
              <a:t>: </a:t>
            </a:r>
            <a:r>
              <a:rPr lang="hr-HR" b="1" dirty="0" smtClean="0"/>
              <a:t>7.300,00 </a:t>
            </a:r>
            <a:r>
              <a:rPr lang="hr-HR" b="1" dirty="0"/>
              <a:t>€ </a:t>
            </a:r>
            <a:r>
              <a:rPr lang="hr-HR" b="1" dirty="0" smtClean="0"/>
              <a:t>sportaši i 7.343,00 </a:t>
            </a:r>
            <a:r>
              <a:rPr lang="hr-HR" b="1" dirty="0"/>
              <a:t>€ </a:t>
            </a:r>
            <a:r>
              <a:rPr lang="hr-HR" b="1" dirty="0" smtClean="0"/>
              <a:t>sportašice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r-HR" b="1" dirty="0" smtClean="0"/>
              <a:t>Namjena</a:t>
            </a:r>
            <a:r>
              <a:rPr lang="hr-HR" dirty="0" smtClean="0"/>
              <a:t>: potpora </a:t>
            </a:r>
            <a:r>
              <a:rPr lang="hr-HR" dirty="0"/>
              <a:t>kvalitetnim </a:t>
            </a:r>
            <a:r>
              <a:rPr lang="hr-HR" dirty="0" smtClean="0"/>
              <a:t>sportašima, </a:t>
            </a:r>
            <a:r>
              <a:rPr lang="hr-HR" dirty="0"/>
              <a:t>očuvanje dostignute kvalitete, unapređenje i razvoj sporta, a posebno skrb o osiguranju stručnih, tehničkih, materijalnih i životnih uvjeta kvalitetnih sportaša mlađeg seniorskog i seniorskog uzrasta.</a:t>
            </a:r>
            <a:endParaRPr lang="hr-HR" dirty="0" smtClean="0"/>
          </a:p>
          <a:p>
            <a:pPr algn="l"/>
            <a:endParaRPr lang="hr-H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hr-HR" b="1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29441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3999" y="320842"/>
            <a:ext cx="9144000" cy="1963409"/>
          </a:xfrm>
        </p:spPr>
        <p:txBody>
          <a:bodyPr>
            <a:noAutofit/>
          </a:bodyPr>
          <a:lstStyle/>
          <a:p>
            <a:r>
              <a:rPr lang="hr-HR" sz="3200" b="1" dirty="0">
                <a:latin typeface="+mn-lt"/>
              </a:rPr>
              <a:t>Program potpore kvalitetnim sportašima</a:t>
            </a:r>
            <a:br>
              <a:rPr lang="hr-HR" sz="3200" b="1" dirty="0">
                <a:latin typeface="+mn-lt"/>
              </a:rPr>
            </a:br>
            <a:r>
              <a:rPr lang="hr-HR" sz="3200" b="1" dirty="0">
                <a:latin typeface="+mn-lt"/>
              </a:rPr>
              <a:t>(Razvojni program III</a:t>
            </a:r>
            <a:r>
              <a:rPr lang="hr-HR" sz="3200" b="1" dirty="0" smtClean="0">
                <a:latin typeface="+mn-lt"/>
              </a:rPr>
              <a:t>) </a:t>
            </a:r>
            <a:r>
              <a:rPr lang="hr-HR" sz="3200" b="1" smtClean="0">
                <a:latin typeface="+mn-lt"/>
              </a:rPr>
              <a:t>– Kriteriji/primjer</a:t>
            </a:r>
            <a:r>
              <a:rPr lang="hr-HR" sz="3200" b="1" dirty="0"/>
              <a:t/>
            </a:r>
            <a:br>
              <a:rPr lang="hr-HR" sz="3200" b="1" dirty="0"/>
            </a:br>
            <a:r>
              <a:rPr lang="hr-HR" sz="3200" dirty="0"/>
              <a:t/>
            </a:r>
            <a:br>
              <a:rPr lang="hr-HR" sz="3200" dirty="0"/>
            </a:br>
            <a:endParaRPr lang="hr-HR" sz="320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414895" y="1586448"/>
            <a:ext cx="9362209" cy="4572000"/>
          </a:xfrm>
        </p:spPr>
        <p:txBody>
          <a:bodyPr>
            <a:normAutofit fontScale="85000" lnSpcReduction="20000"/>
          </a:bodyPr>
          <a:lstStyle/>
          <a:p>
            <a:r>
              <a:rPr lang="hr-HR" b="1" dirty="0" smtClean="0"/>
              <a:t>ATLETIKA</a:t>
            </a:r>
            <a:endParaRPr lang="hr-HR" dirty="0" smtClean="0"/>
          </a:p>
          <a:p>
            <a:pPr algn="l"/>
            <a:r>
              <a:rPr lang="hr-HR" b="1" dirty="0" smtClean="0"/>
              <a:t>Seniori:</a:t>
            </a:r>
          </a:p>
          <a:p>
            <a:pPr algn="l"/>
            <a:r>
              <a:rPr lang="hr-HR" dirty="0" smtClean="0"/>
              <a:t>Svjetsko prvenstvo (pojedinačno)          </a:t>
            </a:r>
            <a:r>
              <a:rPr lang="hr-HR" dirty="0"/>
              <a:t> </a:t>
            </a:r>
            <a:r>
              <a:rPr lang="hr-HR" dirty="0" smtClean="0"/>
              <a:t>             21. – 25. mjesto</a:t>
            </a:r>
          </a:p>
          <a:p>
            <a:pPr algn="l"/>
            <a:r>
              <a:rPr lang="hr-HR" dirty="0" smtClean="0"/>
              <a:t>Europsko </a:t>
            </a:r>
            <a:r>
              <a:rPr lang="hr-HR" dirty="0"/>
              <a:t>prvenstvo (pojedinačno)	</a:t>
            </a:r>
            <a:r>
              <a:rPr lang="hr-HR" dirty="0" smtClean="0"/>
              <a:t>                    13</a:t>
            </a:r>
            <a:r>
              <a:rPr lang="hr-HR" dirty="0"/>
              <a:t>. – 16. mjesto</a:t>
            </a:r>
          </a:p>
          <a:p>
            <a:pPr algn="l"/>
            <a:r>
              <a:rPr lang="hr-HR" dirty="0"/>
              <a:t>Europske igre		</a:t>
            </a:r>
            <a:r>
              <a:rPr lang="hr-HR" dirty="0" smtClean="0"/>
              <a:t>                 	    5</a:t>
            </a:r>
            <a:r>
              <a:rPr lang="hr-HR" dirty="0"/>
              <a:t>. – 8. </a:t>
            </a:r>
            <a:r>
              <a:rPr lang="hr-HR" dirty="0" smtClean="0"/>
              <a:t>mjesto</a:t>
            </a:r>
            <a:endParaRPr lang="hr-HR" dirty="0"/>
          </a:p>
          <a:p>
            <a:pPr algn="l"/>
            <a:r>
              <a:rPr lang="hr-HR" dirty="0"/>
              <a:t>Svjetske godišnje rang-liste            </a:t>
            </a:r>
            <a:r>
              <a:rPr lang="hr-HR" dirty="0" smtClean="0"/>
              <a:t>                       </a:t>
            </a:r>
            <a:r>
              <a:rPr lang="hr-HR" dirty="0"/>
              <a:t>1. – 12. mjesto</a:t>
            </a:r>
          </a:p>
          <a:p>
            <a:pPr algn="l"/>
            <a:r>
              <a:rPr lang="hr-HR" dirty="0"/>
              <a:t>Svjetske godišnje rang-liste (štafete, parovi)   </a:t>
            </a:r>
            <a:r>
              <a:rPr lang="hr-HR" dirty="0" smtClean="0"/>
              <a:t>  </a:t>
            </a:r>
            <a:r>
              <a:rPr lang="hr-HR" dirty="0"/>
              <a:t>1. – 12. mjesto</a:t>
            </a:r>
          </a:p>
          <a:p>
            <a:pPr algn="l"/>
            <a:r>
              <a:rPr lang="hr-HR" dirty="0"/>
              <a:t>Europske godišnje rang-liste            </a:t>
            </a:r>
            <a:r>
              <a:rPr lang="hr-HR" dirty="0" smtClean="0"/>
              <a:t>                     </a:t>
            </a:r>
            <a:r>
              <a:rPr lang="hr-HR" dirty="0"/>
              <a:t>1. – 10. mjesto</a:t>
            </a:r>
          </a:p>
          <a:p>
            <a:pPr algn="l"/>
            <a:r>
              <a:rPr lang="hr-HR" dirty="0"/>
              <a:t>Europske godišnje rang-liste (štafete, parovi)    1. – 12. </a:t>
            </a:r>
            <a:r>
              <a:rPr lang="hr-HR" dirty="0" smtClean="0"/>
              <a:t>mjesto</a:t>
            </a:r>
            <a:r>
              <a:rPr lang="hr-HR" dirty="0"/>
              <a:t>  </a:t>
            </a:r>
          </a:p>
          <a:p>
            <a:pPr algn="l"/>
            <a:r>
              <a:rPr lang="hr-HR" b="1" dirty="0"/>
              <a:t>Mlađi seniori:</a:t>
            </a:r>
          </a:p>
          <a:p>
            <a:pPr algn="l"/>
            <a:r>
              <a:rPr lang="hr-HR" dirty="0" smtClean="0"/>
              <a:t>Europsko </a:t>
            </a:r>
            <a:r>
              <a:rPr lang="hr-HR" dirty="0"/>
              <a:t>prvenstvo		</a:t>
            </a:r>
            <a:r>
              <a:rPr lang="hr-HR" dirty="0" smtClean="0"/>
              <a:t>                    5</a:t>
            </a:r>
            <a:r>
              <a:rPr lang="hr-HR" dirty="0"/>
              <a:t>. – 8. mjesto</a:t>
            </a:r>
          </a:p>
          <a:p>
            <a:pPr algn="l"/>
            <a:r>
              <a:rPr lang="hr-HR" dirty="0"/>
              <a:t>Europske godišnje rang-liste              </a:t>
            </a:r>
            <a:r>
              <a:rPr lang="hr-HR" dirty="0" smtClean="0"/>
              <a:t>                   </a:t>
            </a:r>
            <a:r>
              <a:rPr lang="hr-HR" dirty="0"/>
              <a:t>1. – 10. mjesto</a:t>
            </a:r>
          </a:p>
          <a:p>
            <a:pPr algn="l"/>
            <a:r>
              <a:rPr lang="hr-HR" dirty="0"/>
              <a:t>Svjetske godišnje rang-liste               </a:t>
            </a:r>
            <a:r>
              <a:rPr lang="hr-HR" dirty="0" smtClean="0"/>
              <a:t>                    </a:t>
            </a:r>
            <a:r>
              <a:rPr lang="hr-HR" dirty="0"/>
              <a:t>1. – 12. mjesto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97932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3999" y="320842"/>
            <a:ext cx="9144000" cy="1963409"/>
          </a:xfrm>
        </p:spPr>
        <p:txBody>
          <a:bodyPr>
            <a:noAutofit/>
          </a:bodyPr>
          <a:lstStyle/>
          <a:p>
            <a:r>
              <a:rPr lang="hr-HR" sz="3200" b="1" dirty="0">
                <a:latin typeface="+mn-lt"/>
              </a:rPr>
              <a:t>Program potpore kvalitetnim sportašima</a:t>
            </a:r>
            <a:br>
              <a:rPr lang="hr-HR" sz="3200" b="1" dirty="0">
                <a:latin typeface="+mn-lt"/>
              </a:rPr>
            </a:br>
            <a:r>
              <a:rPr lang="hr-HR" sz="3200" b="1" dirty="0">
                <a:latin typeface="+mn-lt"/>
              </a:rPr>
              <a:t>(Razvojni program III</a:t>
            </a:r>
            <a:r>
              <a:rPr lang="hr-HR" sz="3200" b="1" dirty="0" smtClean="0">
                <a:latin typeface="+mn-lt"/>
              </a:rPr>
              <a:t>) </a:t>
            </a:r>
            <a:br>
              <a:rPr lang="hr-HR" sz="3200" b="1" dirty="0" smtClean="0">
                <a:latin typeface="+mn-lt"/>
              </a:rPr>
            </a:br>
            <a:r>
              <a:rPr lang="hr-HR" sz="2800" b="1" i="1" dirty="0" smtClean="0">
                <a:latin typeface="+mn-lt"/>
              </a:rPr>
              <a:t>Iznosi financijskih sredstava u 2023. godini</a:t>
            </a:r>
            <a:r>
              <a:rPr lang="hr-HR" sz="3200" b="1" dirty="0"/>
              <a:t/>
            </a:r>
            <a:br>
              <a:rPr lang="hr-HR" sz="3200" b="1" dirty="0"/>
            </a:br>
            <a:r>
              <a:rPr lang="hr-HR" sz="3200" dirty="0"/>
              <a:t/>
            </a:r>
            <a:br>
              <a:rPr lang="hr-HR" sz="3200" dirty="0"/>
            </a:br>
            <a:endParaRPr lang="hr-HR" sz="320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414895" y="1828800"/>
            <a:ext cx="9362209" cy="4329647"/>
          </a:xfrm>
        </p:spPr>
        <p:txBody>
          <a:bodyPr>
            <a:normAutofit fontScale="70000" lnSpcReduction="20000"/>
          </a:bodyPr>
          <a:lstStyle/>
          <a:p>
            <a:pPr lvl="1" algn="l"/>
            <a:r>
              <a:rPr lang="hr-HR" sz="2600" dirty="0"/>
              <a:t>Pripreme i natjecanja	*	                                      	    </a:t>
            </a:r>
          </a:p>
          <a:p>
            <a:pPr lvl="1" algn="l"/>
            <a:r>
              <a:rPr lang="hr-HR" sz="2600" dirty="0" smtClean="0"/>
              <a:t>Stipendije</a:t>
            </a:r>
            <a:r>
              <a:rPr lang="hr-HR" sz="2600" dirty="0"/>
              <a:t>			</a:t>
            </a:r>
            <a:r>
              <a:rPr lang="hr-HR" sz="2600" dirty="0" smtClean="0"/>
              <a:t>                      </a:t>
            </a:r>
            <a:r>
              <a:rPr lang="hr-HR" sz="2600" dirty="0"/>
              <a:t>2.400,00 €	    </a:t>
            </a:r>
          </a:p>
          <a:p>
            <a:pPr lvl="1" algn="l"/>
            <a:r>
              <a:rPr lang="hr-HR" sz="2600" dirty="0" smtClean="0"/>
              <a:t>Korištenje </a:t>
            </a:r>
            <a:r>
              <a:rPr lang="hr-HR" sz="2600" dirty="0"/>
              <a:t>sportskih objekta   *	  			</a:t>
            </a:r>
          </a:p>
          <a:p>
            <a:pPr lvl="1" algn="l"/>
            <a:r>
              <a:rPr lang="hr-HR" sz="2600" dirty="0"/>
              <a:t>Osobna sportska oprema		</a:t>
            </a:r>
            <a:r>
              <a:rPr lang="hr-HR" sz="2600" dirty="0" smtClean="0"/>
              <a:t>     </a:t>
            </a:r>
            <a:r>
              <a:rPr lang="hr-HR" sz="2600" dirty="0"/>
              <a:t>266,00 €              </a:t>
            </a:r>
          </a:p>
          <a:p>
            <a:pPr lvl="1" algn="l"/>
            <a:r>
              <a:rPr lang="hr-HR" sz="2600" dirty="0"/>
              <a:t>Specifična sportska oprema   *		          			</a:t>
            </a:r>
          </a:p>
          <a:p>
            <a:pPr lvl="1" algn="l"/>
            <a:r>
              <a:rPr lang="hr-HR" sz="2600" dirty="0"/>
              <a:t>Testiranja i dijagnostika	 </a:t>
            </a:r>
            <a:r>
              <a:rPr lang="hr-HR" sz="2600" dirty="0" smtClean="0"/>
              <a:t>                                       </a:t>
            </a:r>
            <a:r>
              <a:rPr lang="hr-HR" sz="2600" dirty="0"/>
              <a:t>paušal	                        </a:t>
            </a:r>
          </a:p>
          <a:p>
            <a:pPr lvl="1" algn="l"/>
            <a:r>
              <a:rPr lang="hr-HR" sz="2600" dirty="0" err="1"/>
              <a:t>Vitaminizacija</a:t>
            </a:r>
            <a:r>
              <a:rPr lang="hr-HR" sz="2600" dirty="0"/>
              <a:t> i dopunska prehrana  *  			     	           	    </a:t>
            </a:r>
          </a:p>
          <a:p>
            <a:pPr lvl="1" algn="l"/>
            <a:r>
              <a:rPr lang="hr-HR" sz="2600" dirty="0"/>
              <a:t>Zdravstvena skrb *			    	  		                        </a:t>
            </a:r>
          </a:p>
          <a:p>
            <a:pPr lvl="1" algn="l"/>
            <a:r>
              <a:rPr lang="hr-HR" sz="2600" dirty="0"/>
              <a:t>Zdravstveni </a:t>
            </a:r>
            <a:r>
              <a:rPr lang="hr-HR" sz="2600" dirty="0" smtClean="0"/>
              <a:t>pregled                                                  </a:t>
            </a:r>
            <a:r>
              <a:rPr lang="hr-HR" sz="2600" dirty="0"/>
              <a:t>86,27 € </a:t>
            </a:r>
            <a:r>
              <a:rPr lang="hr-HR" sz="2600" dirty="0" smtClean="0"/>
              <a:t>sportaši</a:t>
            </a:r>
          </a:p>
          <a:p>
            <a:pPr algn="l"/>
            <a:r>
              <a:rPr lang="hr-HR" sz="2600" dirty="0" smtClean="0"/>
              <a:t>			</a:t>
            </a:r>
            <a:r>
              <a:rPr lang="hr-HR" sz="2600" dirty="0"/>
              <a:t> </a:t>
            </a:r>
            <a:r>
              <a:rPr lang="hr-HR" sz="2600" dirty="0" smtClean="0"/>
              <a:t>                                      128,74 € sportašice	</a:t>
            </a:r>
            <a:endParaRPr lang="hr-HR" sz="2600" dirty="0"/>
          </a:p>
          <a:p>
            <a:pPr algn="l"/>
            <a:r>
              <a:rPr lang="hr-HR" sz="2600" dirty="0" smtClean="0"/>
              <a:t>        Osiguranje      </a:t>
            </a:r>
            <a:r>
              <a:rPr lang="hr-HR" sz="2600" dirty="0"/>
              <a:t>			</a:t>
            </a:r>
            <a:r>
              <a:rPr lang="hr-HR" sz="2600" u="sng" dirty="0" smtClean="0"/>
              <a:t>                     </a:t>
            </a:r>
            <a:r>
              <a:rPr lang="hr-HR" sz="2600" u="sng" dirty="0"/>
              <a:t>130,60 </a:t>
            </a:r>
            <a:r>
              <a:rPr lang="hr-HR" sz="2600" dirty="0"/>
              <a:t>€</a:t>
            </a:r>
            <a:r>
              <a:rPr lang="hr-HR" sz="2600" u="sng" dirty="0"/>
              <a:t>   </a:t>
            </a:r>
            <a:endParaRPr lang="hr-HR" sz="2600" dirty="0"/>
          </a:p>
          <a:p>
            <a:pPr algn="l"/>
            <a:r>
              <a:rPr lang="hr-HR" sz="2600" b="1" dirty="0"/>
              <a:t> </a:t>
            </a:r>
            <a:r>
              <a:rPr lang="hr-HR" sz="2600" b="1" dirty="0" smtClean="0"/>
              <a:t>         UKUPNO</a:t>
            </a:r>
            <a:r>
              <a:rPr lang="hr-HR" sz="2600" b="1" dirty="0"/>
              <a:t>	</a:t>
            </a:r>
            <a:r>
              <a:rPr lang="hr-HR" sz="2600" dirty="0"/>
              <a:t>       </a:t>
            </a:r>
            <a:r>
              <a:rPr lang="hr-HR" sz="2600" dirty="0" smtClean="0"/>
              <a:t>                                              </a:t>
            </a:r>
            <a:r>
              <a:rPr lang="hr-HR" sz="2600" b="1" dirty="0" smtClean="0"/>
              <a:t>7.300,00 </a:t>
            </a:r>
            <a:r>
              <a:rPr lang="hr-HR" sz="2600" b="1" dirty="0"/>
              <a:t>€ + paušal za sportaše</a:t>
            </a:r>
            <a:endParaRPr lang="hr-HR" sz="2600" dirty="0"/>
          </a:p>
          <a:p>
            <a:r>
              <a:rPr lang="hr-HR" sz="2600" b="1" dirty="0"/>
              <a:t>               </a:t>
            </a:r>
            <a:r>
              <a:rPr lang="hr-HR" sz="2600" b="1" dirty="0" smtClean="0"/>
              <a:t>                                            7.343,00 </a:t>
            </a:r>
            <a:r>
              <a:rPr lang="hr-HR" sz="2600" b="1" dirty="0"/>
              <a:t>€ + paušal za </a:t>
            </a:r>
            <a:r>
              <a:rPr lang="hr-HR" sz="2600" b="1" dirty="0" smtClean="0"/>
              <a:t>sportašice</a:t>
            </a:r>
            <a:endParaRPr lang="hr-HR" sz="2600" dirty="0" smtClean="0"/>
          </a:p>
          <a:p>
            <a:pPr algn="l"/>
            <a:r>
              <a:rPr lang="hr-HR" dirty="0" smtClean="0"/>
              <a:t> </a:t>
            </a:r>
          </a:p>
          <a:p>
            <a:pPr algn="l"/>
            <a:r>
              <a:rPr lang="hr-HR" dirty="0" smtClean="0"/>
              <a:t>* Stavke označene zvjezdicom utvrđuju se individualno za svakog sportaša u okviru ukupnog </a:t>
            </a:r>
            <a:r>
              <a:rPr lang="hr-HR" dirty="0"/>
              <a:t>iznosa</a:t>
            </a:r>
          </a:p>
          <a:p>
            <a:pPr algn="l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44098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3999" y="390768"/>
            <a:ext cx="9144000" cy="1100783"/>
          </a:xfrm>
        </p:spPr>
        <p:txBody>
          <a:bodyPr>
            <a:normAutofit/>
          </a:bodyPr>
          <a:lstStyle/>
          <a:p>
            <a:r>
              <a:rPr lang="hr-HR" sz="3200" b="1" dirty="0">
                <a:latin typeface="+mn-lt"/>
              </a:rPr>
              <a:t>Razvojni programi za sportaše </a:t>
            </a:r>
            <a:r>
              <a:rPr lang="hr-HR" sz="3200" b="1" dirty="0" smtClean="0">
                <a:latin typeface="+mn-lt"/>
              </a:rPr>
              <a:t>– svrha i  korisnici </a:t>
            </a:r>
            <a:r>
              <a:rPr lang="hr-HR" sz="4000" b="1" dirty="0">
                <a:latin typeface="+mn-lt"/>
              </a:rPr>
              <a:t/>
            </a:r>
            <a:br>
              <a:rPr lang="hr-HR" sz="4000" b="1" dirty="0">
                <a:latin typeface="+mn-lt"/>
              </a:rPr>
            </a:br>
            <a:endParaRPr lang="hr-HR" sz="4000" b="1" dirty="0">
              <a:latin typeface="+mn-lt"/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192645" y="1661379"/>
            <a:ext cx="9806709" cy="4572000"/>
          </a:xfrm>
        </p:spPr>
        <p:txBody>
          <a:bodyPr>
            <a:normAutofit fontScale="85000" lnSpcReduction="20000"/>
          </a:bodyPr>
          <a:lstStyle/>
          <a:p>
            <a:pPr lvl="0" algn="just"/>
            <a:endParaRPr lang="hr-HR" sz="2800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hr-HR" sz="2200" dirty="0" smtClean="0"/>
              <a:t>Dodatni programi </a:t>
            </a:r>
            <a:r>
              <a:rPr lang="hr-HR" sz="2200" dirty="0"/>
              <a:t>za praćenje najboljih hrvatskih </a:t>
            </a:r>
            <a:r>
              <a:rPr lang="hr-HR" sz="2200" dirty="0" smtClean="0"/>
              <a:t>sportaša </a:t>
            </a:r>
            <a:r>
              <a:rPr lang="hr-HR" sz="2200" dirty="0"/>
              <a:t>od kadetskih do seniorskih </a:t>
            </a:r>
            <a:r>
              <a:rPr lang="hr-HR" sz="2200" dirty="0" smtClean="0"/>
              <a:t>kategorija</a:t>
            </a:r>
            <a:r>
              <a:rPr lang="hr-HR" sz="2200" dirty="0"/>
              <a:t> s ciljem očuvanja i unapređenja dostignute sportske kvalitete </a:t>
            </a:r>
            <a:r>
              <a:rPr lang="hr-HR" sz="2200" dirty="0" smtClean="0"/>
              <a:t>i osiguranje stručnih, tehničkih, materijalnih i životnih uvjeta najnadarenijih hrvatskih mladih sportaša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hr-HR" sz="2200" dirty="0" smtClean="0"/>
              <a:t>Individualni </a:t>
            </a:r>
            <a:r>
              <a:rPr lang="hr-HR" sz="2200" dirty="0"/>
              <a:t>pristup svakoj kategoriji sportaša i svakom </a:t>
            </a:r>
            <a:r>
              <a:rPr lang="hr-HR" sz="2200" dirty="0" smtClean="0"/>
              <a:t>sportašu </a:t>
            </a:r>
            <a:r>
              <a:rPr lang="hr-HR" sz="2200" dirty="0"/>
              <a:t>kroz osiguravanje potrebnih aktivnosti, usluga i logistike sukladno vrhunskim sportskim modelima utemeljenim na znanstveno-stručnim </a:t>
            </a:r>
            <a:r>
              <a:rPr lang="hr-HR" sz="2200" dirty="0" smtClean="0"/>
              <a:t>osnovama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hr-HR" sz="2200" dirty="0" smtClean="0"/>
              <a:t>Programska sredstva dodatna su namjenska sredstva NSS-a za korisnike Razvojnih programa, </a:t>
            </a:r>
            <a:r>
              <a:rPr lang="hr-HR" sz="2200" dirty="0"/>
              <a:t>uz sredstva koja ostvaruju kroz redovne programe NSS-a</a:t>
            </a:r>
          </a:p>
          <a:p>
            <a:pPr marL="342900" lvl="0" indent="-342900" algn="just">
              <a:lnSpc>
                <a:spcPct val="107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  <a:tabLst>
                <a:tab pos="828040" algn="l"/>
              </a:tabLst>
            </a:pPr>
            <a:r>
              <a:rPr lang="hr-HR" sz="2200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  Pravilima </a:t>
            </a:r>
            <a:r>
              <a:rPr lang="hr-HR" sz="2200" dirty="0">
                <a:ea typeface="Times New Roman" panose="02020603050405020304" pitchFamily="18" charset="0"/>
                <a:cs typeface="Calibri" panose="020F0502020204030204" pitchFamily="34" charset="0"/>
              </a:rPr>
              <a:t>za sufinanciranje </a:t>
            </a:r>
            <a:r>
              <a:rPr lang="hr-HR" sz="2200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Razvojnih programa utvrđeni </a:t>
            </a:r>
            <a:r>
              <a:rPr lang="hr-HR" sz="2200" dirty="0">
                <a:ea typeface="Times New Roman" panose="02020603050405020304" pitchFamily="18" charset="0"/>
                <a:cs typeface="Calibri" panose="020F0502020204030204" pitchFamily="34" charset="0"/>
              </a:rPr>
              <a:t>su kriteriji </a:t>
            </a:r>
            <a:r>
              <a:rPr lang="hr-HR" sz="2200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za svaki pojedini   Program koje sportaš </a:t>
            </a:r>
            <a:r>
              <a:rPr lang="hr-HR" sz="2200" dirty="0">
                <a:ea typeface="Times New Roman" panose="02020603050405020304" pitchFamily="18" charset="0"/>
                <a:cs typeface="Calibri" panose="020F0502020204030204" pitchFamily="34" charset="0"/>
              </a:rPr>
              <a:t>mora ispunjavati da bi postao korisnikom pojedinog </a:t>
            </a:r>
            <a:r>
              <a:rPr lang="hr-HR" sz="2200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Programa temeljem kandidature matičnog NSS-a</a:t>
            </a:r>
            <a:endParaRPr lang="hr-HR" sz="22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07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  <a:tabLst>
                <a:tab pos="828040" algn="l"/>
              </a:tabLst>
            </a:pPr>
            <a:r>
              <a:rPr lang="hr-HR" sz="2200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 Korisnici su sportaši NSS-a punopravnih članova HOO-a olimpijskih i neolimpijskih sportova</a:t>
            </a:r>
          </a:p>
          <a:p>
            <a:pPr marL="285750" lvl="0" indent="-285750" algn="just">
              <a:lnSpc>
                <a:spcPct val="107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  <a:tabLst>
                <a:tab pos="828040" algn="l"/>
              </a:tabLst>
            </a:pPr>
            <a:r>
              <a:rPr lang="hr-HR" sz="2200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HOO i NSS sklapaju Ugovore o korištenju sredstava pojedinog razvojnog programa za korisnike tog programa</a:t>
            </a:r>
          </a:p>
          <a:p>
            <a:pPr marL="285750" lvl="0" indent="-285750" algn="just">
              <a:lnSpc>
                <a:spcPct val="107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  <a:tabLst>
                <a:tab pos="828040" algn="l"/>
              </a:tabLst>
            </a:pPr>
            <a:endParaRPr lang="hr-HR" sz="22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hr-HR" sz="2200" dirty="0"/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endParaRPr lang="hr-HR" sz="2800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479757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3999" y="157942"/>
            <a:ext cx="9144000" cy="1812173"/>
          </a:xfrm>
        </p:spPr>
        <p:txBody>
          <a:bodyPr>
            <a:noAutofit/>
          </a:bodyPr>
          <a:lstStyle/>
          <a:p>
            <a:r>
              <a:rPr lang="hr-HR" sz="3200" b="1" dirty="0" smtClean="0"/>
              <a:t/>
            </a:r>
            <a:br>
              <a:rPr lang="hr-HR" sz="3200" b="1" dirty="0" smtClean="0"/>
            </a:br>
            <a:r>
              <a:rPr lang="hr-HR" sz="3200" b="1" dirty="0"/>
              <a:t/>
            </a:r>
            <a:br>
              <a:rPr lang="hr-HR" sz="3200" b="1" dirty="0"/>
            </a:br>
            <a:r>
              <a:rPr lang="hr-HR" sz="3200" b="1" dirty="0" smtClean="0">
                <a:latin typeface="+mn-lt"/>
              </a:rPr>
              <a:t>Program </a:t>
            </a:r>
            <a:r>
              <a:rPr lang="hr-HR" sz="3200" b="1" dirty="0">
                <a:latin typeface="+mn-lt"/>
              </a:rPr>
              <a:t>hrvatskih olimpijskih nada</a:t>
            </a:r>
            <a:br>
              <a:rPr lang="hr-HR" sz="3200" b="1" dirty="0">
                <a:latin typeface="+mn-lt"/>
              </a:rPr>
            </a:br>
            <a:r>
              <a:rPr lang="hr-HR" sz="3200" b="1" dirty="0">
                <a:latin typeface="+mn-lt"/>
              </a:rPr>
              <a:t>(Razvojni program IV</a:t>
            </a:r>
            <a:r>
              <a:rPr lang="hr-HR" sz="3200" b="1" dirty="0" smtClean="0">
                <a:latin typeface="+mn-lt"/>
              </a:rPr>
              <a:t>)</a:t>
            </a:r>
            <a:br>
              <a:rPr lang="hr-HR" sz="3200" b="1" dirty="0" smtClean="0">
                <a:latin typeface="+mn-lt"/>
              </a:rPr>
            </a:br>
            <a:endParaRPr lang="hr-HR" sz="3200" dirty="0"/>
          </a:p>
        </p:txBody>
      </p:sp>
      <p:sp>
        <p:nvSpPr>
          <p:cNvPr id="4" name="Pravokutnik 3"/>
          <p:cNvSpPr/>
          <p:nvPr/>
        </p:nvSpPr>
        <p:spPr>
          <a:xfrm>
            <a:off x="1787236" y="1970115"/>
            <a:ext cx="8362604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hr-H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b="1" dirty="0" smtClean="0"/>
              <a:t>Uzrast:</a:t>
            </a:r>
            <a:r>
              <a:rPr lang="hr-HR" sz="2400" dirty="0" smtClean="0"/>
              <a:t> </a:t>
            </a:r>
            <a:r>
              <a:rPr lang="hr-H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 namijenjen za uzrast </a:t>
            </a:r>
            <a:r>
              <a:rPr lang="hr-H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23.g</a:t>
            </a:r>
            <a:r>
              <a:rPr lang="hr-HR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b="1" dirty="0" smtClean="0"/>
              <a:t>Kriteriji</a:t>
            </a:r>
            <a:r>
              <a:rPr lang="hr-HR" sz="2400" b="1" dirty="0"/>
              <a:t>:</a:t>
            </a:r>
            <a:r>
              <a:rPr lang="hr-HR" sz="2400" dirty="0"/>
              <a:t> prema </a:t>
            </a:r>
            <a:r>
              <a:rPr lang="hr-HR" sz="2400" b="1" dirty="0"/>
              <a:t>Pravilima</a:t>
            </a:r>
            <a:r>
              <a:rPr lang="hr-HR" sz="2400" dirty="0"/>
              <a:t> </a:t>
            </a:r>
            <a:r>
              <a:rPr lang="hr-HR" sz="2400" dirty="0" smtClean="0"/>
              <a:t>za Hrvatske olimpijske nade / po sportovima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b="1" dirty="0" smtClean="0"/>
              <a:t>Iznosi </a:t>
            </a:r>
            <a:r>
              <a:rPr lang="hr-HR" sz="2400" b="1" dirty="0"/>
              <a:t>sredstava:  9.291,00 €</a:t>
            </a:r>
            <a:r>
              <a:rPr lang="hr-HR" sz="2400" dirty="0"/>
              <a:t>+ paušal za sportaše     </a:t>
            </a:r>
          </a:p>
          <a:p>
            <a:r>
              <a:rPr lang="hr-HR" sz="2400" dirty="0"/>
              <a:t>            </a:t>
            </a:r>
            <a:r>
              <a:rPr lang="hr-HR" sz="2400" dirty="0" smtClean="0"/>
              <a:t>                          </a:t>
            </a:r>
            <a:r>
              <a:rPr lang="hr-HR" sz="2400" b="1" dirty="0" smtClean="0"/>
              <a:t>9.334,00 €</a:t>
            </a:r>
            <a:r>
              <a:rPr lang="hr-HR" sz="2400" dirty="0"/>
              <a:t>+ paušal za sportašice  </a:t>
            </a:r>
            <a:endParaRPr lang="hr-HR" sz="2400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hr-HR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Max.2</a:t>
            </a:r>
            <a:r>
              <a:rPr lang="hr-H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sportaša po olimpijskoj disciplini</a:t>
            </a:r>
          </a:p>
          <a:p>
            <a:endParaRPr lang="hr-HR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b="1" dirty="0"/>
              <a:t>Namjena:</a:t>
            </a:r>
            <a:r>
              <a:rPr lang="hr-HR" sz="2400" dirty="0"/>
              <a:t> </a:t>
            </a:r>
            <a:r>
              <a:rPr lang="hr-HR" sz="2400" dirty="0" smtClean="0"/>
              <a:t>financijska sredstva utvrđuju se individualno prema potrebama svakog sportaša u okviru zadanih sredstava</a:t>
            </a:r>
            <a:endParaRPr lang="hr-HR" sz="2400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50174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aslov 2"/>
          <p:cNvSpPr>
            <a:spLocks noGrp="1"/>
          </p:cNvSpPr>
          <p:nvPr>
            <p:ph type="ctrTitle"/>
          </p:nvPr>
        </p:nvSpPr>
        <p:spPr>
          <a:xfrm>
            <a:off x="1536718" y="1850967"/>
            <a:ext cx="9118564" cy="5007033"/>
          </a:xfrm>
        </p:spPr>
        <p:txBody>
          <a:bodyPr>
            <a:noAutofit/>
          </a:bodyPr>
          <a:lstStyle/>
          <a:p>
            <a:pPr algn="l"/>
            <a:r>
              <a:rPr lang="hr-HR" sz="3200" dirty="0"/>
              <a:t> </a:t>
            </a:r>
            <a:r>
              <a:rPr lang="hr-HR" sz="1800" dirty="0"/>
              <a:t/>
            </a:r>
            <a:br>
              <a:rPr lang="hr-HR" sz="1800" dirty="0"/>
            </a:br>
            <a:r>
              <a:rPr lang="hr-HR" sz="1800" dirty="0" smtClean="0"/>
              <a:t/>
            </a:r>
            <a:br>
              <a:rPr lang="hr-HR" sz="1800" dirty="0" smtClean="0"/>
            </a:br>
            <a:r>
              <a:rPr lang="hr-HR" sz="1800" dirty="0" smtClean="0">
                <a:latin typeface="+mn-lt"/>
              </a:rPr>
              <a:t>Pripreme </a:t>
            </a:r>
            <a:r>
              <a:rPr lang="hr-HR" sz="1800" dirty="0">
                <a:latin typeface="+mn-lt"/>
              </a:rPr>
              <a:t>i natjecanja*				   	    </a:t>
            </a:r>
            <a:br>
              <a:rPr lang="hr-HR" sz="1800" dirty="0">
                <a:latin typeface="+mn-lt"/>
              </a:rPr>
            </a:br>
            <a:r>
              <a:rPr lang="hr-HR" sz="1800" dirty="0" smtClean="0">
                <a:latin typeface="+mn-lt"/>
              </a:rPr>
              <a:t>Stipendije</a:t>
            </a:r>
            <a:r>
              <a:rPr lang="hr-HR" sz="1800" dirty="0">
                <a:latin typeface="+mn-lt"/>
              </a:rPr>
              <a:t>		</a:t>
            </a:r>
            <a:r>
              <a:rPr lang="hr-HR" sz="1800" dirty="0" smtClean="0">
                <a:latin typeface="+mn-lt"/>
              </a:rPr>
              <a:t>                              3.240,00 €</a:t>
            </a:r>
            <a:br>
              <a:rPr lang="hr-HR" sz="1800" dirty="0" smtClean="0">
                <a:latin typeface="+mn-lt"/>
              </a:rPr>
            </a:br>
            <a:r>
              <a:rPr lang="hr-HR" sz="1800" dirty="0" smtClean="0">
                <a:latin typeface="+mn-lt"/>
              </a:rPr>
              <a:t>Korištenje </a:t>
            </a:r>
            <a:r>
              <a:rPr lang="hr-HR" sz="1800" dirty="0">
                <a:latin typeface="+mn-lt"/>
              </a:rPr>
              <a:t>sportskih objekta*			     	</a:t>
            </a:r>
            <a:br>
              <a:rPr lang="hr-HR" sz="1800" dirty="0">
                <a:latin typeface="+mn-lt"/>
              </a:rPr>
            </a:br>
            <a:r>
              <a:rPr lang="hr-HR" sz="1800" dirty="0">
                <a:latin typeface="+mn-lt"/>
              </a:rPr>
              <a:t>Osobna sportska oprema	         </a:t>
            </a:r>
            <a:r>
              <a:rPr lang="hr-HR" sz="1800" dirty="0" smtClean="0">
                <a:latin typeface="+mn-lt"/>
              </a:rPr>
              <a:t>                      266,00 </a:t>
            </a:r>
            <a:r>
              <a:rPr lang="hr-HR" sz="1800" dirty="0">
                <a:latin typeface="+mn-lt"/>
              </a:rPr>
              <a:t>€</a:t>
            </a:r>
            <a:br>
              <a:rPr lang="hr-HR" sz="1800" dirty="0">
                <a:latin typeface="+mn-lt"/>
              </a:rPr>
            </a:br>
            <a:r>
              <a:rPr lang="hr-HR" sz="1800" dirty="0">
                <a:latin typeface="+mn-lt"/>
              </a:rPr>
              <a:t>Specifična sportska oprema i rekviziti*		      		    	</a:t>
            </a:r>
            <a:br>
              <a:rPr lang="hr-HR" sz="1800" dirty="0">
                <a:latin typeface="+mn-lt"/>
              </a:rPr>
            </a:br>
            <a:r>
              <a:rPr lang="hr-HR" sz="1800" dirty="0">
                <a:latin typeface="+mn-lt"/>
              </a:rPr>
              <a:t>Testiranja i dijagnostika	</a:t>
            </a:r>
            <a:r>
              <a:rPr lang="hr-HR" sz="1800" dirty="0" smtClean="0">
                <a:latin typeface="+mn-lt"/>
              </a:rPr>
              <a:t>                              paušal</a:t>
            </a:r>
            <a:r>
              <a:rPr lang="hr-HR" sz="1800" dirty="0">
                <a:latin typeface="+mn-lt"/>
              </a:rPr>
              <a:t>	                        </a:t>
            </a:r>
            <a:br>
              <a:rPr lang="hr-HR" sz="1800" dirty="0">
                <a:latin typeface="+mn-lt"/>
              </a:rPr>
            </a:br>
            <a:r>
              <a:rPr lang="hr-HR" sz="1800" dirty="0" err="1">
                <a:latin typeface="+mn-lt"/>
              </a:rPr>
              <a:t>Vitaminizacija</a:t>
            </a:r>
            <a:r>
              <a:rPr lang="hr-HR" sz="1800" dirty="0">
                <a:latin typeface="+mn-lt"/>
              </a:rPr>
              <a:t> i dopunska prehrana*                                         	 </a:t>
            </a:r>
            <a:br>
              <a:rPr lang="hr-HR" sz="1800" dirty="0">
                <a:latin typeface="+mn-lt"/>
              </a:rPr>
            </a:br>
            <a:r>
              <a:rPr lang="hr-HR" sz="1800" dirty="0">
                <a:latin typeface="+mn-lt"/>
              </a:rPr>
              <a:t>Zdravstvena skrb*				   </a:t>
            </a:r>
            <a:br>
              <a:rPr lang="hr-HR" sz="1800" dirty="0">
                <a:latin typeface="+mn-lt"/>
              </a:rPr>
            </a:br>
            <a:r>
              <a:rPr lang="hr-HR" sz="1800" dirty="0">
                <a:latin typeface="+mn-lt"/>
              </a:rPr>
              <a:t>Zdravstveni </a:t>
            </a:r>
            <a:r>
              <a:rPr lang="hr-HR" sz="1800" dirty="0" smtClean="0">
                <a:latin typeface="+mn-lt"/>
              </a:rPr>
              <a:t>pregled		                                 86,27 </a:t>
            </a:r>
            <a:r>
              <a:rPr lang="hr-HR" sz="1800" dirty="0">
                <a:latin typeface="+mn-lt"/>
              </a:rPr>
              <a:t>€  sportaši	</a:t>
            </a:r>
            <a:br>
              <a:rPr lang="hr-HR" sz="1800" dirty="0">
                <a:latin typeface="+mn-lt"/>
              </a:rPr>
            </a:br>
            <a:r>
              <a:rPr lang="hr-HR" sz="1800" dirty="0" smtClean="0">
                <a:latin typeface="+mn-lt"/>
              </a:rPr>
              <a:t>		</a:t>
            </a:r>
            <a:r>
              <a:rPr lang="hr-HR" sz="1800" dirty="0">
                <a:latin typeface="+mn-lt"/>
              </a:rPr>
              <a:t> </a:t>
            </a:r>
            <a:r>
              <a:rPr lang="hr-HR" sz="1800" dirty="0" smtClean="0">
                <a:latin typeface="+mn-lt"/>
              </a:rPr>
              <a:t>                                               128,74 </a:t>
            </a:r>
            <a:r>
              <a:rPr lang="hr-HR" sz="1800" dirty="0">
                <a:latin typeface="+mn-lt"/>
              </a:rPr>
              <a:t>€  sportašice	</a:t>
            </a:r>
            <a:br>
              <a:rPr lang="hr-HR" sz="1800" dirty="0">
                <a:latin typeface="+mn-lt"/>
              </a:rPr>
            </a:br>
            <a:r>
              <a:rPr lang="hr-HR" sz="1800" dirty="0">
                <a:latin typeface="+mn-lt"/>
              </a:rPr>
              <a:t> </a:t>
            </a:r>
            <a:r>
              <a:rPr lang="hr-HR" sz="1800" dirty="0" smtClean="0">
                <a:latin typeface="+mn-lt"/>
              </a:rPr>
              <a:t> </a:t>
            </a:r>
            <a:r>
              <a:rPr lang="hr-HR" sz="1800" dirty="0">
                <a:latin typeface="+mn-lt"/>
              </a:rPr>
              <a:t>Osiguranje      	</a:t>
            </a:r>
            <a:r>
              <a:rPr lang="hr-HR" sz="1800" dirty="0" smtClean="0">
                <a:latin typeface="+mn-lt"/>
              </a:rPr>
              <a:t>                                                130,60 </a:t>
            </a:r>
            <a:r>
              <a:rPr lang="hr-HR" sz="1800" dirty="0">
                <a:latin typeface="+mn-lt"/>
              </a:rPr>
              <a:t>€</a:t>
            </a:r>
            <a:br>
              <a:rPr lang="hr-HR" sz="1800" dirty="0">
                <a:latin typeface="+mn-lt"/>
              </a:rPr>
            </a:br>
            <a:r>
              <a:rPr lang="hr-HR" sz="1800" dirty="0">
                <a:latin typeface="+mn-lt"/>
              </a:rPr>
              <a:t>       ______</a:t>
            </a:r>
            <a:br>
              <a:rPr lang="hr-HR" sz="1800" dirty="0">
                <a:latin typeface="+mn-lt"/>
              </a:rPr>
            </a:br>
            <a:r>
              <a:rPr lang="hr-HR" sz="1800" dirty="0">
                <a:latin typeface="+mn-lt"/>
              </a:rPr>
              <a:t>	 </a:t>
            </a:r>
            <a:r>
              <a:rPr lang="hr-HR" sz="1800" b="1" dirty="0">
                <a:latin typeface="+mn-lt"/>
              </a:rPr>
              <a:t>UKUPNO</a:t>
            </a:r>
            <a:r>
              <a:rPr lang="hr-HR" sz="1800" dirty="0">
                <a:latin typeface="+mn-lt"/>
              </a:rPr>
              <a:t>	</a:t>
            </a:r>
            <a:r>
              <a:rPr lang="hr-HR" sz="1800" dirty="0" smtClean="0">
                <a:latin typeface="+mn-lt"/>
              </a:rPr>
              <a:t>                               	          </a:t>
            </a:r>
            <a:r>
              <a:rPr lang="hr-HR" sz="1800" b="1" dirty="0" smtClean="0">
                <a:latin typeface="+mn-lt"/>
              </a:rPr>
              <a:t>9.291,00 </a:t>
            </a:r>
            <a:r>
              <a:rPr lang="hr-HR" sz="1800" b="1" dirty="0">
                <a:latin typeface="+mn-lt"/>
              </a:rPr>
              <a:t>€+ paušal za sportaše     </a:t>
            </a:r>
            <a:br>
              <a:rPr lang="hr-HR" sz="1800" b="1" dirty="0">
                <a:latin typeface="+mn-lt"/>
              </a:rPr>
            </a:br>
            <a:r>
              <a:rPr lang="hr-HR" sz="1800" b="1" dirty="0">
                <a:latin typeface="+mn-lt"/>
              </a:rPr>
              <a:t>           </a:t>
            </a:r>
            <a:r>
              <a:rPr lang="hr-HR" sz="1800" b="1" dirty="0" smtClean="0">
                <a:latin typeface="+mn-lt"/>
              </a:rPr>
              <a:t>                                                                     9.334,00  </a:t>
            </a:r>
            <a:r>
              <a:rPr lang="hr-HR" sz="1800" b="1" dirty="0">
                <a:latin typeface="+mn-lt"/>
              </a:rPr>
              <a:t>€+ paušal za sportašice  </a:t>
            </a:r>
            <a:r>
              <a:rPr lang="hr-HR" sz="1800" b="1" dirty="0"/>
              <a:t/>
            </a:r>
            <a:br>
              <a:rPr lang="hr-HR" sz="1800" b="1" dirty="0"/>
            </a:br>
            <a:r>
              <a:rPr lang="hr-HR" sz="1800" dirty="0" smtClean="0"/>
              <a:t/>
            </a:r>
            <a:br>
              <a:rPr lang="hr-HR" sz="1800" dirty="0" smtClean="0"/>
            </a:br>
            <a:r>
              <a:rPr lang="hr-HR" sz="1800" b="1" dirty="0"/>
              <a:t>*</a:t>
            </a:r>
            <a:r>
              <a:rPr lang="hr-HR" sz="1600" b="1" dirty="0"/>
              <a:t>Stavke označene zvjezdicom utvrđuju se individualno za svakog sportaša u okviru ukupnog iznosa</a:t>
            </a:r>
            <a:r>
              <a:rPr lang="hr-HR" sz="1800" dirty="0"/>
              <a:t/>
            </a:r>
            <a:br>
              <a:rPr lang="hr-HR" sz="1800" dirty="0"/>
            </a:br>
            <a:r>
              <a:rPr lang="hr-HR" sz="2000" dirty="0"/>
              <a:t/>
            </a:r>
            <a:br>
              <a:rPr lang="hr-HR" sz="2000" dirty="0"/>
            </a:br>
            <a:endParaRPr lang="hr-HR" sz="2000" dirty="0"/>
          </a:p>
        </p:txBody>
      </p:sp>
      <p:sp>
        <p:nvSpPr>
          <p:cNvPr id="6" name="Pravokutnik 5"/>
          <p:cNvSpPr/>
          <p:nvPr/>
        </p:nvSpPr>
        <p:spPr>
          <a:xfrm>
            <a:off x="1602154" y="35085"/>
            <a:ext cx="75105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3200" b="1" dirty="0" smtClean="0"/>
              <a:t>Program hrvatskih olimpijskih nada (Razvojni program IV)</a:t>
            </a:r>
          </a:p>
          <a:p>
            <a:pPr algn="ctr"/>
            <a:r>
              <a:rPr lang="hr-HR" sz="2400" b="1" i="1" dirty="0" smtClean="0"/>
              <a:t> </a:t>
            </a:r>
            <a:r>
              <a:rPr lang="hr-HR" sz="2400" b="1" i="1" dirty="0"/>
              <a:t>Iznosi financijskih sredstava  2023. godini</a:t>
            </a:r>
            <a:r>
              <a:rPr lang="hr-HR" sz="2400" b="1" dirty="0"/>
              <a:t/>
            </a:r>
            <a:br>
              <a:rPr lang="hr-HR" sz="2400" b="1" dirty="0"/>
            </a:br>
            <a:endParaRPr lang="hr-HR" sz="2400" dirty="0"/>
          </a:p>
        </p:txBody>
      </p:sp>
    </p:spTree>
    <p:extLst>
      <p:ext uri="{BB962C8B-B14F-4D97-AF65-F5344CB8AC3E}">
        <p14:creationId xmlns:p14="http://schemas.microsoft.com/office/powerpoint/2010/main" val="249020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3999" y="562348"/>
            <a:ext cx="9144000" cy="1434019"/>
          </a:xfrm>
        </p:spPr>
        <p:txBody>
          <a:bodyPr>
            <a:noAutofit/>
          </a:bodyPr>
          <a:lstStyle/>
          <a:p>
            <a:r>
              <a:rPr lang="hr-HR" sz="3200" b="1" dirty="0" smtClean="0">
                <a:latin typeface="+mn-lt"/>
              </a:rPr>
              <a:t>Program hrvatskih olimpijskih nada – kriterij</a:t>
            </a:r>
            <a:br>
              <a:rPr lang="hr-HR" sz="3200" b="1" dirty="0" smtClean="0">
                <a:latin typeface="+mn-lt"/>
              </a:rPr>
            </a:br>
            <a:r>
              <a:rPr lang="hr-HR" sz="3200" b="1" dirty="0">
                <a:latin typeface="+mn-lt"/>
              </a:rPr>
              <a:t>Dizanje </a:t>
            </a:r>
            <a:r>
              <a:rPr lang="hr-HR" sz="3200" b="1" dirty="0" smtClean="0">
                <a:latin typeface="+mn-lt"/>
              </a:rPr>
              <a:t>utega/ primjer</a:t>
            </a:r>
            <a:r>
              <a:rPr lang="hr-HR" sz="3200" b="1" dirty="0">
                <a:latin typeface="+mn-lt"/>
              </a:rPr>
              <a:t/>
            </a:r>
            <a:br>
              <a:rPr lang="hr-HR" sz="3200" b="1" dirty="0">
                <a:latin typeface="+mn-lt"/>
              </a:rPr>
            </a:br>
            <a:endParaRPr lang="hr-HR" sz="3200" b="1" dirty="0">
              <a:latin typeface="+mn-lt"/>
            </a:endParaRPr>
          </a:p>
        </p:txBody>
      </p:sp>
      <p:sp>
        <p:nvSpPr>
          <p:cNvPr id="4" name="Pravokutnik 3"/>
          <p:cNvSpPr/>
          <p:nvPr/>
        </p:nvSpPr>
        <p:spPr>
          <a:xfrm>
            <a:off x="1787236" y="1970115"/>
            <a:ext cx="8362604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hr-HR" sz="2400" dirty="0"/>
          </a:p>
          <a:p>
            <a:r>
              <a:rPr lang="hr-HR" dirty="0"/>
              <a:t> </a:t>
            </a:r>
          </a:p>
          <a:p>
            <a:r>
              <a:rPr lang="hr-HR" b="1" dirty="0"/>
              <a:t>Mlađi seniori (U-23): 		</a:t>
            </a:r>
            <a:endParaRPr lang="hr-HR" dirty="0"/>
          </a:p>
          <a:p>
            <a:r>
              <a:rPr lang="hr-HR" dirty="0"/>
              <a:t>Europsko prvenstvo					1. – 3. </a:t>
            </a:r>
            <a:r>
              <a:rPr lang="hr-HR" dirty="0" smtClean="0"/>
              <a:t>mjesto</a:t>
            </a:r>
          </a:p>
          <a:p>
            <a:endParaRPr lang="hr-HR" dirty="0"/>
          </a:p>
          <a:p>
            <a:r>
              <a:rPr lang="hr-HR" b="1" dirty="0"/>
              <a:t>Juniori:</a:t>
            </a:r>
            <a:endParaRPr lang="hr-HR" dirty="0"/>
          </a:p>
          <a:p>
            <a:r>
              <a:rPr lang="hr-HR" dirty="0"/>
              <a:t>Svjetsko</a:t>
            </a:r>
            <a:r>
              <a:rPr lang="hr-HR" b="1" dirty="0"/>
              <a:t> </a:t>
            </a:r>
            <a:r>
              <a:rPr lang="hr-HR" dirty="0"/>
              <a:t>prvenstvo (U-20) 				1. – 3. mjesto </a:t>
            </a:r>
          </a:p>
          <a:p>
            <a:r>
              <a:rPr lang="hr-HR" dirty="0"/>
              <a:t>Europsko  prvenstvo				</a:t>
            </a:r>
            <a:r>
              <a:rPr lang="hr-HR" dirty="0" smtClean="0"/>
              <a:t>1</a:t>
            </a:r>
            <a:r>
              <a:rPr lang="hr-HR" dirty="0"/>
              <a:t>. – 3. mjesto</a:t>
            </a:r>
          </a:p>
          <a:p>
            <a:r>
              <a:rPr lang="hr-HR" dirty="0"/>
              <a:t>Svjetsko  prvenstvo					1. – 3. mjesto				</a:t>
            </a:r>
          </a:p>
          <a:p>
            <a:r>
              <a:rPr lang="hr-HR" b="1" dirty="0"/>
              <a:t>Kadeti:	</a:t>
            </a:r>
            <a:r>
              <a:rPr lang="hr-HR" dirty="0"/>
              <a:t>						</a:t>
            </a:r>
          </a:p>
          <a:p>
            <a:r>
              <a:rPr lang="hr-HR" dirty="0"/>
              <a:t>Europsko prvenstvo					1. – 3. mjesto</a:t>
            </a:r>
          </a:p>
          <a:p>
            <a:r>
              <a:rPr lang="hr-HR" b="1" dirty="0"/>
              <a:t> </a:t>
            </a:r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207348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3999" y="562349"/>
            <a:ext cx="9144000" cy="727190"/>
          </a:xfrm>
        </p:spPr>
        <p:txBody>
          <a:bodyPr>
            <a:noAutofit/>
          </a:bodyPr>
          <a:lstStyle/>
          <a:p>
            <a:r>
              <a:rPr lang="hr-HR" sz="3200" b="1" dirty="0" smtClean="0">
                <a:latin typeface="+mn-lt"/>
              </a:rPr>
              <a:t>Razvojni programi – Obilasci sportaša 2022.</a:t>
            </a:r>
            <a:endParaRPr lang="hr-HR" sz="3200" b="1" dirty="0">
              <a:latin typeface="+mn-lt"/>
            </a:endParaRPr>
          </a:p>
        </p:txBody>
      </p:sp>
      <p:sp>
        <p:nvSpPr>
          <p:cNvPr id="4" name="Pravokutnik 3"/>
          <p:cNvSpPr/>
          <p:nvPr/>
        </p:nvSpPr>
        <p:spPr>
          <a:xfrm>
            <a:off x="1787236" y="1970115"/>
            <a:ext cx="836260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r-HR" sz="2000" dirty="0" smtClean="0"/>
          </a:p>
          <a:p>
            <a:pPr marL="285750" indent="-285750" algn="just">
              <a:buFontTx/>
              <a:buChar char="-"/>
            </a:pPr>
            <a:r>
              <a:rPr lang="hr-HR" sz="2000" b="1" dirty="0" smtClean="0"/>
              <a:t>24 individualna sporta</a:t>
            </a:r>
            <a:r>
              <a:rPr lang="hr-HR" sz="2000" dirty="0" smtClean="0"/>
              <a:t>: </a:t>
            </a:r>
            <a:r>
              <a:rPr lang="hr-HR" sz="2000" b="1" dirty="0"/>
              <a:t> </a:t>
            </a:r>
            <a:r>
              <a:rPr lang="hr-HR" sz="2000" dirty="0" smtClean="0"/>
              <a:t>auto i karting, atletika, biciklizam, boćanje, boks, hrvanje, gimnastika, jedrenje, judo, kajak, karate, </a:t>
            </a:r>
            <a:r>
              <a:rPr lang="hr-HR" sz="2000" dirty="0" err="1" smtClean="0"/>
              <a:t>kickboxing</a:t>
            </a:r>
            <a:r>
              <a:rPr lang="hr-HR" sz="2000" dirty="0" smtClean="0"/>
              <a:t>, kuglanje, mačevanje, obaranje ruke, plivanje, skokovi u vodu, sportsko penjanje, streličarstvo, streljaštvo, </a:t>
            </a:r>
            <a:r>
              <a:rPr lang="hr-HR" sz="2000" dirty="0" err="1" smtClean="0"/>
              <a:t>taekwondo</a:t>
            </a:r>
            <a:r>
              <a:rPr lang="hr-HR" sz="2000" dirty="0" smtClean="0"/>
              <a:t>, tenis, veslanje, wushu</a:t>
            </a:r>
          </a:p>
          <a:p>
            <a:pPr marL="285750" indent="-285750" algn="just">
              <a:buFontTx/>
              <a:buChar char="-"/>
            </a:pPr>
            <a:endParaRPr lang="hr-HR" sz="2000" dirty="0" smtClean="0"/>
          </a:p>
          <a:p>
            <a:pPr marL="285750" indent="-285750" algn="just">
              <a:buFontTx/>
              <a:buChar char="-"/>
            </a:pPr>
            <a:r>
              <a:rPr lang="hr-HR" sz="2000" b="1" dirty="0" smtClean="0"/>
              <a:t>4 ekipna sporta</a:t>
            </a:r>
            <a:r>
              <a:rPr lang="hr-HR" sz="2000" dirty="0" smtClean="0"/>
              <a:t>: košarka, odbojka, rukomet, sinkronizirano (umjetničko) plivanje</a:t>
            </a:r>
          </a:p>
          <a:p>
            <a:pPr algn="just"/>
            <a:endParaRPr lang="hr-HR" sz="2000" dirty="0" smtClean="0"/>
          </a:p>
          <a:p>
            <a:pPr marL="285750" indent="-285750" algn="just">
              <a:buFontTx/>
              <a:buChar char="-"/>
            </a:pPr>
            <a:r>
              <a:rPr lang="hr-HR" sz="2000" b="1" dirty="0" smtClean="0"/>
              <a:t>11 gradova: </a:t>
            </a:r>
            <a:r>
              <a:rPr lang="hr-HR" sz="2000" dirty="0" smtClean="0"/>
              <a:t>Zagreb, Split, Zadar, Poreč, Zaprešić, Gospić, Daruvar, Rijeka, Pula, Osijek, Varaždin</a:t>
            </a:r>
          </a:p>
          <a:p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93268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3999" y="317433"/>
            <a:ext cx="9144000" cy="1269016"/>
          </a:xfrm>
        </p:spPr>
        <p:txBody>
          <a:bodyPr>
            <a:noAutofit/>
          </a:bodyPr>
          <a:lstStyle/>
          <a:p>
            <a:r>
              <a:rPr lang="hr-HR" sz="3200" b="1" dirty="0" smtClean="0">
                <a:latin typeface="+mn-lt"/>
              </a:rPr>
              <a:t>Program za sufinanciranje rada trenera</a:t>
            </a:r>
            <a:r>
              <a:rPr lang="hr-HR" sz="3600" b="1" dirty="0" smtClean="0"/>
              <a:t/>
            </a:r>
            <a:br>
              <a:rPr lang="hr-HR" sz="3600" b="1" dirty="0" smtClean="0"/>
            </a:br>
            <a:endParaRPr lang="hr-HR" sz="360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414895" y="1586449"/>
            <a:ext cx="9362209" cy="4572000"/>
          </a:xfrm>
        </p:spPr>
        <p:txBody>
          <a:bodyPr>
            <a:noAutofit/>
          </a:bodyPr>
          <a:lstStyle/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hr-HR" sz="2000" dirty="0"/>
              <a:t>Program potpore rada trenera možda je jedan od najbitnijih razvojnih programa Hrvatskog olimpijskog odbora. U procesu proizvodnje sportskih rezultata upravo je trener ključna osoba koja kratkoročno i dugoročno planira sistem treninga i nastupa na velikim sportskim natjecanjima</a:t>
            </a:r>
            <a:r>
              <a:rPr lang="hr-HR" sz="2000" dirty="0" smtClean="0"/>
              <a:t>.</a:t>
            </a:r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hr-HR" sz="2000" dirty="0" smtClean="0"/>
              <a:t> </a:t>
            </a:r>
            <a:r>
              <a:rPr lang="hr-HR" sz="2000" dirty="0"/>
              <a:t>Jednako tako bitan segment u postizanju vrhunskih sportskih rezultata je i provedba treninga na objektima sporta sa svojim sportašima</a:t>
            </a:r>
            <a:r>
              <a:rPr lang="hr-HR" sz="2000" dirty="0" smtClean="0"/>
              <a:t>.</a:t>
            </a:r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hr-HR" sz="2000" dirty="0" smtClean="0"/>
              <a:t> </a:t>
            </a:r>
            <a:r>
              <a:rPr lang="hr-HR" sz="2000" dirty="0"/>
              <a:t>Ovaj razvojni program koriste uglavnom već etablirani stručnjaci koji su se sa svojim sportašima dokazali na međunarodnoj sceni. </a:t>
            </a:r>
            <a:endParaRPr lang="hr-HR" sz="2000" dirty="0" smtClean="0"/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hr-HR" sz="2000" dirty="0" smtClean="0"/>
              <a:t>Cilj i svrha ovog programa je osigurati nesmetan rad našim vrhunskim stručnjacima kao i unapređenje stručnog rada unutar nacionalnih selekcija. Treneri u ovom razvojnom programu razvrstani su u sedam kategorija</a:t>
            </a:r>
          </a:p>
          <a:p>
            <a:pPr algn="l">
              <a:lnSpc>
                <a:spcPct val="120000"/>
              </a:lnSpc>
            </a:pPr>
            <a:endParaRPr lang="hr-HR" sz="2000" dirty="0"/>
          </a:p>
          <a:p>
            <a:pPr algn="l"/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164269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148888" y="618818"/>
            <a:ext cx="9362209" cy="4294004"/>
          </a:xfrm>
        </p:spPr>
        <p:txBody>
          <a:bodyPr>
            <a:normAutofit fontScale="77500" lnSpcReduction="20000"/>
          </a:bodyPr>
          <a:lstStyle/>
          <a:p>
            <a:r>
              <a:rPr lang="hr-HR" sz="4100" b="1" dirty="0"/>
              <a:t>Program za sufinanciranje rada trenera</a:t>
            </a:r>
            <a:endParaRPr lang="hr-HR" sz="4100" dirty="0" smtClean="0"/>
          </a:p>
          <a:p>
            <a:endParaRPr lang="hr-HR" dirty="0"/>
          </a:p>
          <a:p>
            <a:r>
              <a:rPr lang="hr-HR" dirty="0" smtClean="0"/>
              <a:t>Prema </a:t>
            </a:r>
            <a:r>
              <a:rPr lang="hr-HR" dirty="0"/>
              <a:t>Pravilima o kriterijima  za sufinanciranje rada trenera naši treneri razvrstani su u sedam kategorija:</a:t>
            </a:r>
          </a:p>
          <a:p>
            <a:r>
              <a:rPr lang="hr-HR" dirty="0"/>
              <a:t> </a:t>
            </a:r>
          </a:p>
          <a:p>
            <a:r>
              <a:rPr lang="hr-HR" dirty="0"/>
              <a:t> </a:t>
            </a:r>
            <a:r>
              <a:rPr lang="pl-PL" i="1" dirty="0"/>
              <a:t>1. </a:t>
            </a:r>
            <a:r>
              <a:rPr lang="pl-PL" i="1" dirty="0" smtClean="0"/>
              <a:t>Vrhunski </a:t>
            </a:r>
            <a:r>
              <a:rPr lang="pl-PL" i="1" dirty="0"/>
              <a:t>treneri</a:t>
            </a:r>
            <a:endParaRPr lang="hr-HR" dirty="0"/>
          </a:p>
          <a:p>
            <a:r>
              <a:rPr lang="pl-PL" i="1" dirty="0"/>
              <a:t>2. </a:t>
            </a:r>
            <a:r>
              <a:rPr lang="pl-PL" i="1" dirty="0" smtClean="0"/>
              <a:t>Treneri  </a:t>
            </a:r>
            <a:r>
              <a:rPr lang="pl-PL" i="1" dirty="0"/>
              <a:t>ekipnog olimpijskog sporta</a:t>
            </a:r>
            <a:endParaRPr lang="hr-HR" dirty="0"/>
          </a:p>
          <a:p>
            <a:r>
              <a:rPr lang="pl-PL" i="1" dirty="0"/>
              <a:t>3. </a:t>
            </a:r>
            <a:r>
              <a:rPr lang="pl-PL" i="1" dirty="0" smtClean="0"/>
              <a:t>Vrsni </a:t>
            </a:r>
            <a:r>
              <a:rPr lang="pl-PL" i="1" dirty="0"/>
              <a:t>treneri</a:t>
            </a:r>
            <a:endParaRPr lang="hr-HR" dirty="0"/>
          </a:p>
          <a:p>
            <a:r>
              <a:rPr lang="pl-PL" i="1" dirty="0"/>
              <a:t>4. </a:t>
            </a:r>
            <a:r>
              <a:rPr lang="pl-PL" i="1" dirty="0" smtClean="0"/>
              <a:t>Kvalitetni </a:t>
            </a:r>
            <a:r>
              <a:rPr lang="pl-PL" i="1" dirty="0"/>
              <a:t>treneri</a:t>
            </a:r>
            <a:endParaRPr lang="hr-HR" dirty="0"/>
          </a:p>
          <a:p>
            <a:r>
              <a:rPr lang="pl-PL" i="1" dirty="0"/>
              <a:t>5. </a:t>
            </a:r>
            <a:r>
              <a:rPr lang="pl-PL" i="1" dirty="0" smtClean="0"/>
              <a:t>Treneri </a:t>
            </a:r>
            <a:r>
              <a:rPr lang="pl-PL" i="1" dirty="0"/>
              <a:t>mlađih dobnih skupina</a:t>
            </a:r>
            <a:endParaRPr lang="hr-HR" dirty="0"/>
          </a:p>
          <a:p>
            <a:r>
              <a:rPr lang="pl-PL" i="1" dirty="0"/>
              <a:t>6. T</a:t>
            </a:r>
            <a:r>
              <a:rPr lang="pl-PL" i="1" dirty="0" smtClean="0"/>
              <a:t>reneri </a:t>
            </a:r>
            <a:r>
              <a:rPr lang="pl-PL" i="1" dirty="0"/>
              <a:t>za razvoj pojedinog sporta</a:t>
            </a:r>
            <a:endParaRPr lang="hr-HR" dirty="0"/>
          </a:p>
          <a:p>
            <a:r>
              <a:rPr lang="pl-PL" i="1" dirty="0" smtClean="0"/>
              <a:t>7.Kondicijski </a:t>
            </a:r>
            <a:r>
              <a:rPr lang="pl-PL" i="1" dirty="0"/>
              <a:t>trener-mentor</a:t>
            </a:r>
            <a:endParaRPr lang="hr-HR" dirty="0"/>
          </a:p>
          <a:p>
            <a:r>
              <a:rPr lang="pl-PL" dirty="0"/>
              <a:t> </a:t>
            </a:r>
            <a:endParaRPr lang="hr-HR" dirty="0"/>
          </a:p>
          <a:p>
            <a:endParaRPr lang="hr-HR" dirty="0"/>
          </a:p>
        </p:txBody>
      </p:sp>
      <p:sp>
        <p:nvSpPr>
          <p:cNvPr id="4" name="Pravokutnik 3"/>
          <p:cNvSpPr/>
          <p:nvPr/>
        </p:nvSpPr>
        <p:spPr>
          <a:xfrm>
            <a:off x="2086495" y="4704930"/>
            <a:ext cx="9335192" cy="1277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Prve tri kategorije bave se dominantno seniorskim nacionalnim vrstama  dok ostale tri kategorije obuhvaćaju rad sa selekcijama mlađih dobnih kategorija. </a:t>
            </a:r>
            <a:r>
              <a:rPr lang="hr-H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Kako bi postali korisnici Programa svi treneri moraju ispunjavati kriterijske rezultate dok treneri za razvoj pojedinog sporta ne moraju imati rezultat ali se mogu kandidirati temeljem ponuđenog programa .</a:t>
            </a:r>
            <a:endParaRPr lang="hr-H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671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46130" y="673769"/>
            <a:ext cx="9362209" cy="5614736"/>
          </a:xfrm>
        </p:spPr>
        <p:txBody>
          <a:bodyPr>
            <a:normAutofit fontScale="77500" lnSpcReduction="20000"/>
          </a:bodyPr>
          <a:lstStyle/>
          <a:p>
            <a:r>
              <a:rPr lang="hr-HR" sz="4100" b="1" dirty="0" smtClean="0"/>
              <a:t>Primjena Aplikacije od 1.1.2023.godine</a:t>
            </a:r>
            <a:endParaRPr lang="hr-HR" sz="4100" b="1" dirty="0"/>
          </a:p>
          <a:p>
            <a:pPr algn="l"/>
            <a:endParaRPr lang="hr-HR" sz="2600" dirty="0"/>
          </a:p>
          <a:p>
            <a:pPr marL="342900" lvl="0" indent="-342900" algn="l">
              <a:lnSpc>
                <a:spcPct val="107000"/>
              </a:lnSpc>
              <a:buSzPct val="100000"/>
              <a:buFont typeface="Arial" panose="020B0604020202020204" pitchFamily="34" charset="0"/>
              <a:buChar char="•"/>
              <a:tabLst>
                <a:tab pos="828040" algn="l"/>
              </a:tabLst>
            </a:pPr>
            <a:r>
              <a:rPr lang="hr-HR" sz="2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kandidatura </a:t>
            </a:r>
            <a:r>
              <a:rPr lang="hr-HR" sz="23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sportaša će </a:t>
            </a:r>
            <a:r>
              <a:rPr lang="hr-HR" sz="2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vršiti </a:t>
            </a:r>
            <a:r>
              <a:rPr lang="hr-HR" sz="23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digitalnim putem u Aplikaciji HOO-a </a:t>
            </a:r>
            <a:r>
              <a:rPr lang="hr-HR" sz="2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ispunjavanjem propisanih obrazaca i dokumentacije:</a:t>
            </a:r>
          </a:p>
          <a:p>
            <a:pPr marL="342900" lvl="0" indent="-342900" algn="l">
              <a:lnSpc>
                <a:spcPct val="107000"/>
              </a:lnSpc>
              <a:buSzPct val="100000"/>
              <a:buFont typeface="Arial" panose="020B0604020202020204" pitchFamily="34" charset="0"/>
              <a:buChar char="•"/>
              <a:tabLst>
                <a:tab pos="828040" algn="l"/>
              </a:tabLst>
            </a:pPr>
            <a:r>
              <a:rPr lang="hr-HR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Obrazac 1 - osnovni podaci o sportašu nominacija za uvrštenje u Program</a:t>
            </a:r>
          </a:p>
          <a:p>
            <a:pPr marL="342900" lvl="0" indent="-342900" algn="l">
              <a:lnSpc>
                <a:spcPct val="107000"/>
              </a:lnSpc>
              <a:buSzPct val="100000"/>
              <a:buFont typeface="Arial" panose="020B0604020202020204" pitchFamily="34" charset="0"/>
              <a:buChar char="•"/>
              <a:tabLst>
                <a:tab pos="828040" algn="l"/>
              </a:tabLst>
            </a:pPr>
            <a:r>
              <a:rPr lang="hr-HR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Obrazac 2 – godišnji i četverogodišnji rezultatski plan </a:t>
            </a:r>
          </a:p>
          <a:p>
            <a:pPr marL="342900" lvl="0" indent="-342900" algn="l">
              <a:lnSpc>
                <a:spcPct val="107000"/>
              </a:lnSpc>
              <a:buSzPct val="100000"/>
              <a:buFont typeface="Arial" panose="020B0604020202020204" pitchFamily="34" charset="0"/>
              <a:buChar char="•"/>
              <a:tabLst>
                <a:tab pos="828040" algn="l"/>
              </a:tabLst>
            </a:pPr>
            <a:r>
              <a:rPr lang="hr-HR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Obrazac 3 – Godišnji financijski plan</a:t>
            </a:r>
          </a:p>
          <a:p>
            <a:pPr marL="342900" lvl="0" indent="-342900" algn="l">
              <a:lnSpc>
                <a:spcPct val="107000"/>
              </a:lnSpc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tabLst>
                <a:tab pos="828040" algn="l"/>
              </a:tabLst>
            </a:pPr>
            <a:r>
              <a:rPr lang="hr-HR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Službena dokumentacija o ostvarenom kriterijskom rezultatu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r-HR" sz="2000" dirty="0"/>
              <a:t>Ovlaštene osobe sa </a:t>
            </a:r>
            <a:r>
              <a:rPr lang="hr-HR" sz="2000" dirty="0" err="1"/>
              <a:t>userom</a:t>
            </a:r>
            <a:r>
              <a:rPr lang="hr-HR" sz="2000" dirty="0"/>
              <a:t> su odgovorne pred </a:t>
            </a:r>
            <a:r>
              <a:rPr lang="hr-HR" sz="2000" dirty="0" smtClean="0"/>
              <a:t>zakonom - </a:t>
            </a:r>
            <a:r>
              <a:rPr lang="hr-HR" sz="2000" dirty="0"/>
              <a:t>ažurirati ovlaštene osobe u savezu. </a:t>
            </a:r>
          </a:p>
          <a:p>
            <a:pPr marL="342900" lvl="0" indent="-342900" algn="l">
              <a:lnSpc>
                <a:spcPct val="107000"/>
              </a:lnSpc>
              <a:buSzPct val="95000"/>
              <a:buFont typeface="Arial" panose="020B0604020202020204" pitchFamily="34" charset="0"/>
              <a:buChar char="•"/>
              <a:tabLst>
                <a:tab pos="828040" algn="l"/>
              </a:tabLst>
            </a:pPr>
            <a:r>
              <a:rPr lang="hr-HR" sz="2300" dirty="0">
                <a:ea typeface="Calibri" panose="020F0502020204030204" pitchFamily="34" charset="0"/>
                <a:cs typeface="Times New Roman" panose="02020603050405020304" pitchFamily="18" charset="0"/>
              </a:rPr>
              <a:t>sportaše/ekipe u Razvojne programe kandidira njihov NSS temeljem ostvarenih </a:t>
            </a:r>
            <a:r>
              <a:rPr lang="hr-HR" sz="2300" b="1" dirty="0">
                <a:ea typeface="Calibri" panose="020F0502020204030204" pitchFamily="34" charset="0"/>
                <a:cs typeface="Times New Roman" panose="02020603050405020304" pitchFamily="18" charset="0"/>
              </a:rPr>
              <a:t>kriterijskih rezultata i ostalih Pravilima propisanih uvjeta za svaki pojedini Program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r-HR" sz="2300" dirty="0">
                <a:ea typeface="Calibri" panose="020F0502020204030204" pitchFamily="34" charset="0"/>
                <a:cs typeface="Times New Roman" panose="02020603050405020304" pitchFamily="18" charset="0"/>
              </a:rPr>
              <a:t>Sportaši ili ekipe koji </a:t>
            </a:r>
            <a:r>
              <a:rPr lang="hr-HR" sz="2300" b="1" dirty="0">
                <a:ea typeface="Calibri" panose="020F0502020204030204" pitchFamily="34" charset="0"/>
                <a:cs typeface="Times New Roman" panose="02020603050405020304" pitchFamily="18" charset="0"/>
              </a:rPr>
              <a:t>nisu ostvarili kriterijski rezultat i ostale Pravilima propisane uvjete</a:t>
            </a:r>
            <a:r>
              <a:rPr lang="hr-HR" sz="2300" dirty="0">
                <a:ea typeface="Calibri" panose="020F0502020204030204" pitchFamily="34" charset="0"/>
                <a:cs typeface="Times New Roman" panose="02020603050405020304" pitchFamily="18" charset="0"/>
              </a:rPr>
              <a:t>, a Savez pozitivno procijeni njihov potencijal, pismenim obrazloženjem </a:t>
            </a:r>
            <a:r>
              <a:rPr lang="hr-HR" sz="2300" b="1" dirty="0">
                <a:ea typeface="Calibri" panose="020F0502020204030204" pitchFamily="34" charset="0"/>
                <a:cs typeface="Times New Roman" panose="02020603050405020304" pitchFamily="18" charset="0"/>
              </a:rPr>
              <a:t>direktno se obraća Vijeću HOO-a</a:t>
            </a:r>
            <a:r>
              <a:rPr lang="hr-HR" sz="2300" dirty="0">
                <a:ea typeface="Calibri" panose="020F0502020204030204" pitchFamily="34" charset="0"/>
                <a:cs typeface="Times New Roman" panose="02020603050405020304" pitchFamily="18" charset="0"/>
              </a:rPr>
              <a:t>, koje odlučuje o njihovom prijemu u Razvojni program: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r-HR" sz="2300" dirty="0">
                <a:ea typeface="Calibri" panose="020F0502020204030204" pitchFamily="34" charset="0"/>
                <a:cs typeface="Times New Roman" panose="02020603050405020304" pitchFamily="18" charset="0"/>
              </a:rPr>
              <a:t>Zamolbe se dostavljaju voditelju pojedinog Razvojnog programa.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r-HR" sz="2300" dirty="0">
                <a:ea typeface="Calibri" panose="020F0502020204030204" pitchFamily="34" charset="0"/>
                <a:cs typeface="Times New Roman" panose="02020603050405020304" pitchFamily="18" charset="0"/>
              </a:rPr>
              <a:t>U slučaju uvrštenja u Program Odlukom Vijeća HOO-a takvi sportaši ili ekipe financiraju se sa   </a:t>
            </a:r>
            <a:r>
              <a:rPr lang="hr-HR" sz="2300" b="1" dirty="0">
                <a:ea typeface="Calibri" panose="020F0502020204030204" pitchFamily="34" charset="0"/>
                <a:cs typeface="Times New Roman" panose="02020603050405020304" pitchFamily="18" charset="0"/>
              </a:rPr>
              <a:t>75% </a:t>
            </a:r>
            <a:r>
              <a:rPr lang="hr-HR" sz="2300" dirty="0">
                <a:ea typeface="Calibri" panose="020F0502020204030204" pitchFamily="34" charset="0"/>
                <a:cs typeface="Times New Roman" panose="02020603050405020304" pitchFamily="18" charset="0"/>
              </a:rPr>
              <a:t>sredstava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73490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473084" y="567599"/>
            <a:ext cx="9362209" cy="5924641"/>
          </a:xfrm>
        </p:spPr>
        <p:txBody>
          <a:bodyPr>
            <a:normAutofit/>
          </a:bodyPr>
          <a:lstStyle/>
          <a:p>
            <a:r>
              <a:rPr lang="hr-HR" sz="3200" b="1" dirty="0"/>
              <a:t>Primjena Aplikacije od 1.1.2023.godine</a:t>
            </a:r>
          </a:p>
          <a:p>
            <a:r>
              <a:rPr lang="hr-HR" sz="3200" b="1" dirty="0" smtClean="0"/>
              <a:t>Edukacija o primjeni Aplikacije</a:t>
            </a:r>
          </a:p>
          <a:p>
            <a:endParaRPr lang="hr-HR" sz="3200" b="1" dirty="0"/>
          </a:p>
          <a:p>
            <a:r>
              <a:rPr lang="hr-HR" sz="3200" b="1" dirty="0" smtClean="0"/>
              <a:t>Zagreb, 19. 12.2022. godine</a:t>
            </a:r>
          </a:p>
          <a:p>
            <a:pPr algn="l"/>
            <a:r>
              <a:rPr lang="hr-HR" sz="2900" dirty="0" smtClean="0"/>
              <a:t>		Hrvatski olimpijski odbor, dvorana 48</a:t>
            </a:r>
          </a:p>
          <a:p>
            <a:pPr algn="l"/>
            <a:endParaRPr lang="hr-HR" sz="2900" dirty="0" smtClean="0"/>
          </a:p>
          <a:p>
            <a:r>
              <a:rPr lang="hr-HR" sz="2900" b="1" dirty="0" smtClean="0"/>
              <a:t>  10:00 </a:t>
            </a:r>
            <a:r>
              <a:rPr lang="hr-HR" sz="2900" dirty="0" smtClean="0"/>
              <a:t>Nacionalni sportski savezi od </a:t>
            </a:r>
            <a:r>
              <a:rPr lang="hr-HR" sz="2900" b="1" dirty="0" smtClean="0"/>
              <a:t>A do M</a:t>
            </a:r>
          </a:p>
          <a:p>
            <a:r>
              <a:rPr lang="hr-HR" sz="2900" b="1" dirty="0" smtClean="0"/>
              <a:t>14:00</a:t>
            </a:r>
            <a:r>
              <a:rPr lang="hr-HR" sz="2900" dirty="0" smtClean="0"/>
              <a:t> Nacionalni sportski savezi od </a:t>
            </a:r>
            <a:r>
              <a:rPr lang="hr-HR" sz="2900" b="1" dirty="0" smtClean="0"/>
              <a:t>N do Z</a:t>
            </a:r>
          </a:p>
          <a:p>
            <a:pPr algn="l"/>
            <a:endParaRPr lang="hr-HR" sz="2900" dirty="0"/>
          </a:p>
          <a:p>
            <a:pPr marL="2171700" lvl="4" indent="-342900" algn="l">
              <a:buFont typeface="Arial" panose="020B0604020202020204" pitchFamily="34" charset="0"/>
              <a:buChar char="•"/>
            </a:pPr>
            <a:r>
              <a:rPr lang="hr-HR" sz="2800" dirty="0" smtClean="0"/>
              <a:t>za </a:t>
            </a:r>
            <a:r>
              <a:rPr lang="hr-HR" sz="2800" dirty="0"/>
              <a:t>operativce /odgovorne osobe NŠS-a </a:t>
            </a:r>
            <a:endParaRPr lang="hr-HR" sz="2800" dirty="0" smtClean="0"/>
          </a:p>
        </p:txBody>
      </p:sp>
    </p:spTree>
    <p:extLst>
      <p:ext uri="{BB962C8B-B14F-4D97-AF65-F5344CB8AC3E}">
        <p14:creationId xmlns:p14="http://schemas.microsoft.com/office/powerpoint/2010/main" val="406681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442948" y="524795"/>
            <a:ext cx="9144000" cy="1164710"/>
          </a:xfrm>
        </p:spPr>
        <p:txBody>
          <a:bodyPr>
            <a:noAutofit/>
          </a:bodyPr>
          <a:lstStyle/>
          <a:p>
            <a:r>
              <a:rPr lang="hr-HR" sz="3200" b="1" dirty="0" smtClean="0">
                <a:latin typeface="+mn-lt"/>
              </a:rPr>
              <a:t/>
            </a:r>
            <a:br>
              <a:rPr lang="hr-HR" sz="3200" b="1" dirty="0" smtClean="0">
                <a:latin typeface="+mn-lt"/>
              </a:rPr>
            </a:br>
            <a:r>
              <a:rPr lang="hr-HR" sz="3200" b="1" dirty="0" smtClean="0">
                <a:latin typeface="+mn-lt"/>
              </a:rPr>
              <a:t/>
            </a:r>
            <a:br>
              <a:rPr lang="hr-HR" sz="3200" b="1" dirty="0" smtClean="0">
                <a:latin typeface="+mn-lt"/>
              </a:rPr>
            </a:br>
            <a:r>
              <a:rPr lang="hr-HR" sz="2800" b="1" dirty="0" smtClean="0">
                <a:latin typeface="+mn-lt"/>
              </a:rPr>
              <a:t>Većina olimpijaca - korisnici Razvojnih programa</a:t>
            </a:r>
            <a:r>
              <a:rPr lang="hr-HR" sz="3200" dirty="0">
                <a:latin typeface="+mn-lt"/>
              </a:rPr>
              <a:t/>
            </a:r>
            <a:br>
              <a:rPr lang="hr-HR" sz="3200" dirty="0">
                <a:latin typeface="+mn-lt"/>
              </a:rPr>
            </a:br>
            <a:endParaRPr lang="hr-HR" sz="3200" dirty="0">
              <a:latin typeface="+mn-lt"/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884016" y="1281723"/>
            <a:ext cx="9362209" cy="4840612"/>
          </a:xfrm>
        </p:spPr>
        <p:txBody>
          <a:bodyPr>
            <a:normAutofit/>
          </a:bodyPr>
          <a:lstStyle/>
          <a:p>
            <a:pPr lvl="0"/>
            <a:r>
              <a:rPr lang="hr-HR" sz="2000" dirty="0"/>
              <a:t>Sandra Perković Blanka Vlašić</a:t>
            </a:r>
            <a:r>
              <a:rPr lang="hr-HR" sz="2000" dirty="0" smtClean="0"/>
              <a:t>, </a:t>
            </a:r>
            <a:r>
              <a:rPr lang="hr-HR" sz="2000" dirty="0"/>
              <a:t>Janica Kostelić, Ivica Kostelić, Sara Kolak, Filip Ude, Tin </a:t>
            </a:r>
            <a:r>
              <a:rPr lang="hr-HR" sz="2000" dirty="0" err="1"/>
              <a:t>Srbić</a:t>
            </a:r>
            <a:r>
              <a:rPr lang="hr-HR" sz="2000" dirty="0"/>
              <a:t>, </a:t>
            </a:r>
            <a:r>
              <a:rPr lang="hr-HR" sz="2000" dirty="0" smtClean="0"/>
              <a:t>Ana Đerek, Šime </a:t>
            </a:r>
            <a:r>
              <a:rPr lang="hr-HR" sz="2000" dirty="0" err="1"/>
              <a:t>Fantela</a:t>
            </a:r>
            <a:r>
              <a:rPr lang="hr-HR" sz="2000" dirty="0"/>
              <a:t>, Igor </a:t>
            </a:r>
            <a:r>
              <a:rPr lang="hr-HR" sz="2000" dirty="0" err="1"/>
              <a:t>Marenić</a:t>
            </a:r>
            <a:r>
              <a:rPr lang="hr-HR" sz="2000" dirty="0"/>
              <a:t>, Ivan </a:t>
            </a:r>
            <a:r>
              <a:rPr lang="hr-HR" sz="2000" dirty="0" err="1"/>
              <a:t>Klajković</a:t>
            </a:r>
            <a:r>
              <a:rPr lang="hr-HR" sz="2000" dirty="0"/>
              <a:t> – </a:t>
            </a:r>
            <a:r>
              <a:rPr lang="hr-HR" sz="2000" dirty="0" err="1"/>
              <a:t>Gašpić</a:t>
            </a:r>
            <a:r>
              <a:rPr lang="hr-HR" sz="2000" dirty="0"/>
              <a:t>, </a:t>
            </a:r>
            <a:r>
              <a:rPr lang="hr-HR" sz="2000" dirty="0" err="1"/>
              <a:t>Tonči</a:t>
            </a:r>
            <a:r>
              <a:rPr lang="hr-HR" sz="2000" dirty="0"/>
              <a:t> Stipanović, </a:t>
            </a:r>
            <a:r>
              <a:rPr lang="hr-HR" sz="2000" dirty="0" smtClean="0"/>
              <a:t>Pavle </a:t>
            </a:r>
            <a:r>
              <a:rPr lang="hr-HR" sz="2000" dirty="0" err="1" smtClean="0"/>
              <a:t>Kostov</a:t>
            </a:r>
            <a:r>
              <a:rPr lang="hr-HR" sz="2000" dirty="0" smtClean="0"/>
              <a:t>, Tina Mihalić, Nikolina </a:t>
            </a:r>
            <a:r>
              <a:rPr lang="hr-HR" sz="2000" dirty="0" err="1" smtClean="0"/>
              <a:t>Ćaćić</a:t>
            </a:r>
            <a:r>
              <a:rPr lang="hr-HR" sz="2000" dirty="0" smtClean="0"/>
              <a:t>, Barbara </a:t>
            </a:r>
            <a:r>
              <a:rPr lang="hr-HR" sz="2000" dirty="0"/>
              <a:t>Matić, Matea Jelić, Goran Ivanišević, Marin </a:t>
            </a:r>
            <a:r>
              <a:rPr lang="hr-HR" sz="2000" dirty="0" err="1"/>
              <a:t>Ćilić</a:t>
            </a:r>
            <a:r>
              <a:rPr lang="hr-HR" sz="2000" dirty="0"/>
              <a:t>, Borna Ćorić</a:t>
            </a:r>
            <a:r>
              <a:rPr lang="hr-HR" sz="2000" dirty="0" smtClean="0"/>
              <a:t>, Nikola </a:t>
            </a:r>
            <a:r>
              <a:rPr lang="hr-HR" sz="2000" dirty="0" err="1" smtClean="0"/>
              <a:t>Mektić</a:t>
            </a:r>
            <a:r>
              <a:rPr lang="hr-HR" sz="2000" dirty="0" smtClean="0"/>
              <a:t>, Mate </a:t>
            </a:r>
            <a:r>
              <a:rPr lang="hr-HR" sz="2000" dirty="0"/>
              <a:t>Pavić</a:t>
            </a:r>
            <a:r>
              <a:rPr lang="hr-HR" sz="2000" dirty="0" smtClean="0"/>
              <a:t>, Damir </a:t>
            </a:r>
            <a:r>
              <a:rPr lang="hr-HR" sz="2000" dirty="0"/>
              <a:t>Martin, Martin i Valent </a:t>
            </a:r>
            <a:r>
              <a:rPr lang="hr-HR" sz="2000" dirty="0" err="1"/>
              <a:t>Sinković</a:t>
            </a:r>
            <a:r>
              <a:rPr lang="hr-HR" sz="2000" dirty="0"/>
              <a:t>, </a:t>
            </a:r>
            <a:r>
              <a:rPr lang="hr-HR" sz="2000" dirty="0" smtClean="0"/>
              <a:t>Mario </a:t>
            </a:r>
            <a:r>
              <a:rPr lang="hr-HR" sz="2000" dirty="0" err="1" smtClean="0"/>
              <a:t>VekićZubčić</a:t>
            </a:r>
            <a:r>
              <a:rPr lang="hr-HR" sz="2000" dirty="0" smtClean="0"/>
              <a:t> </a:t>
            </a:r>
            <a:r>
              <a:rPr lang="hr-HR" sz="2000" dirty="0"/>
              <a:t>Martina, Lucija i Ana Zaninović, Snježana Pejčić, </a:t>
            </a:r>
            <a:r>
              <a:rPr lang="hr-HR" sz="2000" dirty="0" smtClean="0"/>
              <a:t>Petar </a:t>
            </a:r>
            <a:r>
              <a:rPr lang="hr-HR" sz="2000" dirty="0" err="1" smtClean="0"/>
              <a:t>Gorša</a:t>
            </a:r>
            <a:r>
              <a:rPr lang="hr-HR" sz="2000" dirty="0" smtClean="0"/>
              <a:t>, Duje Draganja, Ivan Ljubičić</a:t>
            </a:r>
            <a:r>
              <a:rPr lang="hr-HR" sz="2000" dirty="0"/>
              <a:t>, </a:t>
            </a:r>
            <a:r>
              <a:rPr lang="hr-HR" sz="2000" dirty="0" smtClean="0"/>
              <a:t>Mario Ančić, Josip </a:t>
            </a:r>
            <a:r>
              <a:rPr lang="hr-HR" sz="2000" dirty="0"/>
              <a:t>Glasnović i </a:t>
            </a:r>
            <a:r>
              <a:rPr lang="hr-HR" sz="2000" dirty="0" smtClean="0"/>
              <a:t>mnogi, mnogi drugi.</a:t>
            </a:r>
            <a:endParaRPr lang="hr-HR" dirty="0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0296" y="3229948"/>
            <a:ext cx="2083515" cy="1171977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5809" y="3393269"/>
            <a:ext cx="2100866" cy="1399177"/>
          </a:xfrm>
          <a:prstGeom prst="rect">
            <a:avLst/>
          </a:prstGeom>
        </p:spPr>
      </p:pic>
      <p:pic>
        <p:nvPicPr>
          <p:cNvPr id="8" name="Picture 4" descr="Janica Kostelić - ikona hrvatskog skijanja - Blog - LiveCamCroatia, Istraži  Hrvatsk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165" y="5033284"/>
            <a:ext cx="2455259" cy="142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Sportske novosti - Čudo u Tokiju! Braća Sinković osvojila novo zlato i  napravila nešto što nije nitko u povijesti veslanja!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515" y="3075949"/>
            <a:ext cx="2574745" cy="1716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Tin Srbić zlatan, Ana Đerek dvaput srebrna u Osijeku – narod.hr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854" y="4906572"/>
            <a:ext cx="2503822" cy="1679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8471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2616" y="0"/>
            <a:ext cx="12192000" cy="685800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912909" y="281353"/>
            <a:ext cx="9144000" cy="1860061"/>
          </a:xfrm>
        </p:spPr>
        <p:txBody>
          <a:bodyPr>
            <a:noAutofit/>
          </a:bodyPr>
          <a:lstStyle/>
          <a:p>
            <a:r>
              <a:rPr lang="hr-HR" sz="3600" b="1" dirty="0"/>
              <a:t/>
            </a:r>
            <a:br>
              <a:rPr lang="hr-HR" sz="3600" b="1" dirty="0"/>
            </a:br>
            <a:r>
              <a:rPr lang="hr-HR" sz="3200" b="1" dirty="0" smtClean="0">
                <a:latin typeface="+mn-lt"/>
              </a:rPr>
              <a:t>Razvojni programi - Zaključak</a:t>
            </a:r>
            <a:br>
              <a:rPr lang="hr-HR" sz="3200" b="1" dirty="0" smtClean="0">
                <a:latin typeface="+mn-lt"/>
              </a:rPr>
            </a:br>
            <a:r>
              <a:rPr lang="hr-HR" sz="3600" b="1" dirty="0"/>
              <a:t/>
            </a:r>
            <a:br>
              <a:rPr lang="hr-HR" sz="3600" b="1" dirty="0"/>
            </a:br>
            <a:endParaRPr lang="hr-HR" sz="360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803805" y="1547446"/>
            <a:ext cx="9362209" cy="4802062"/>
          </a:xfrm>
        </p:spPr>
        <p:txBody>
          <a:bodyPr>
            <a:noAutofit/>
          </a:bodyPr>
          <a:lstStyle/>
          <a:p>
            <a:pPr marL="342900" indent="-342900" algn="just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r-HR" sz="2200" dirty="0" smtClean="0"/>
              <a:t>Razvijaju se, prilagođavaju, prate potrebe sporta i sportaša/ekipa</a:t>
            </a:r>
          </a:p>
          <a:p>
            <a:pPr marL="342900" indent="-342900" algn="just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r-HR" sz="2200" dirty="0" smtClean="0"/>
              <a:t>Selektiraju najbolje i prate ih iz Programa u Program na njihovom razvojnom putu</a:t>
            </a:r>
          </a:p>
          <a:p>
            <a:pPr marL="342900" indent="-342900" algn="just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r-HR" sz="2200" dirty="0" smtClean="0"/>
              <a:t>NSS-ima dodatna programska sredstva za praćenje njihovih najboljih mladih sportaša/ekipa</a:t>
            </a:r>
          </a:p>
          <a:p>
            <a:pPr marL="342900" indent="-342900" algn="just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r-HR" sz="2200" dirty="0" smtClean="0"/>
              <a:t>Ulazak u Razvojni program potvrda je kvalitete -  poticaj i inspiracija za najbolje mlade sportaše</a:t>
            </a:r>
          </a:p>
          <a:p>
            <a:pPr marL="342900" indent="-342900" algn="just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hr-HR" sz="2200" dirty="0" smtClean="0"/>
              <a:t>Svaki mladi sportaš želi postati korisnik Razvojnih programa  na svom putu k OLIMPU</a:t>
            </a:r>
          </a:p>
          <a:p>
            <a:pPr fontAlgn="auto">
              <a:spcAft>
                <a:spcPts val="0"/>
              </a:spcAft>
              <a:defRPr/>
            </a:pPr>
            <a:r>
              <a:rPr lang="hr-HR" b="1" dirty="0" smtClean="0"/>
              <a:t>Ponosni smo na svakog našeg sportaša – našu mladu sportsku olimpijsku obitelj!</a:t>
            </a:r>
          </a:p>
        </p:txBody>
      </p:sp>
    </p:spTree>
    <p:extLst>
      <p:ext uri="{BB962C8B-B14F-4D97-AF65-F5344CB8AC3E}">
        <p14:creationId xmlns:p14="http://schemas.microsoft.com/office/powerpoint/2010/main" val="4117628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3999" y="455766"/>
            <a:ext cx="9144000" cy="706437"/>
          </a:xfrm>
        </p:spPr>
        <p:txBody>
          <a:bodyPr>
            <a:noAutofit/>
          </a:bodyPr>
          <a:lstStyle/>
          <a:p>
            <a:r>
              <a:rPr lang="hr-HR" sz="3200" dirty="0"/>
              <a:t/>
            </a:r>
            <a:br>
              <a:rPr lang="hr-HR" sz="3200" dirty="0"/>
            </a:br>
            <a:r>
              <a:rPr lang="hr-HR" sz="3200" b="1" dirty="0">
                <a:latin typeface="+mn-lt"/>
              </a:rPr>
              <a:t>Razvojni programi – pregled programa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414895" y="1617968"/>
            <a:ext cx="9362209" cy="4572000"/>
          </a:xfrm>
        </p:spPr>
        <p:txBody>
          <a:bodyPr>
            <a:normAutofit/>
          </a:bodyPr>
          <a:lstStyle/>
          <a:p>
            <a:pPr algn="l"/>
            <a:r>
              <a:rPr lang="hr-HR" sz="2000" dirty="0" smtClean="0"/>
              <a:t>Šest je razvojnih programa za sportaše i sportašice, 4 za individualne, 2 za ekipne sportove i 1 program za trenere:</a:t>
            </a:r>
            <a:br>
              <a:rPr lang="hr-HR" sz="2000" dirty="0" smtClean="0"/>
            </a:br>
            <a:r>
              <a:rPr lang="hr-HR" sz="2000" dirty="0" smtClean="0"/>
              <a:t> </a:t>
            </a:r>
            <a:br>
              <a:rPr lang="hr-HR" sz="2000" dirty="0" smtClean="0"/>
            </a:br>
            <a:r>
              <a:rPr lang="hr-HR" sz="2000" b="1" dirty="0" smtClean="0"/>
              <a:t>1998.</a:t>
            </a:r>
            <a:r>
              <a:rPr lang="hr-HR" sz="2000" dirty="0" smtClean="0"/>
              <a:t> - Program potpore perspektivnim sportašima (Razvojni program II/1)</a:t>
            </a:r>
            <a:br>
              <a:rPr lang="hr-HR" sz="2000" dirty="0" smtClean="0"/>
            </a:br>
            <a:r>
              <a:rPr lang="hr-HR" sz="2000" b="1" dirty="0" smtClean="0"/>
              <a:t>2006.</a:t>
            </a:r>
            <a:r>
              <a:rPr lang="hr-HR" sz="2000" dirty="0" smtClean="0"/>
              <a:t> - Program potpore perspektivnim sportašima u ekipnim sportovima (Razvojni  program(II/2)</a:t>
            </a:r>
          </a:p>
          <a:p>
            <a:pPr algn="l"/>
            <a:r>
              <a:rPr lang="hr-HR" sz="2000" b="1" dirty="0" smtClean="0"/>
              <a:t>2007.</a:t>
            </a:r>
            <a:r>
              <a:rPr lang="hr-HR" sz="2000" dirty="0" smtClean="0"/>
              <a:t> - Program potpore sportašima mlađih dobnih kategorija (Razvojni program I)</a:t>
            </a:r>
          </a:p>
          <a:p>
            <a:pPr algn="l"/>
            <a:r>
              <a:rPr lang="hr-HR" sz="2000" b="1" dirty="0" smtClean="0"/>
              <a:t>2007.</a:t>
            </a:r>
            <a:r>
              <a:rPr lang="hr-HR" sz="2000" dirty="0" smtClean="0"/>
              <a:t> - Program potpore kvalitetnim sportašima (Razvojni program III)</a:t>
            </a:r>
            <a:br>
              <a:rPr lang="hr-HR" sz="2000" dirty="0" smtClean="0"/>
            </a:br>
            <a:r>
              <a:rPr lang="hr-HR" sz="2000" b="1" dirty="0" smtClean="0"/>
              <a:t>2019.</a:t>
            </a:r>
            <a:r>
              <a:rPr lang="hr-HR" sz="2000" dirty="0" smtClean="0"/>
              <a:t> - Program potpore sportašicama mlađih dobnih kategorija u ekipnim sportovima     (Razvojni program I/2)</a:t>
            </a:r>
            <a:br>
              <a:rPr lang="hr-HR" sz="2000" dirty="0" smtClean="0"/>
            </a:br>
            <a:r>
              <a:rPr lang="hr-HR" sz="2000" b="1" dirty="0" smtClean="0"/>
              <a:t>2022.</a:t>
            </a:r>
            <a:r>
              <a:rPr lang="hr-HR" sz="2000" dirty="0" smtClean="0"/>
              <a:t> - Program hrvatskih olimpijskih nada (Razvojni program IV)</a:t>
            </a:r>
          </a:p>
          <a:p>
            <a:pPr algn="l"/>
            <a:r>
              <a:rPr lang="hr-HR" sz="2000" dirty="0" smtClean="0"/>
              <a:t/>
            </a:r>
            <a:br>
              <a:rPr lang="hr-HR" sz="2000" dirty="0" smtClean="0"/>
            </a:br>
            <a:r>
              <a:rPr lang="hr-HR" sz="2000" b="1" dirty="0" smtClean="0"/>
              <a:t>2005.</a:t>
            </a:r>
            <a:r>
              <a:rPr lang="hr-HR" sz="2000" dirty="0" smtClean="0"/>
              <a:t> - Program sufinanciranja rada trenera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241728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76463"/>
            <a:ext cx="9144000" cy="2225371"/>
          </a:xfrm>
        </p:spPr>
        <p:txBody>
          <a:bodyPr>
            <a:noAutofit/>
          </a:bodyPr>
          <a:lstStyle/>
          <a:p>
            <a:r>
              <a:rPr lang="hr-HR" sz="3200" b="1" dirty="0">
                <a:latin typeface="+mn-lt"/>
              </a:rPr>
              <a:t>Razvojni programi za </a:t>
            </a:r>
            <a:r>
              <a:rPr lang="hr-HR" sz="3200" b="1" dirty="0" smtClean="0">
                <a:latin typeface="+mn-lt"/>
              </a:rPr>
              <a:t>sportaše </a:t>
            </a:r>
            <a:br>
              <a:rPr lang="hr-HR" sz="3200" b="1" dirty="0" smtClean="0">
                <a:latin typeface="+mn-lt"/>
              </a:rPr>
            </a:br>
            <a:r>
              <a:rPr lang="hr-HR" sz="3200" b="1" dirty="0" smtClean="0">
                <a:latin typeface="+mn-lt"/>
              </a:rPr>
              <a:t>Programske </a:t>
            </a:r>
            <a:r>
              <a:rPr lang="hr-HR" sz="3200" b="1" dirty="0">
                <a:latin typeface="+mn-lt"/>
              </a:rPr>
              <a:t>namjene</a:t>
            </a:r>
            <a:r>
              <a:rPr lang="hr-HR" sz="3200" b="1" dirty="0"/>
              <a:t/>
            </a:r>
            <a:br>
              <a:rPr lang="hr-HR" sz="3200" b="1" dirty="0"/>
            </a:br>
            <a:r>
              <a:rPr lang="hr-HR" sz="3200" dirty="0"/>
              <a:t/>
            </a:r>
            <a:br>
              <a:rPr lang="hr-HR" sz="3200" dirty="0"/>
            </a:br>
            <a:endParaRPr lang="hr-HR" sz="320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414895" y="1933999"/>
            <a:ext cx="9362209" cy="4572000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r-HR" sz="2000" dirty="0"/>
              <a:t>Pripreme i natjecanja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r-HR" sz="2000" dirty="0"/>
              <a:t>sportske stipendije (Programi II/1 i III i </a:t>
            </a:r>
            <a:r>
              <a:rPr lang="hr-HR" sz="2000" dirty="0" smtClean="0"/>
              <a:t>IV)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r-HR" sz="2000" dirty="0" smtClean="0"/>
              <a:t>korištenje </a:t>
            </a:r>
            <a:r>
              <a:rPr lang="hr-HR" sz="2000" dirty="0"/>
              <a:t>sportskih objekata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r-HR" sz="2000" dirty="0"/>
              <a:t>osobna oprema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r-HR" sz="2000" dirty="0"/>
              <a:t>specifična oprema sporta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r-HR" sz="2000" dirty="0"/>
              <a:t>motorička i funkcionalna dijagnostika - testiranja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r-HR" sz="2000" dirty="0" err="1"/>
              <a:t>vitaminizacija</a:t>
            </a:r>
            <a:r>
              <a:rPr lang="hr-HR" sz="2000" dirty="0"/>
              <a:t> i dopunska prehrana (osim Programa I</a:t>
            </a:r>
            <a:r>
              <a:rPr lang="hr-HR" sz="2000" dirty="0" smtClean="0"/>
              <a:t>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r-HR" sz="2000" dirty="0" smtClean="0"/>
              <a:t>zdravstvena skrb</a:t>
            </a:r>
            <a:endParaRPr lang="hr-HR" sz="20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r-HR" sz="2000" dirty="0"/>
              <a:t>osiguranje od ozljede i putno osiguranje (osim Programa </a:t>
            </a:r>
            <a:r>
              <a:rPr lang="hr-HR" sz="2000" dirty="0" smtClean="0"/>
              <a:t>I </a:t>
            </a:r>
            <a:r>
              <a:rPr lang="hr-HR" sz="2000" dirty="0" err="1" smtClean="0"/>
              <a:t>I</a:t>
            </a:r>
            <a:r>
              <a:rPr lang="hr-HR" sz="2000" dirty="0" smtClean="0"/>
              <a:t> Programa I/2)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r-HR" sz="2000" dirty="0" smtClean="0"/>
              <a:t>zdravstveni </a:t>
            </a:r>
            <a:r>
              <a:rPr lang="hr-HR" sz="2000" dirty="0"/>
              <a:t>pregled (osim Programa I).</a:t>
            </a:r>
          </a:p>
          <a:p>
            <a:pPr algn="l"/>
            <a:r>
              <a:rPr lang="hr-HR" sz="1600" dirty="0"/>
              <a:t>Iznosi sredstava za pojedine programe donose se svake godine i osnova su za planiranje aktivnosti svakog sportaša/sportašice /ekipe</a:t>
            </a:r>
          </a:p>
          <a:p>
            <a:pPr algn="l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450559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3999" y="463565"/>
            <a:ext cx="9144000" cy="775625"/>
          </a:xfrm>
        </p:spPr>
        <p:txBody>
          <a:bodyPr>
            <a:noAutofit/>
          </a:bodyPr>
          <a:lstStyle/>
          <a:p>
            <a:r>
              <a:rPr lang="hr-HR" sz="3200" dirty="0"/>
              <a:t/>
            </a:r>
            <a:br>
              <a:rPr lang="hr-HR" sz="3200" dirty="0"/>
            </a:br>
            <a:r>
              <a:rPr lang="hr-HR" sz="3200" b="1" dirty="0" smtClean="0">
                <a:latin typeface="+mn-lt"/>
              </a:rPr>
              <a:t>Razvojni programi – izmjene u 2022. godini</a:t>
            </a:r>
            <a:endParaRPr lang="hr-HR" sz="3200" b="1" dirty="0">
              <a:latin typeface="+mn-lt"/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414895" y="1352062"/>
            <a:ext cx="9362209" cy="4922692"/>
          </a:xfrm>
        </p:spPr>
        <p:txBody>
          <a:bodyPr>
            <a:normAutofit fontScale="47500" lnSpcReduction="20000"/>
          </a:bodyPr>
          <a:lstStyle/>
          <a:p>
            <a:pPr marL="342900" lvl="0" indent="-342900" algn="l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r-HR" sz="5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Ukupno povećanje iznosa za Razvojne programe</a:t>
            </a:r>
          </a:p>
          <a:p>
            <a:pPr lvl="0" algn="l">
              <a:lnSpc>
                <a:spcPct val="107000"/>
              </a:lnSpc>
              <a:spcAft>
                <a:spcPts val="800"/>
              </a:spcAft>
            </a:pPr>
            <a:endParaRPr lang="hr-HR" sz="72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l">
              <a:lnSpc>
                <a:spcPct val="107000"/>
              </a:lnSpc>
              <a:spcAft>
                <a:spcPts val="800"/>
              </a:spcAft>
            </a:pPr>
            <a:endParaRPr lang="hr-HR" sz="72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hr-HR" sz="4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Uveden novi razvojni program – Program hrvatskih olimpijskih nada</a:t>
            </a:r>
          </a:p>
          <a:p>
            <a:pPr marL="342900" lvl="0" indent="-342900" algn="l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hr-HR" sz="4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Kriteriji za ulazak u Programe prošireni zbog uvođenja novog Razvojnog programa</a:t>
            </a:r>
          </a:p>
          <a:p>
            <a:pPr marL="342900" indent="-342900" algn="l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hr-HR" sz="4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Omogućeno individualno planiranje raspodjele </a:t>
            </a:r>
            <a:r>
              <a:rPr lang="hr-HR" sz="4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sredstava</a:t>
            </a:r>
          </a:p>
          <a:p>
            <a:pPr marL="342900" indent="-342900" algn="l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hr-HR" sz="4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Uvedena stipendija u RP </a:t>
            </a:r>
            <a:r>
              <a:rPr lang="hr-HR" sz="4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II/1</a:t>
            </a:r>
          </a:p>
          <a:p>
            <a:pPr marL="342900" lvl="0" indent="-342900" algn="l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hr-HR" sz="4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Uvedena nova programska namjena – specifična oprema sporta</a:t>
            </a:r>
          </a:p>
          <a:p>
            <a:pPr marL="342900" lvl="0" indent="-342900" algn="l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hr-HR" sz="4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Obilasci sportaša/ekipa korisnika Razvojnih programa</a:t>
            </a:r>
          </a:p>
          <a:p>
            <a:pPr marL="342900" lvl="0" indent="-342900" algn="l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endParaRPr lang="hr-HR" sz="72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r-HR" dirty="0"/>
          </a:p>
        </p:txBody>
      </p:sp>
      <p:graphicFrame>
        <p:nvGraphicFramePr>
          <p:cNvPr id="6" name="Tablic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7978069"/>
              </p:ext>
            </p:extLst>
          </p:nvPr>
        </p:nvGraphicFramePr>
        <p:xfrm>
          <a:off x="2703966" y="2086706"/>
          <a:ext cx="5853724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862">
                  <a:extLst>
                    <a:ext uri="{9D8B030D-6E8A-4147-A177-3AD203B41FA5}">
                      <a16:colId xmlns:a16="http://schemas.microsoft.com/office/drawing/2014/main" val="3517756840"/>
                    </a:ext>
                  </a:extLst>
                </a:gridCol>
                <a:gridCol w="2926862">
                  <a:extLst>
                    <a:ext uri="{9D8B030D-6E8A-4147-A177-3AD203B41FA5}">
                      <a16:colId xmlns:a16="http://schemas.microsoft.com/office/drawing/2014/main" val="1718793738"/>
                    </a:ext>
                  </a:extLst>
                </a:gridCol>
              </a:tblGrid>
              <a:tr h="324274"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2021</a:t>
                      </a:r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2022</a:t>
                      </a:r>
                      <a:endParaRPr lang="hr-H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6060522"/>
                  </a:ext>
                </a:extLst>
              </a:tr>
              <a:tr h="324274">
                <a:tc>
                  <a:txBody>
                    <a:bodyPr/>
                    <a:lstStyle/>
                    <a:p>
                      <a:pPr algn="ctr"/>
                      <a:r>
                        <a:rPr lang="hr-HR" sz="18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22.608.285,00 kn</a:t>
                      </a:r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8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39.499.140,00 kn</a:t>
                      </a:r>
                      <a:endParaRPr lang="hr-H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8234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9790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3200"/>
            <a:ext cx="12192000" cy="685800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944994" y="449179"/>
            <a:ext cx="9144000" cy="1301468"/>
          </a:xfrm>
        </p:spPr>
        <p:txBody>
          <a:bodyPr>
            <a:noAutofit/>
          </a:bodyPr>
          <a:lstStyle/>
          <a:p>
            <a:r>
              <a:rPr lang="hr-HR" sz="3200" b="1" dirty="0">
                <a:latin typeface="+mn-lt"/>
              </a:rPr>
              <a:t>Razvojni programi – izmjene za 2023. godinu</a:t>
            </a:r>
            <a:r>
              <a:rPr lang="hr-HR" sz="3200" dirty="0"/>
              <a:t/>
            </a:r>
            <a:br>
              <a:rPr lang="hr-HR" sz="3200" dirty="0"/>
            </a:br>
            <a:endParaRPr lang="hr-HR" sz="320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835890" y="2032000"/>
            <a:ext cx="9362209" cy="3709354"/>
          </a:xfrm>
        </p:spPr>
        <p:txBody>
          <a:bodyPr>
            <a:normAutofit/>
          </a:bodyPr>
          <a:lstStyle/>
          <a:p>
            <a:pPr algn="l"/>
            <a:r>
              <a:rPr lang="hr-HR" b="1" dirty="0" smtClean="0"/>
              <a:t>Izmjena </a:t>
            </a:r>
            <a:r>
              <a:rPr lang="hr-HR" b="1" dirty="0"/>
              <a:t>Pravila </a:t>
            </a:r>
            <a:r>
              <a:rPr lang="hr-HR" dirty="0"/>
              <a:t>za sufinanciranje Razvojnih programa – usklađivanje kriterija za uvrštenje u pojedine Programe</a:t>
            </a:r>
          </a:p>
          <a:p>
            <a:pPr algn="l"/>
            <a:endParaRPr lang="hr-HR" dirty="0"/>
          </a:p>
          <a:p>
            <a:pPr algn="l"/>
            <a:r>
              <a:rPr lang="hr-HR" b="1" dirty="0"/>
              <a:t>Izmjena procesa kandidature </a:t>
            </a:r>
            <a:r>
              <a:rPr lang="hr-HR" dirty="0"/>
              <a:t>za uvrštenje u Programe: od 2023. godine -digitalnim putem u Aplikaciji </a:t>
            </a:r>
            <a:r>
              <a:rPr lang="hr-HR" dirty="0" smtClean="0"/>
              <a:t>HOO-a</a:t>
            </a:r>
          </a:p>
          <a:p>
            <a:pPr algn="l"/>
            <a:endParaRPr lang="hr-HR" b="1" dirty="0"/>
          </a:p>
          <a:p>
            <a:pPr algn="l"/>
            <a:r>
              <a:rPr lang="hr-HR" b="1" dirty="0" smtClean="0"/>
              <a:t>Financijski </a:t>
            </a:r>
            <a:r>
              <a:rPr lang="hr-HR" b="1" dirty="0"/>
              <a:t>iznosi </a:t>
            </a:r>
            <a:r>
              <a:rPr lang="hr-HR" dirty="0"/>
              <a:t>na istoj razini izraženi u eurima</a:t>
            </a:r>
          </a:p>
        </p:txBody>
      </p:sp>
    </p:spTree>
    <p:extLst>
      <p:ext uri="{BB962C8B-B14F-4D97-AF65-F5344CB8AC3E}">
        <p14:creationId xmlns:p14="http://schemas.microsoft.com/office/powerpoint/2010/main" val="2805136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3200"/>
            <a:ext cx="12192000" cy="685800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944994" y="449178"/>
            <a:ext cx="9144000" cy="1918625"/>
          </a:xfrm>
        </p:spPr>
        <p:txBody>
          <a:bodyPr>
            <a:noAutofit/>
          </a:bodyPr>
          <a:lstStyle/>
          <a:p>
            <a:r>
              <a:rPr lang="hr-HR" sz="3200" b="1" dirty="0">
                <a:latin typeface="+mn-lt"/>
              </a:rPr>
              <a:t>Program potpore sportašima mlađih dobnih kategorija (Razvojni program I)</a:t>
            </a:r>
            <a:br>
              <a:rPr lang="hr-HR" sz="3200" b="1" dirty="0">
                <a:latin typeface="+mn-lt"/>
              </a:rPr>
            </a:br>
            <a:r>
              <a:rPr lang="hr-HR" sz="3200" dirty="0"/>
              <a:t/>
            </a:r>
            <a:br>
              <a:rPr lang="hr-HR" sz="3200" dirty="0"/>
            </a:br>
            <a:endParaRPr lang="hr-HR" sz="320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835890" y="1169354"/>
            <a:ext cx="9362209" cy="4572000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hr-H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hr-H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hr-H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r-HR" b="1" dirty="0" smtClean="0"/>
              <a:t>Uzrast:</a:t>
            </a:r>
            <a:r>
              <a:rPr lang="hr-HR" dirty="0" smtClean="0"/>
              <a:t> </a:t>
            </a:r>
            <a:r>
              <a:rPr lang="hr-H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 namijenjen za uzrast  </a:t>
            </a:r>
            <a:r>
              <a:rPr lang="hr-H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 i 16 </a:t>
            </a:r>
            <a:r>
              <a:rPr lang="hr-H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godina</a:t>
            </a:r>
            <a:endParaRPr lang="hr-HR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r-HR" b="1" dirty="0" smtClean="0"/>
              <a:t>Kriteriji</a:t>
            </a:r>
            <a:r>
              <a:rPr lang="hr-HR" b="1" dirty="0"/>
              <a:t>:</a:t>
            </a:r>
            <a:r>
              <a:rPr lang="hr-HR" dirty="0"/>
              <a:t> prema </a:t>
            </a:r>
            <a:r>
              <a:rPr lang="hr-HR" b="1" dirty="0" smtClean="0"/>
              <a:t>Pravilima</a:t>
            </a:r>
            <a:r>
              <a:rPr lang="hr-HR" dirty="0" smtClean="0"/>
              <a:t> za olimpijske i neolimpijske sportove</a:t>
            </a:r>
            <a:endParaRPr lang="hr-H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r-HR" b="1" dirty="0"/>
              <a:t>Iznosi sredstava</a:t>
            </a:r>
            <a:r>
              <a:rPr lang="hr-HR" b="1" dirty="0" smtClean="0"/>
              <a:t>: 3.345,00 </a:t>
            </a:r>
            <a:r>
              <a:rPr lang="hr-HR" b="1" dirty="0"/>
              <a:t>€ </a:t>
            </a:r>
            <a:endParaRPr lang="hr-HR" b="1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r-HR" b="1" dirty="0" smtClean="0"/>
              <a:t>Namjena:</a:t>
            </a:r>
            <a:r>
              <a:rPr lang="hr-HR" dirty="0" smtClean="0"/>
              <a:t> Razvoj i unapređenje rezultata sportaša mlađih dobnih skupina, čije su motoričke, funkcionalne i kognitivne sposobnosti, te </a:t>
            </a:r>
            <a:r>
              <a:rPr lang="hr-HR" dirty="0" err="1" smtClean="0"/>
              <a:t>konativne</a:t>
            </a:r>
            <a:r>
              <a:rPr lang="hr-HR" dirty="0" smtClean="0"/>
              <a:t> osobine iznad prosjeka njihove sportske populacije.</a:t>
            </a:r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78341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272716"/>
            <a:ext cx="9144000" cy="2058325"/>
          </a:xfrm>
        </p:spPr>
        <p:txBody>
          <a:bodyPr>
            <a:noAutofit/>
          </a:bodyPr>
          <a:lstStyle/>
          <a:p>
            <a:r>
              <a:rPr lang="hr-HR" sz="3200" b="1" dirty="0">
                <a:latin typeface="+mn-lt"/>
              </a:rPr>
              <a:t>Program potpore sportašima mlađih dobnih kategorija (Razvojni program I</a:t>
            </a:r>
            <a:r>
              <a:rPr lang="hr-HR" sz="3200" b="1" dirty="0" smtClean="0">
                <a:latin typeface="+mn-lt"/>
              </a:rPr>
              <a:t>) - Kriteriji</a:t>
            </a:r>
            <a:r>
              <a:rPr lang="hr-HR" sz="3200" b="1" dirty="0">
                <a:latin typeface="+mn-lt"/>
              </a:rPr>
              <a:t/>
            </a:r>
            <a:br>
              <a:rPr lang="hr-HR" sz="3200" b="1" dirty="0">
                <a:latin typeface="+mn-lt"/>
              </a:rPr>
            </a:br>
            <a:r>
              <a:rPr lang="hr-HR" sz="3200" dirty="0"/>
              <a:t/>
            </a:r>
            <a:br>
              <a:rPr lang="hr-HR" sz="3200" dirty="0"/>
            </a:br>
            <a:endParaRPr lang="hr-HR" sz="320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414895" y="1498600"/>
            <a:ext cx="9362209" cy="5359400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hr-HR" dirty="0"/>
              <a:t>	</a:t>
            </a:r>
          </a:p>
          <a:p>
            <a:pPr algn="l"/>
            <a:r>
              <a:rPr lang="hr-HR" dirty="0" smtClean="0"/>
              <a:t>				                  		Olimpijski </a:t>
            </a:r>
            <a:r>
              <a:rPr lang="hr-HR" dirty="0"/>
              <a:t>sportovi </a:t>
            </a:r>
            <a:r>
              <a:rPr lang="hr-HR" dirty="0" smtClean="0"/>
              <a:t>  </a:t>
            </a:r>
            <a:r>
              <a:rPr lang="hr-HR" dirty="0"/>
              <a:t>	Neolimpijski sportovi</a:t>
            </a:r>
          </a:p>
          <a:p>
            <a:pPr algn="l"/>
            <a:r>
              <a:rPr lang="hr-HR" dirty="0"/>
              <a:t> </a:t>
            </a:r>
          </a:p>
          <a:p>
            <a:pPr algn="l"/>
            <a:r>
              <a:rPr lang="hr-HR" dirty="0"/>
              <a:t>Svjetsko prvenstvo </a:t>
            </a:r>
            <a:r>
              <a:rPr lang="hr-HR" dirty="0" smtClean="0"/>
              <a:t>            		</a:t>
            </a:r>
            <a:r>
              <a:rPr lang="hr-HR" dirty="0"/>
              <a:t>	</a:t>
            </a:r>
            <a:r>
              <a:rPr lang="hr-HR" dirty="0" smtClean="0"/>
              <a:t>	1</a:t>
            </a:r>
            <a:r>
              <a:rPr lang="hr-HR" dirty="0"/>
              <a:t>. – 12. mjesto 	1. – 6. mjesto </a:t>
            </a:r>
          </a:p>
          <a:p>
            <a:pPr algn="l"/>
            <a:r>
              <a:rPr lang="hr-HR" dirty="0"/>
              <a:t>Europsko </a:t>
            </a:r>
            <a:r>
              <a:rPr lang="hr-HR" dirty="0" smtClean="0"/>
              <a:t>prvenstvo			 </a:t>
            </a:r>
            <a:r>
              <a:rPr lang="hr-HR" dirty="0"/>
              <a:t>	</a:t>
            </a:r>
            <a:r>
              <a:rPr lang="hr-HR" dirty="0" smtClean="0"/>
              <a:t>	1</a:t>
            </a:r>
            <a:r>
              <a:rPr lang="hr-HR" dirty="0"/>
              <a:t>. – 8. mjesto	</a:t>
            </a:r>
            <a:r>
              <a:rPr lang="hr-HR" dirty="0" smtClean="0"/>
              <a:t>1</a:t>
            </a:r>
            <a:r>
              <a:rPr lang="hr-HR" dirty="0"/>
              <a:t>. – 3. mjesto</a:t>
            </a:r>
          </a:p>
          <a:p>
            <a:pPr algn="l"/>
            <a:r>
              <a:rPr lang="hr-HR" dirty="0"/>
              <a:t>Europske igre	</a:t>
            </a:r>
            <a:r>
              <a:rPr lang="hr-HR" dirty="0" smtClean="0"/>
              <a:t>				1</a:t>
            </a:r>
            <a:r>
              <a:rPr lang="hr-HR" dirty="0"/>
              <a:t>. – 8. mjesto 	1. – 3. mjesto </a:t>
            </a:r>
          </a:p>
          <a:p>
            <a:pPr algn="l"/>
            <a:r>
              <a:rPr lang="hr-HR" dirty="0"/>
              <a:t>Olimpijske igre mladih (OIM) 	</a:t>
            </a:r>
            <a:r>
              <a:rPr lang="hr-HR" dirty="0" smtClean="0"/>
              <a:t>			1</a:t>
            </a:r>
            <a:r>
              <a:rPr lang="hr-HR" dirty="0"/>
              <a:t>. – 8. mjesto 	</a:t>
            </a:r>
          </a:p>
          <a:p>
            <a:pPr algn="l"/>
            <a:r>
              <a:rPr lang="hr-HR" dirty="0"/>
              <a:t>Svjetska godišnja rang lista 	</a:t>
            </a:r>
            <a:r>
              <a:rPr lang="hr-HR" dirty="0" smtClean="0"/>
              <a:t>			1</a:t>
            </a:r>
            <a:r>
              <a:rPr lang="hr-HR" dirty="0"/>
              <a:t>. – 15. mjesto 	1. – 8. mjesto </a:t>
            </a:r>
          </a:p>
          <a:p>
            <a:pPr algn="l"/>
            <a:r>
              <a:rPr lang="hr-HR" dirty="0"/>
              <a:t>Svjetska godišnja rang lista (štafete, parovi, posade)	</a:t>
            </a:r>
            <a:r>
              <a:rPr lang="hr-HR" dirty="0" smtClean="0"/>
              <a:t>	1</a:t>
            </a:r>
            <a:r>
              <a:rPr lang="hr-HR" dirty="0"/>
              <a:t>. – 8. mjesto 	1. – 4. mjesto </a:t>
            </a:r>
          </a:p>
          <a:p>
            <a:pPr algn="l"/>
            <a:r>
              <a:rPr lang="hr-HR" dirty="0"/>
              <a:t>Europska godišnja rang lista </a:t>
            </a:r>
            <a:r>
              <a:rPr lang="hr-HR" dirty="0" smtClean="0"/>
              <a:t>		</a:t>
            </a:r>
            <a:r>
              <a:rPr lang="hr-HR" dirty="0"/>
              <a:t>	</a:t>
            </a:r>
            <a:r>
              <a:rPr lang="hr-HR" dirty="0" smtClean="0"/>
              <a:t>	1</a:t>
            </a:r>
            <a:r>
              <a:rPr lang="hr-HR" dirty="0"/>
              <a:t>. – 10. mjesto 	1. – 6. mjesto </a:t>
            </a:r>
          </a:p>
          <a:p>
            <a:pPr algn="l"/>
            <a:r>
              <a:rPr lang="hr-HR" dirty="0"/>
              <a:t>Europska godišnja rang lista (štafete, parovi, posade) 	1. – 6. mjesto 	1. – 3. mjesto</a:t>
            </a:r>
          </a:p>
          <a:p>
            <a:pPr algn="l"/>
            <a:r>
              <a:rPr lang="hr-HR" dirty="0"/>
              <a:t>Međunarodna natjecanja (svjetski i europski kupovi) 	1. – 6. mjesto 	1. – 3. mjesto</a:t>
            </a:r>
          </a:p>
          <a:p>
            <a:pPr algn="l"/>
            <a:r>
              <a:rPr lang="hr-HR" dirty="0"/>
              <a:t>Svjetsko prvenstvo (ekipno postignuće) </a:t>
            </a:r>
            <a:r>
              <a:rPr lang="hr-HR" dirty="0" smtClean="0"/>
              <a:t>		</a:t>
            </a:r>
            <a:r>
              <a:rPr lang="hr-HR" dirty="0"/>
              <a:t>	1. – 6. mjesto 	1. – 3. mjesto </a:t>
            </a:r>
          </a:p>
          <a:p>
            <a:pPr algn="l"/>
            <a:r>
              <a:rPr lang="hr-HR" dirty="0"/>
              <a:t>Europsko prvenstvo (ekipno postignuće) </a:t>
            </a:r>
            <a:r>
              <a:rPr lang="hr-HR" dirty="0" smtClean="0"/>
              <a:t>		</a:t>
            </a:r>
            <a:r>
              <a:rPr lang="hr-HR" dirty="0"/>
              <a:t>	1. – 4. mjesto 	1. – 2. mjesto</a:t>
            </a:r>
          </a:p>
          <a:p>
            <a:pPr algn="l"/>
            <a:r>
              <a:rPr lang="hr-HR" dirty="0"/>
              <a:t>Europske igre mladeži (EYOF)			</a:t>
            </a:r>
            <a:r>
              <a:rPr lang="hr-HR" dirty="0" smtClean="0"/>
              <a:t>	1 </a:t>
            </a:r>
            <a:r>
              <a:rPr lang="hr-HR" dirty="0"/>
              <a:t>– 8</a:t>
            </a:r>
            <a:r>
              <a:rPr lang="hr-HR" dirty="0" smtClean="0"/>
              <a:t>.  mjesto             1</a:t>
            </a:r>
            <a:r>
              <a:rPr lang="hr-HR" dirty="0"/>
              <a:t>. – 3. mjesto</a:t>
            </a:r>
          </a:p>
        </p:txBody>
      </p:sp>
    </p:spTree>
    <p:extLst>
      <p:ext uri="{BB962C8B-B14F-4D97-AF65-F5344CB8AC3E}">
        <p14:creationId xmlns:p14="http://schemas.microsoft.com/office/powerpoint/2010/main" val="1861377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56308"/>
            <a:ext cx="9144000" cy="2586892"/>
          </a:xfrm>
        </p:spPr>
        <p:txBody>
          <a:bodyPr>
            <a:noAutofit/>
          </a:bodyPr>
          <a:lstStyle/>
          <a:p>
            <a:r>
              <a:rPr lang="hr-HR" sz="3200" b="1" dirty="0">
                <a:latin typeface="+mn-lt"/>
              </a:rPr>
              <a:t>Program potpore sportašima mlađih dobnih kategorija (Razvojni program I</a:t>
            </a:r>
            <a:r>
              <a:rPr lang="hr-HR" sz="3200" b="1" dirty="0" smtClean="0">
                <a:latin typeface="+mn-lt"/>
              </a:rPr>
              <a:t>) </a:t>
            </a:r>
            <a:br>
              <a:rPr lang="hr-HR" sz="3200" b="1" dirty="0" smtClean="0">
                <a:latin typeface="+mn-lt"/>
              </a:rPr>
            </a:br>
            <a:r>
              <a:rPr lang="hr-HR" sz="3200" b="1" dirty="0" smtClean="0">
                <a:latin typeface="+mn-lt"/>
              </a:rPr>
              <a:t> </a:t>
            </a:r>
            <a:r>
              <a:rPr lang="hr-HR" sz="2800" b="1" i="1" dirty="0" smtClean="0">
                <a:latin typeface="+mn-lt"/>
              </a:rPr>
              <a:t>Iznosi financijskih sredstava u 2023. godini</a:t>
            </a:r>
            <a:r>
              <a:rPr lang="hr-HR" sz="2800" b="1" i="1" dirty="0">
                <a:latin typeface="+mn-lt"/>
              </a:rPr>
              <a:t/>
            </a:r>
            <a:br>
              <a:rPr lang="hr-HR" sz="2800" b="1" i="1" dirty="0">
                <a:latin typeface="+mn-lt"/>
              </a:rPr>
            </a:br>
            <a:r>
              <a:rPr lang="hr-HR" sz="3200" dirty="0"/>
              <a:t/>
            </a:r>
            <a:br>
              <a:rPr lang="hr-HR" sz="3200" dirty="0"/>
            </a:br>
            <a:endParaRPr lang="hr-HR" sz="320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05791" y="2274277"/>
            <a:ext cx="9362209" cy="4126522"/>
          </a:xfrm>
        </p:spPr>
        <p:txBody>
          <a:bodyPr>
            <a:normAutofit lnSpcReduction="10000"/>
          </a:bodyPr>
          <a:lstStyle/>
          <a:p>
            <a:pPr lvl="1" algn="l"/>
            <a:r>
              <a:rPr lang="hr-HR" sz="2400" dirty="0"/>
              <a:t>Pripreme i </a:t>
            </a:r>
            <a:r>
              <a:rPr lang="hr-HR" sz="2400" dirty="0" smtClean="0"/>
              <a:t>natjecanja*</a:t>
            </a:r>
          </a:p>
          <a:p>
            <a:pPr lvl="1" algn="l"/>
            <a:r>
              <a:rPr lang="hr-HR" sz="2400" dirty="0" smtClean="0"/>
              <a:t>Korištenje sportskih objekta*	</a:t>
            </a:r>
          </a:p>
          <a:p>
            <a:pPr lvl="1" algn="l"/>
            <a:r>
              <a:rPr lang="hr-HR" sz="2400" dirty="0" smtClean="0"/>
              <a:t>Osobna sportska oprema    do   		      266,00 €</a:t>
            </a:r>
          </a:p>
          <a:p>
            <a:pPr lvl="1" algn="l"/>
            <a:r>
              <a:rPr lang="hr-HR" sz="2400" dirty="0" smtClean="0"/>
              <a:t>Specifična </a:t>
            </a:r>
            <a:r>
              <a:rPr lang="hr-HR" sz="2400" dirty="0"/>
              <a:t>sportska </a:t>
            </a:r>
            <a:r>
              <a:rPr lang="hr-HR" sz="2400" dirty="0" smtClean="0"/>
              <a:t>oprema*</a:t>
            </a:r>
            <a:endParaRPr lang="hr-HR" sz="2400" dirty="0"/>
          </a:p>
          <a:p>
            <a:pPr lvl="1" algn="l"/>
            <a:r>
              <a:rPr lang="hr-HR" sz="2400" dirty="0" smtClean="0"/>
              <a:t>Testiranja </a:t>
            </a:r>
            <a:r>
              <a:rPr lang="hr-HR" sz="2400" dirty="0"/>
              <a:t>i </a:t>
            </a:r>
            <a:r>
              <a:rPr lang="hr-HR" sz="2400" dirty="0" smtClean="0"/>
              <a:t>dijagnostika</a:t>
            </a:r>
            <a:r>
              <a:rPr lang="hr-HR" sz="2400" dirty="0"/>
              <a:t>	</a:t>
            </a:r>
            <a:r>
              <a:rPr lang="hr-HR" sz="2400" dirty="0" smtClean="0"/>
              <a:t>    </a:t>
            </a:r>
            <a:r>
              <a:rPr lang="hr-HR" sz="2400" dirty="0"/>
              <a:t>	</a:t>
            </a:r>
            <a:r>
              <a:rPr lang="hr-HR" sz="2400" dirty="0" smtClean="0"/>
              <a:t>                    Paušal</a:t>
            </a:r>
            <a:endParaRPr lang="hr-HR" sz="2400" dirty="0"/>
          </a:p>
          <a:p>
            <a:pPr lvl="1" algn="l"/>
            <a:r>
              <a:rPr lang="hr-HR" sz="2400" dirty="0" smtClean="0"/>
              <a:t>Zdravstvena </a:t>
            </a:r>
            <a:r>
              <a:rPr lang="hr-HR" sz="2400" dirty="0"/>
              <a:t>skrb*		</a:t>
            </a:r>
            <a:r>
              <a:rPr lang="hr-HR" sz="2400" dirty="0" smtClean="0"/>
              <a:t>  </a:t>
            </a:r>
            <a:r>
              <a:rPr lang="hr-HR" sz="2400" dirty="0"/>
              <a:t>					</a:t>
            </a:r>
          </a:p>
          <a:p>
            <a:r>
              <a:rPr lang="hr-HR" dirty="0"/>
              <a:t>					</a:t>
            </a:r>
          </a:p>
          <a:p>
            <a:r>
              <a:rPr lang="hr-HR" b="1" dirty="0" smtClean="0"/>
              <a:t>UKUPNO:                                 3.345,00 </a:t>
            </a:r>
            <a:r>
              <a:rPr lang="hr-HR" dirty="0"/>
              <a:t>€</a:t>
            </a:r>
          </a:p>
          <a:p>
            <a:r>
              <a:rPr lang="hr-HR" b="1" dirty="0"/>
              <a:t> </a:t>
            </a:r>
            <a:endParaRPr lang="hr-HR" sz="2800" dirty="0"/>
          </a:p>
          <a:p>
            <a:r>
              <a:rPr lang="hr-HR" b="1" dirty="0"/>
              <a:t>*</a:t>
            </a:r>
            <a:r>
              <a:rPr lang="hr-HR" sz="1800" dirty="0"/>
              <a:t>Stavke označene zvjezdicom utvrđuju se individualno za svakog sportaša u okviru ukupnog iznosa</a:t>
            </a:r>
          </a:p>
          <a:p>
            <a:pPr algn="l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29175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3594</TotalTime>
  <Words>3505</Words>
  <Application>Microsoft Office PowerPoint</Application>
  <PresentationFormat>Široki zaslon</PresentationFormat>
  <Paragraphs>294</Paragraphs>
  <Slides>29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5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29</vt:i4>
      </vt:variant>
    </vt:vector>
  </HeadingPairs>
  <TitlesOfParts>
    <vt:vector size="35" baseType="lpstr">
      <vt:lpstr>Arial</vt:lpstr>
      <vt:lpstr>Calibri</vt:lpstr>
      <vt:lpstr>Calibri Light</vt:lpstr>
      <vt:lpstr>Tahoma</vt:lpstr>
      <vt:lpstr>Times New Roman</vt:lpstr>
      <vt:lpstr>Tema sustava Office</vt:lpstr>
      <vt:lpstr> Godišnja konferencija Hrvatskog olimpijskog odbora Zagreb, 17. i 18. prosinca 2022.   RAZVOJNI PROGRAMI  HRVATSKOG OLIMPIJSKOG ODBORA Brže, Više, Jače - Zajedno</vt:lpstr>
      <vt:lpstr>Razvojni programi za sportaše – svrha i  korisnici  </vt:lpstr>
      <vt:lpstr> Razvojni programi – pregled programa</vt:lpstr>
      <vt:lpstr>Razvojni programi za sportaše  Programske namjene  </vt:lpstr>
      <vt:lpstr> Razvojni programi – izmjene u 2022. godini</vt:lpstr>
      <vt:lpstr>Razvojni programi – izmjene za 2023. godinu </vt:lpstr>
      <vt:lpstr>Program potpore sportašima mlađih dobnih kategorija (Razvojni program I)  </vt:lpstr>
      <vt:lpstr>Program potpore sportašima mlađih dobnih kategorija (Razvojni program I) - Kriteriji  </vt:lpstr>
      <vt:lpstr>Program potpore sportašima mlađih dobnih kategorija (Razvojni program I)   Iznosi financijskih sredstava u 2023. godini  </vt:lpstr>
      <vt:lpstr>Program potpore sportašicama mlađih dobnih kategorija u ekipnim sportovima     (Razvojni  program I/2)  </vt:lpstr>
      <vt:lpstr>Program potpore sportašicama mlađih dobnih kategorija u ekipnim sportovima    (Razvojni     program I/2) Iznosi financijskih sredstava u 2023. godini </vt:lpstr>
      <vt:lpstr>Program potpore perspektivnim sportašima  (Razvojni program II/1) </vt:lpstr>
      <vt:lpstr>Program potpore perspektivnim sportašima  (Razvojni program II/1) – Kriteriji   </vt:lpstr>
      <vt:lpstr>Program potpore perspektivnim sportašima  (Razvojni program II/1) Iznosi financijskih sredstava za 2023. godinu </vt:lpstr>
      <vt:lpstr>Program potpore perspektivnim sportašima u ekipnim sportovima (Razvojni program II/2)  </vt:lpstr>
      <vt:lpstr>Program potpore perspektivnim sportašima u ekipnim sportovima (Razvojni program II/2) Iznosi financijskih sredstava za 2023.godinu</vt:lpstr>
      <vt:lpstr>Program potpore kvalitetnim sportašima (Razvojni program III)  </vt:lpstr>
      <vt:lpstr>Program potpore kvalitetnim sportašima (Razvojni program III) – Kriteriji/primjer  </vt:lpstr>
      <vt:lpstr>Program potpore kvalitetnim sportašima (Razvojni program III)  Iznosi financijskih sredstava u 2023. godini  </vt:lpstr>
      <vt:lpstr>  Program hrvatskih olimpijskih nada (Razvojni program IV) </vt:lpstr>
      <vt:lpstr>   Pripreme i natjecanja*             Stipendije                                3.240,00 € Korištenje sportskih objekta*          Osobna sportska oprema                                266,00 € Specifična sportska oprema i rekviziti*                Testiranja i dijagnostika                               paušal                          Vitaminizacija i dopunska prehrana*                                            Zdravstvena skrb*        Zdravstveni pregled                                   86,27 €  sportaši                                                    128,74 €  sportašice    Osiguranje                                                       130,60 €        ______   UKUPNO                                           9.291,00 €+ paušal za sportaše                                                                                      9.334,00  €+ paušal za sportašice    *Stavke označene zvjezdicom utvrđuju se individualno za svakog sportaša u okviru ukupnog iznosa  </vt:lpstr>
      <vt:lpstr>Program hrvatskih olimpijskih nada – kriterij Dizanje utega/ primjer </vt:lpstr>
      <vt:lpstr>Razvojni programi – Obilasci sportaša 2022.</vt:lpstr>
      <vt:lpstr>Program za sufinanciranje rada trenera </vt:lpstr>
      <vt:lpstr>PowerPoint prezentacija</vt:lpstr>
      <vt:lpstr>PowerPoint prezentacija</vt:lpstr>
      <vt:lpstr>PowerPoint prezentacija</vt:lpstr>
      <vt:lpstr>  Većina olimpijaca - korisnici Razvojnih programa </vt:lpstr>
      <vt:lpstr> Razvojni programi - Zaključak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Maja Cizmic Regula</dc:creator>
  <cp:lastModifiedBy>Gordana Borko</cp:lastModifiedBy>
  <cp:revision>153</cp:revision>
  <cp:lastPrinted>2022-12-12T09:40:20Z</cp:lastPrinted>
  <dcterms:created xsi:type="dcterms:W3CDTF">2021-11-11T09:49:26Z</dcterms:created>
  <dcterms:modified xsi:type="dcterms:W3CDTF">2022-12-19T11:12:11Z</dcterms:modified>
</cp:coreProperties>
</file>