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1" r:id="rId7"/>
    <p:sldId id="262" r:id="rId8"/>
    <p:sldId id="265" r:id="rId9"/>
    <p:sldId id="266" r:id="rId10"/>
    <p:sldId id="267" r:id="rId11"/>
    <p:sldId id="268" r:id="rId12"/>
    <p:sldId id="270" r:id="rId13"/>
    <p:sldId id="271" r:id="rId14"/>
    <p:sldId id="272" r:id="rId15"/>
    <p:sldId id="273" r:id="rId16"/>
    <p:sldId id="274" r:id="rId17"/>
    <p:sldId id="275" r:id="rId18"/>
    <p:sldId id="346" r:id="rId19"/>
    <p:sldId id="339" r:id="rId20"/>
    <p:sldId id="368" r:id="rId21"/>
    <p:sldId id="338" r:id="rId22"/>
    <p:sldId id="340" r:id="rId23"/>
    <p:sldId id="341" r:id="rId24"/>
    <p:sldId id="369" r:id="rId25"/>
    <p:sldId id="342" r:id="rId26"/>
    <p:sldId id="343" r:id="rId27"/>
    <p:sldId id="344" r:id="rId28"/>
    <p:sldId id="345" r:id="rId29"/>
    <p:sldId id="347" r:id="rId30"/>
    <p:sldId id="348" r:id="rId31"/>
    <p:sldId id="349" r:id="rId32"/>
    <p:sldId id="350" r:id="rId33"/>
    <p:sldId id="370" r:id="rId34"/>
    <p:sldId id="372" r:id="rId35"/>
    <p:sldId id="351" r:id="rId36"/>
    <p:sldId id="352" r:id="rId37"/>
    <p:sldId id="353" r:id="rId38"/>
    <p:sldId id="354" r:id="rId39"/>
    <p:sldId id="355" r:id="rId40"/>
    <p:sldId id="356" r:id="rId41"/>
    <p:sldId id="357" r:id="rId42"/>
    <p:sldId id="358" r:id="rId43"/>
    <p:sldId id="360" r:id="rId44"/>
    <p:sldId id="276" r:id="rId45"/>
    <p:sldId id="277" r:id="rId46"/>
    <p:sldId id="278" r:id="rId47"/>
    <p:sldId id="361" r:id="rId48"/>
    <p:sldId id="362" r:id="rId49"/>
    <p:sldId id="371" r:id="rId50"/>
    <p:sldId id="280" r:id="rId51"/>
    <p:sldId id="284" r:id="rId52"/>
    <p:sldId id="287" r:id="rId53"/>
    <p:sldId id="292" r:id="rId54"/>
    <p:sldId id="293" r:id="rId55"/>
    <p:sldId id="296" r:id="rId56"/>
    <p:sldId id="298" r:id="rId57"/>
    <p:sldId id="300" r:id="rId58"/>
    <p:sldId id="302" r:id="rId59"/>
    <p:sldId id="364" r:id="rId60"/>
    <p:sldId id="366" r:id="rId61"/>
    <p:sldId id="305" r:id="rId62"/>
    <p:sldId id="365" r:id="rId63"/>
    <p:sldId id="306" r:id="rId64"/>
    <p:sldId id="307" r:id="rId65"/>
    <p:sldId id="308" r:id="rId66"/>
    <p:sldId id="367" r:id="rId67"/>
    <p:sldId id="309" r:id="rId68"/>
    <p:sldId id="310" r:id="rId69"/>
    <p:sldId id="311" r:id="rId70"/>
    <p:sldId id="312" r:id="rId71"/>
    <p:sldId id="321" r:id="rId72"/>
    <p:sldId id="313" r:id="rId73"/>
    <p:sldId id="314" r:id="rId74"/>
    <p:sldId id="315" r:id="rId75"/>
    <p:sldId id="316" r:id="rId76"/>
    <p:sldId id="317" r:id="rId77"/>
    <p:sldId id="320" r:id="rId78"/>
    <p:sldId id="327" r:id="rId79"/>
    <p:sldId id="322" r:id="rId80"/>
    <p:sldId id="318" r:id="rId81"/>
    <p:sldId id="319" r:id="rId82"/>
    <p:sldId id="323" r:id="rId83"/>
    <p:sldId id="324" r:id="rId84"/>
    <p:sldId id="325" r:id="rId85"/>
    <p:sldId id="326" r:id="rId86"/>
    <p:sldId id="329" r:id="rId87"/>
    <p:sldId id="330" r:id="rId88"/>
    <p:sldId id="333" r:id="rId89"/>
    <p:sldId id="335" r:id="rId90"/>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111" d="100"/>
          <a:sy n="111" d="100"/>
        </p:scale>
        <p:origin x="59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92F1EF-8F60-427E-8C68-19E7B9BF358F}"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288E798A-5B32-416D-90FF-501D0DC2FC70}">
      <dgm:prSet/>
      <dgm:spPr/>
      <dgm:t>
        <a:bodyPr/>
        <a:lstStyle/>
        <a:p>
          <a:r>
            <a:rPr lang="hr-HR" b="1"/>
            <a:t>Neprofitna organizacija </a:t>
          </a:r>
          <a:r>
            <a:rPr lang="hr-HR"/>
            <a:t>predstavlja pravnu osobnost čiji primarni cilj nije ostvarivanje prihoda i dobiti, već pružanje usluga kroz obavljanje djelatnosti koje će ostvariti pojedine humane društvene ciljeve</a:t>
          </a:r>
          <a:endParaRPr lang="en-US"/>
        </a:p>
      </dgm:t>
    </dgm:pt>
    <dgm:pt modelId="{176CF6AC-1E1F-49CB-8724-CE693E59F5EB}" type="parTrans" cxnId="{31AE7F81-6A87-4029-8AA7-151ABFF659F1}">
      <dgm:prSet/>
      <dgm:spPr/>
      <dgm:t>
        <a:bodyPr/>
        <a:lstStyle/>
        <a:p>
          <a:endParaRPr lang="en-US"/>
        </a:p>
      </dgm:t>
    </dgm:pt>
    <dgm:pt modelId="{089C5AF0-1077-42AD-A154-0D013A586F86}" type="sibTrans" cxnId="{31AE7F81-6A87-4029-8AA7-151ABFF659F1}">
      <dgm:prSet/>
      <dgm:spPr/>
      <dgm:t>
        <a:bodyPr/>
        <a:lstStyle/>
        <a:p>
          <a:endParaRPr lang="en-US"/>
        </a:p>
      </dgm:t>
    </dgm:pt>
    <dgm:pt modelId="{1A1DF08E-B310-4763-B310-BF6EB1720CD7}">
      <dgm:prSet/>
      <dgm:spPr/>
      <dgm:t>
        <a:bodyPr/>
        <a:lstStyle/>
        <a:p>
          <a:r>
            <a:rPr lang="hr-HR"/>
            <a:t>Najčešća vrsta neprofitne organizacije je </a:t>
          </a:r>
          <a:r>
            <a:rPr lang="hr-HR">
              <a:effectLst>
                <a:outerShdw blurRad="38100" dist="38100" dir="2700000" algn="tl">
                  <a:srgbClr val="000000">
                    <a:alpha val="43137"/>
                  </a:srgbClr>
                </a:outerShdw>
              </a:effectLst>
            </a:rPr>
            <a:t>udruga</a:t>
          </a:r>
          <a:r>
            <a:rPr lang="hr-HR"/>
            <a:t> ali tu spadaju i savezi, komore, zaklade, vjerske zajednice, umjetničke organizacije itd koje se osnivaju temeljem zakona (Zakon o pravnom položaju vjerskih zajednica, Zakon o pravima samostalnih umjetnika i poticanju kulturno umjetničkog stvaralaštva, Zakon o političkih strankama.. </a:t>
          </a:r>
          <a:r>
            <a:rPr lang="hr-HR" i="1"/>
            <a:t>sportski klubovi, sportska društva i savezi prema Zakonu o sportu.</a:t>
          </a:r>
          <a:r>
            <a:rPr lang="hr-HR"/>
            <a:t>.)</a:t>
          </a:r>
          <a:endParaRPr lang="en-US"/>
        </a:p>
      </dgm:t>
    </dgm:pt>
    <dgm:pt modelId="{0D51EF21-2FE6-4D16-A730-EC19DAD0B696}" type="parTrans" cxnId="{A236881B-3CF3-4AAE-B531-73A3B16E862D}">
      <dgm:prSet/>
      <dgm:spPr/>
      <dgm:t>
        <a:bodyPr/>
        <a:lstStyle/>
        <a:p>
          <a:endParaRPr lang="en-US"/>
        </a:p>
      </dgm:t>
    </dgm:pt>
    <dgm:pt modelId="{161EE818-CFAD-4283-9C27-2E668510F998}" type="sibTrans" cxnId="{A236881B-3CF3-4AAE-B531-73A3B16E862D}">
      <dgm:prSet/>
      <dgm:spPr/>
      <dgm:t>
        <a:bodyPr/>
        <a:lstStyle/>
        <a:p>
          <a:endParaRPr lang="en-US"/>
        </a:p>
      </dgm:t>
    </dgm:pt>
    <dgm:pt modelId="{15477526-CB17-40C1-AF0A-9F8B35C08A5C}">
      <dgm:prSet/>
      <dgm:spPr/>
      <dgm:t>
        <a:bodyPr/>
        <a:lstStyle/>
        <a:p>
          <a:r>
            <a:rPr lang="hr-HR"/>
            <a:t>Sve neprofitne organizacije se upisuju u </a:t>
          </a:r>
          <a:r>
            <a:rPr lang="hr-HR" b="1"/>
            <a:t>Registar neprofitnih organizacija </a:t>
          </a:r>
          <a:r>
            <a:rPr lang="hr-HR"/>
            <a:t>(Ministarstvo financija) – dobivanje RNO broja</a:t>
          </a:r>
          <a:endParaRPr lang="en-US"/>
        </a:p>
      </dgm:t>
    </dgm:pt>
    <dgm:pt modelId="{32704CD6-7B55-408D-917B-1EE5828804F9}" type="parTrans" cxnId="{D7AAE709-D693-480A-94E7-21011E60E4CD}">
      <dgm:prSet/>
      <dgm:spPr/>
      <dgm:t>
        <a:bodyPr/>
        <a:lstStyle/>
        <a:p>
          <a:endParaRPr lang="en-US"/>
        </a:p>
      </dgm:t>
    </dgm:pt>
    <dgm:pt modelId="{11DFD08B-185B-4069-986E-F00AE5183437}" type="sibTrans" cxnId="{D7AAE709-D693-480A-94E7-21011E60E4CD}">
      <dgm:prSet/>
      <dgm:spPr/>
      <dgm:t>
        <a:bodyPr/>
        <a:lstStyle/>
        <a:p>
          <a:endParaRPr lang="en-US"/>
        </a:p>
      </dgm:t>
    </dgm:pt>
    <dgm:pt modelId="{30280C4F-7E7E-49CC-AE58-31B3FA6EB625}" type="pres">
      <dgm:prSet presAssocID="{8E92F1EF-8F60-427E-8C68-19E7B9BF358F}" presName="linear" presStyleCnt="0">
        <dgm:presLayoutVars>
          <dgm:animLvl val="lvl"/>
          <dgm:resizeHandles val="exact"/>
        </dgm:presLayoutVars>
      </dgm:prSet>
      <dgm:spPr/>
    </dgm:pt>
    <dgm:pt modelId="{C307FA26-0FDC-44D8-AB36-53B67D873917}" type="pres">
      <dgm:prSet presAssocID="{288E798A-5B32-416D-90FF-501D0DC2FC70}" presName="parentText" presStyleLbl="node1" presStyleIdx="0" presStyleCnt="3">
        <dgm:presLayoutVars>
          <dgm:chMax val="0"/>
          <dgm:bulletEnabled val="1"/>
        </dgm:presLayoutVars>
      </dgm:prSet>
      <dgm:spPr/>
    </dgm:pt>
    <dgm:pt modelId="{3FA90C2D-4715-4D3D-9C84-613CEB8BBF85}" type="pres">
      <dgm:prSet presAssocID="{089C5AF0-1077-42AD-A154-0D013A586F86}" presName="spacer" presStyleCnt="0"/>
      <dgm:spPr/>
    </dgm:pt>
    <dgm:pt modelId="{96507265-01E2-4AD4-8090-E9ED64D31598}" type="pres">
      <dgm:prSet presAssocID="{1A1DF08E-B310-4763-B310-BF6EB1720CD7}" presName="parentText" presStyleLbl="node1" presStyleIdx="1" presStyleCnt="3">
        <dgm:presLayoutVars>
          <dgm:chMax val="0"/>
          <dgm:bulletEnabled val="1"/>
        </dgm:presLayoutVars>
      </dgm:prSet>
      <dgm:spPr/>
    </dgm:pt>
    <dgm:pt modelId="{94F39860-4744-41B3-BBBC-07F4D79161E1}" type="pres">
      <dgm:prSet presAssocID="{161EE818-CFAD-4283-9C27-2E668510F998}" presName="spacer" presStyleCnt="0"/>
      <dgm:spPr/>
    </dgm:pt>
    <dgm:pt modelId="{12D2A99E-5A22-4DC5-945B-69431FCB8E4B}" type="pres">
      <dgm:prSet presAssocID="{15477526-CB17-40C1-AF0A-9F8B35C08A5C}" presName="parentText" presStyleLbl="node1" presStyleIdx="2" presStyleCnt="3">
        <dgm:presLayoutVars>
          <dgm:chMax val="0"/>
          <dgm:bulletEnabled val="1"/>
        </dgm:presLayoutVars>
      </dgm:prSet>
      <dgm:spPr/>
    </dgm:pt>
  </dgm:ptLst>
  <dgm:cxnLst>
    <dgm:cxn modelId="{D7AAE709-D693-480A-94E7-21011E60E4CD}" srcId="{8E92F1EF-8F60-427E-8C68-19E7B9BF358F}" destId="{15477526-CB17-40C1-AF0A-9F8B35C08A5C}" srcOrd="2" destOrd="0" parTransId="{32704CD6-7B55-408D-917B-1EE5828804F9}" sibTransId="{11DFD08B-185B-4069-986E-F00AE5183437}"/>
    <dgm:cxn modelId="{C3B85413-1162-472E-A607-039019772B28}" type="presOf" srcId="{15477526-CB17-40C1-AF0A-9F8B35C08A5C}" destId="{12D2A99E-5A22-4DC5-945B-69431FCB8E4B}" srcOrd="0" destOrd="0" presId="urn:microsoft.com/office/officeart/2005/8/layout/vList2"/>
    <dgm:cxn modelId="{A236881B-3CF3-4AAE-B531-73A3B16E862D}" srcId="{8E92F1EF-8F60-427E-8C68-19E7B9BF358F}" destId="{1A1DF08E-B310-4763-B310-BF6EB1720CD7}" srcOrd="1" destOrd="0" parTransId="{0D51EF21-2FE6-4D16-A730-EC19DAD0B696}" sibTransId="{161EE818-CFAD-4283-9C27-2E668510F998}"/>
    <dgm:cxn modelId="{BC8F6136-FC58-4E69-B715-17E9445038EA}" type="presOf" srcId="{8E92F1EF-8F60-427E-8C68-19E7B9BF358F}" destId="{30280C4F-7E7E-49CC-AE58-31B3FA6EB625}" srcOrd="0" destOrd="0" presId="urn:microsoft.com/office/officeart/2005/8/layout/vList2"/>
    <dgm:cxn modelId="{31AE7F81-6A87-4029-8AA7-151ABFF659F1}" srcId="{8E92F1EF-8F60-427E-8C68-19E7B9BF358F}" destId="{288E798A-5B32-416D-90FF-501D0DC2FC70}" srcOrd="0" destOrd="0" parTransId="{176CF6AC-1E1F-49CB-8724-CE693E59F5EB}" sibTransId="{089C5AF0-1077-42AD-A154-0D013A586F86}"/>
    <dgm:cxn modelId="{96F90BA1-5E0A-4E9B-AD05-AC6B73A028D9}" type="presOf" srcId="{288E798A-5B32-416D-90FF-501D0DC2FC70}" destId="{C307FA26-0FDC-44D8-AB36-53B67D873917}" srcOrd="0" destOrd="0" presId="urn:microsoft.com/office/officeart/2005/8/layout/vList2"/>
    <dgm:cxn modelId="{20D004A5-D15B-4568-9FCA-288E185BCA66}" type="presOf" srcId="{1A1DF08E-B310-4763-B310-BF6EB1720CD7}" destId="{96507265-01E2-4AD4-8090-E9ED64D31598}" srcOrd="0" destOrd="0" presId="urn:microsoft.com/office/officeart/2005/8/layout/vList2"/>
    <dgm:cxn modelId="{E38983D7-E685-41B1-A67A-21F7BADC53DD}" type="presParOf" srcId="{30280C4F-7E7E-49CC-AE58-31B3FA6EB625}" destId="{C307FA26-0FDC-44D8-AB36-53B67D873917}" srcOrd="0" destOrd="0" presId="urn:microsoft.com/office/officeart/2005/8/layout/vList2"/>
    <dgm:cxn modelId="{441AAABA-08B8-41B4-9639-4B2EE688339A}" type="presParOf" srcId="{30280C4F-7E7E-49CC-AE58-31B3FA6EB625}" destId="{3FA90C2D-4715-4D3D-9C84-613CEB8BBF85}" srcOrd="1" destOrd="0" presId="urn:microsoft.com/office/officeart/2005/8/layout/vList2"/>
    <dgm:cxn modelId="{30CB2020-9585-4EE1-A9A0-00CC188AD668}" type="presParOf" srcId="{30280C4F-7E7E-49CC-AE58-31B3FA6EB625}" destId="{96507265-01E2-4AD4-8090-E9ED64D31598}" srcOrd="2" destOrd="0" presId="urn:microsoft.com/office/officeart/2005/8/layout/vList2"/>
    <dgm:cxn modelId="{39F0A4D0-1CA9-4A02-8975-0E9E4B854BF2}" type="presParOf" srcId="{30280C4F-7E7E-49CC-AE58-31B3FA6EB625}" destId="{94F39860-4744-41B3-BBBC-07F4D79161E1}" srcOrd="3" destOrd="0" presId="urn:microsoft.com/office/officeart/2005/8/layout/vList2"/>
    <dgm:cxn modelId="{524BD750-D312-44ED-926D-CA47E2CAD49A}" type="presParOf" srcId="{30280C4F-7E7E-49CC-AE58-31B3FA6EB625}" destId="{12D2A99E-5A22-4DC5-945B-69431FCB8E4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FB31D78-515E-4BA1-929C-43EC17FF0FBD}"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AADFD15F-1C54-4C3F-A499-2662E9CE36E4}">
      <dgm:prSet/>
      <dgm:spPr/>
      <dgm:t>
        <a:bodyPr/>
        <a:lstStyle/>
        <a:p>
          <a:r>
            <a:rPr lang="hr-HR"/>
            <a:t>Donacije (ili darovanja) su </a:t>
          </a:r>
          <a:r>
            <a:rPr lang="hr-HR" b="1" i="0"/>
            <a:t>dobrovoljni prilozi</a:t>
          </a:r>
          <a:r>
            <a:rPr lang="hr-HR" b="0" i="0"/>
            <a:t> u novcu, stvarima ili uslugama koje pojedinci ili tvrtke daju bez očekivanja bilo kakve naknade ili protuusluge. One se najčešće daju u humanitarne, kulturne, znanstvene, odgojne ili druge društveno korisne svrhe</a:t>
          </a:r>
          <a:endParaRPr lang="en-US"/>
        </a:p>
      </dgm:t>
    </dgm:pt>
    <dgm:pt modelId="{7FBC6560-257A-449F-814B-B657C0A4A0E1}" type="parTrans" cxnId="{EFBA7E47-5F79-4426-B81D-7D129AE604DC}">
      <dgm:prSet/>
      <dgm:spPr/>
      <dgm:t>
        <a:bodyPr/>
        <a:lstStyle/>
        <a:p>
          <a:endParaRPr lang="en-US"/>
        </a:p>
      </dgm:t>
    </dgm:pt>
    <dgm:pt modelId="{3DE5BF8B-C1B2-4EC1-A593-4BFC5493E6A4}" type="sibTrans" cxnId="{EFBA7E47-5F79-4426-B81D-7D129AE604DC}">
      <dgm:prSet/>
      <dgm:spPr/>
      <dgm:t>
        <a:bodyPr/>
        <a:lstStyle/>
        <a:p>
          <a:endParaRPr lang="en-US"/>
        </a:p>
      </dgm:t>
    </dgm:pt>
    <dgm:pt modelId="{7E564EC8-CF6E-4033-BBBE-2E26B2075906}">
      <dgm:prSet/>
      <dgm:spPr/>
      <dgm:t>
        <a:bodyPr/>
        <a:lstStyle/>
        <a:p>
          <a:r>
            <a:rPr lang="hr-HR" b="1" i="0"/>
            <a:t>Nepostojanje protuusluge:</a:t>
          </a:r>
          <a:r>
            <a:rPr lang="hr-HR" b="0" i="0"/>
            <a:t> Za razliku od sponzorstva, kod kojeg primatelj mora promovirati sponzora, kod donacije darovatelj ne dobiva ništa zauzvrat.</a:t>
          </a:r>
          <a:endParaRPr lang="en-US"/>
        </a:p>
      </dgm:t>
    </dgm:pt>
    <dgm:pt modelId="{A7B5591F-99E1-45A1-A22C-66847BC02364}" type="parTrans" cxnId="{6D27AD81-ECBB-4E9C-B6A4-94BE647A3CC3}">
      <dgm:prSet/>
      <dgm:spPr/>
      <dgm:t>
        <a:bodyPr/>
        <a:lstStyle/>
        <a:p>
          <a:endParaRPr lang="en-US"/>
        </a:p>
      </dgm:t>
    </dgm:pt>
    <dgm:pt modelId="{2BE44CD0-E74C-4162-BE99-436160314B9B}" type="sibTrans" cxnId="{6D27AD81-ECBB-4E9C-B6A4-94BE647A3CC3}">
      <dgm:prSet/>
      <dgm:spPr/>
      <dgm:t>
        <a:bodyPr/>
        <a:lstStyle/>
        <a:p>
          <a:endParaRPr lang="en-US"/>
        </a:p>
      </dgm:t>
    </dgm:pt>
    <dgm:pt modelId="{C9F171F1-309D-4F5C-8B7E-0C52AC867E91}" type="pres">
      <dgm:prSet presAssocID="{2FB31D78-515E-4BA1-929C-43EC17FF0FBD}" presName="hierChild1" presStyleCnt="0">
        <dgm:presLayoutVars>
          <dgm:chPref val="1"/>
          <dgm:dir/>
          <dgm:animOne val="branch"/>
          <dgm:animLvl val="lvl"/>
          <dgm:resizeHandles/>
        </dgm:presLayoutVars>
      </dgm:prSet>
      <dgm:spPr/>
    </dgm:pt>
    <dgm:pt modelId="{678F5561-195C-41CD-A696-0BCA06D95E48}" type="pres">
      <dgm:prSet presAssocID="{AADFD15F-1C54-4C3F-A499-2662E9CE36E4}" presName="hierRoot1" presStyleCnt="0"/>
      <dgm:spPr/>
    </dgm:pt>
    <dgm:pt modelId="{A0FEAA3D-2B2A-4163-B19D-AD4826F36C4B}" type="pres">
      <dgm:prSet presAssocID="{AADFD15F-1C54-4C3F-A499-2662E9CE36E4}" presName="composite" presStyleCnt="0"/>
      <dgm:spPr/>
    </dgm:pt>
    <dgm:pt modelId="{56276490-ECB1-4222-8AF3-559015B197B5}" type="pres">
      <dgm:prSet presAssocID="{AADFD15F-1C54-4C3F-A499-2662E9CE36E4}" presName="background" presStyleLbl="node0" presStyleIdx="0" presStyleCnt="2"/>
      <dgm:spPr/>
    </dgm:pt>
    <dgm:pt modelId="{13F3B631-6514-4347-BC43-C58BC2055160}" type="pres">
      <dgm:prSet presAssocID="{AADFD15F-1C54-4C3F-A499-2662E9CE36E4}" presName="text" presStyleLbl="fgAcc0" presStyleIdx="0" presStyleCnt="2">
        <dgm:presLayoutVars>
          <dgm:chPref val="3"/>
        </dgm:presLayoutVars>
      </dgm:prSet>
      <dgm:spPr/>
    </dgm:pt>
    <dgm:pt modelId="{9B2AD6D2-7359-45CF-8EA7-0FCBC87E35D4}" type="pres">
      <dgm:prSet presAssocID="{AADFD15F-1C54-4C3F-A499-2662E9CE36E4}" presName="hierChild2" presStyleCnt="0"/>
      <dgm:spPr/>
    </dgm:pt>
    <dgm:pt modelId="{5DC0D8CF-70DF-4A62-8CE1-6FD5B996CD21}" type="pres">
      <dgm:prSet presAssocID="{7E564EC8-CF6E-4033-BBBE-2E26B2075906}" presName="hierRoot1" presStyleCnt="0"/>
      <dgm:spPr/>
    </dgm:pt>
    <dgm:pt modelId="{4B53746A-E015-428D-BA61-8AE024FE9512}" type="pres">
      <dgm:prSet presAssocID="{7E564EC8-CF6E-4033-BBBE-2E26B2075906}" presName="composite" presStyleCnt="0"/>
      <dgm:spPr/>
    </dgm:pt>
    <dgm:pt modelId="{CB2D4811-3B25-4410-95B3-1C7E4DE462C2}" type="pres">
      <dgm:prSet presAssocID="{7E564EC8-CF6E-4033-BBBE-2E26B2075906}" presName="background" presStyleLbl="node0" presStyleIdx="1" presStyleCnt="2"/>
      <dgm:spPr/>
    </dgm:pt>
    <dgm:pt modelId="{75F5AABF-F514-4224-A4C2-F2CAFB379DED}" type="pres">
      <dgm:prSet presAssocID="{7E564EC8-CF6E-4033-BBBE-2E26B2075906}" presName="text" presStyleLbl="fgAcc0" presStyleIdx="1" presStyleCnt="2">
        <dgm:presLayoutVars>
          <dgm:chPref val="3"/>
        </dgm:presLayoutVars>
      </dgm:prSet>
      <dgm:spPr/>
    </dgm:pt>
    <dgm:pt modelId="{DB628DA3-FAC0-4A3C-A0FC-A12A75A937B5}" type="pres">
      <dgm:prSet presAssocID="{7E564EC8-CF6E-4033-BBBE-2E26B2075906}" presName="hierChild2" presStyleCnt="0"/>
      <dgm:spPr/>
    </dgm:pt>
  </dgm:ptLst>
  <dgm:cxnLst>
    <dgm:cxn modelId="{EFBA7E47-5F79-4426-B81D-7D129AE604DC}" srcId="{2FB31D78-515E-4BA1-929C-43EC17FF0FBD}" destId="{AADFD15F-1C54-4C3F-A499-2662E9CE36E4}" srcOrd="0" destOrd="0" parTransId="{7FBC6560-257A-449F-814B-B657C0A4A0E1}" sibTransId="{3DE5BF8B-C1B2-4EC1-A593-4BFC5493E6A4}"/>
    <dgm:cxn modelId="{84B44F53-F55F-4C8A-A053-DE12DD2903F1}" type="presOf" srcId="{2FB31D78-515E-4BA1-929C-43EC17FF0FBD}" destId="{C9F171F1-309D-4F5C-8B7E-0C52AC867E91}" srcOrd="0" destOrd="0" presId="urn:microsoft.com/office/officeart/2005/8/layout/hierarchy1"/>
    <dgm:cxn modelId="{6D27AD81-ECBB-4E9C-B6A4-94BE647A3CC3}" srcId="{2FB31D78-515E-4BA1-929C-43EC17FF0FBD}" destId="{7E564EC8-CF6E-4033-BBBE-2E26B2075906}" srcOrd="1" destOrd="0" parTransId="{A7B5591F-99E1-45A1-A22C-66847BC02364}" sibTransId="{2BE44CD0-E74C-4162-BE99-436160314B9B}"/>
    <dgm:cxn modelId="{74BC0E8D-22CB-4840-AF47-A9981330E541}" type="presOf" srcId="{AADFD15F-1C54-4C3F-A499-2662E9CE36E4}" destId="{13F3B631-6514-4347-BC43-C58BC2055160}" srcOrd="0" destOrd="0" presId="urn:microsoft.com/office/officeart/2005/8/layout/hierarchy1"/>
    <dgm:cxn modelId="{66E980EE-42B0-4D0F-B262-6E3FF258697C}" type="presOf" srcId="{7E564EC8-CF6E-4033-BBBE-2E26B2075906}" destId="{75F5AABF-F514-4224-A4C2-F2CAFB379DED}" srcOrd="0" destOrd="0" presId="urn:microsoft.com/office/officeart/2005/8/layout/hierarchy1"/>
    <dgm:cxn modelId="{D7413644-385B-4DD0-931F-492B2CA76B14}" type="presParOf" srcId="{C9F171F1-309D-4F5C-8B7E-0C52AC867E91}" destId="{678F5561-195C-41CD-A696-0BCA06D95E48}" srcOrd="0" destOrd="0" presId="urn:microsoft.com/office/officeart/2005/8/layout/hierarchy1"/>
    <dgm:cxn modelId="{26D1985B-5B44-4252-B4F9-3C821A380346}" type="presParOf" srcId="{678F5561-195C-41CD-A696-0BCA06D95E48}" destId="{A0FEAA3D-2B2A-4163-B19D-AD4826F36C4B}" srcOrd="0" destOrd="0" presId="urn:microsoft.com/office/officeart/2005/8/layout/hierarchy1"/>
    <dgm:cxn modelId="{10A75F8C-8659-4DAE-A951-0F27FD258E5E}" type="presParOf" srcId="{A0FEAA3D-2B2A-4163-B19D-AD4826F36C4B}" destId="{56276490-ECB1-4222-8AF3-559015B197B5}" srcOrd="0" destOrd="0" presId="urn:microsoft.com/office/officeart/2005/8/layout/hierarchy1"/>
    <dgm:cxn modelId="{755EE647-FFC8-43F0-87F9-8B7CD4BC5F3C}" type="presParOf" srcId="{A0FEAA3D-2B2A-4163-B19D-AD4826F36C4B}" destId="{13F3B631-6514-4347-BC43-C58BC2055160}" srcOrd="1" destOrd="0" presId="urn:microsoft.com/office/officeart/2005/8/layout/hierarchy1"/>
    <dgm:cxn modelId="{36AC1832-A745-40D1-8ABF-8ADB46C1BE18}" type="presParOf" srcId="{678F5561-195C-41CD-A696-0BCA06D95E48}" destId="{9B2AD6D2-7359-45CF-8EA7-0FCBC87E35D4}" srcOrd="1" destOrd="0" presId="urn:microsoft.com/office/officeart/2005/8/layout/hierarchy1"/>
    <dgm:cxn modelId="{C10253D5-4B3D-43C1-8263-74FE4756CC08}" type="presParOf" srcId="{C9F171F1-309D-4F5C-8B7E-0C52AC867E91}" destId="{5DC0D8CF-70DF-4A62-8CE1-6FD5B996CD21}" srcOrd="1" destOrd="0" presId="urn:microsoft.com/office/officeart/2005/8/layout/hierarchy1"/>
    <dgm:cxn modelId="{3C4367BE-4200-44F0-A6C8-278BC29E6E7B}" type="presParOf" srcId="{5DC0D8CF-70DF-4A62-8CE1-6FD5B996CD21}" destId="{4B53746A-E015-428D-BA61-8AE024FE9512}" srcOrd="0" destOrd="0" presId="urn:microsoft.com/office/officeart/2005/8/layout/hierarchy1"/>
    <dgm:cxn modelId="{EB282ED6-DBDF-4191-8B32-8BDCD3C54D85}" type="presParOf" srcId="{4B53746A-E015-428D-BA61-8AE024FE9512}" destId="{CB2D4811-3B25-4410-95B3-1C7E4DE462C2}" srcOrd="0" destOrd="0" presId="urn:microsoft.com/office/officeart/2005/8/layout/hierarchy1"/>
    <dgm:cxn modelId="{65252A0C-39E8-4D7B-8C48-EB0761A134DC}" type="presParOf" srcId="{4B53746A-E015-428D-BA61-8AE024FE9512}" destId="{75F5AABF-F514-4224-A4C2-F2CAFB379DED}" srcOrd="1" destOrd="0" presId="urn:microsoft.com/office/officeart/2005/8/layout/hierarchy1"/>
    <dgm:cxn modelId="{2AD0C292-3B86-45CC-9DC3-FA3C297B43BD}" type="presParOf" srcId="{5DC0D8CF-70DF-4A62-8CE1-6FD5B996CD21}" destId="{DB628DA3-FAC0-4A3C-A0FC-A12A75A937B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B4429A4-4686-4499-83E4-E543DDE59D2A}" type="doc">
      <dgm:prSet loTypeId="urn:microsoft.com/office/officeart/2016/7/layout/RepeatingBendingProcessNew" loCatId="process" qsTypeId="urn:microsoft.com/office/officeart/2005/8/quickstyle/3d1" qsCatId="3D" csTypeId="urn:microsoft.com/office/officeart/2005/8/colors/accent1_2" csCatId="accent1" phldr="1"/>
      <dgm:spPr/>
      <dgm:t>
        <a:bodyPr/>
        <a:lstStyle/>
        <a:p>
          <a:endParaRPr lang="en-US"/>
        </a:p>
      </dgm:t>
    </dgm:pt>
    <dgm:pt modelId="{966191D1-1B47-4407-97B2-677BD5EE7B66}">
      <dgm:prSet custT="1"/>
      <dgm:spPr>
        <a:solidFill>
          <a:schemeClr val="accent5">
            <a:lumMod val="75000"/>
          </a:schemeClr>
        </a:solidFill>
      </dgm:spPr>
      <dgm:t>
        <a:bodyPr/>
        <a:lstStyle/>
        <a:p>
          <a:r>
            <a:rPr lang="hr-HR" sz="1600"/>
            <a:t>Izdavatelj eRačuna ne odgovara za neizdavanje eRačuna ako se eRačun ne može izdati primatelju radi nedostupnosti identifikatora u AMS-u</a:t>
          </a:r>
          <a:endParaRPr lang="en-US" sz="1600"/>
        </a:p>
      </dgm:t>
    </dgm:pt>
    <dgm:pt modelId="{4A8101EE-0716-4970-A68A-3889B8677724}" type="parTrans" cxnId="{045F56C0-5683-4BC3-A292-7592288140B4}">
      <dgm:prSet/>
      <dgm:spPr/>
      <dgm:t>
        <a:bodyPr/>
        <a:lstStyle/>
        <a:p>
          <a:endParaRPr lang="en-US"/>
        </a:p>
      </dgm:t>
    </dgm:pt>
    <dgm:pt modelId="{CC6EA7D8-02ED-4962-91A3-716C62B59377}" type="sibTrans" cxnId="{045F56C0-5683-4BC3-A292-7592288140B4}">
      <dgm:prSet/>
      <dgm:spPr>
        <a:ln w="19050">
          <a:solidFill>
            <a:srgbClr val="002060"/>
          </a:solidFill>
        </a:ln>
      </dgm:spPr>
      <dgm:t>
        <a:bodyPr/>
        <a:lstStyle/>
        <a:p>
          <a:endParaRPr lang="en-US"/>
        </a:p>
      </dgm:t>
    </dgm:pt>
    <dgm:pt modelId="{D27134A1-F5C3-4805-9082-33C3A1C605C5}">
      <dgm:prSet custT="1"/>
      <dgm:spPr>
        <a:solidFill>
          <a:schemeClr val="accent5">
            <a:lumMod val="75000"/>
          </a:schemeClr>
        </a:solidFill>
      </dgm:spPr>
      <dgm:t>
        <a:bodyPr/>
        <a:lstStyle/>
        <a:p>
          <a:r>
            <a:rPr lang="hr-HR" sz="1600"/>
            <a:t>U tom slučaju izdaje se račun u papirnatom obliku a u Sustav za fiskalizaciju dostavlja se podatak putem postupka eIzvještavanja</a:t>
          </a:r>
          <a:endParaRPr lang="en-US" sz="1600" dirty="0"/>
        </a:p>
      </dgm:t>
    </dgm:pt>
    <dgm:pt modelId="{23A6AF01-0CAA-4788-B665-82B07DB16506}" type="parTrans" cxnId="{432B8670-9609-4926-88BC-DA4992CB9CDE}">
      <dgm:prSet/>
      <dgm:spPr/>
      <dgm:t>
        <a:bodyPr/>
        <a:lstStyle/>
        <a:p>
          <a:endParaRPr lang="en-US"/>
        </a:p>
      </dgm:t>
    </dgm:pt>
    <dgm:pt modelId="{9C3B9E09-0245-4467-A521-5E8C7421A405}" type="sibTrans" cxnId="{432B8670-9609-4926-88BC-DA4992CB9CDE}">
      <dgm:prSet/>
      <dgm:spPr>
        <a:ln w="12700">
          <a:solidFill>
            <a:srgbClr val="002060"/>
          </a:solidFill>
        </a:ln>
      </dgm:spPr>
      <dgm:t>
        <a:bodyPr/>
        <a:lstStyle/>
        <a:p>
          <a:endParaRPr lang="en-US"/>
        </a:p>
      </dgm:t>
    </dgm:pt>
    <dgm:pt modelId="{4B191DD2-6DD1-445B-9E6E-7FC114753FE8}">
      <dgm:prSet/>
      <dgm:spPr>
        <a:solidFill>
          <a:schemeClr val="accent5">
            <a:lumMod val="75000"/>
          </a:schemeClr>
        </a:solidFill>
      </dgm:spPr>
      <dgm:t>
        <a:bodyPr/>
        <a:lstStyle/>
        <a:p>
          <a:r>
            <a:rPr lang="hr-HR"/>
            <a:t>Podatak o stavci robe i usluge u eRačunu obveznici ovog Zakona dužni su povezati s ispravnom klasifikacijskom oznakom iz KPD-a i istu iskazati u eRačunu s najmanje 6 znamenki</a:t>
          </a:r>
          <a:endParaRPr lang="en-US"/>
        </a:p>
      </dgm:t>
    </dgm:pt>
    <dgm:pt modelId="{8DF7AFAE-21FB-4B15-A646-309944BB1DB5}" type="parTrans" cxnId="{48AF843C-7DBB-4BDC-A99B-1D9915C2A3ED}">
      <dgm:prSet/>
      <dgm:spPr/>
      <dgm:t>
        <a:bodyPr/>
        <a:lstStyle/>
        <a:p>
          <a:endParaRPr lang="en-US"/>
        </a:p>
      </dgm:t>
    </dgm:pt>
    <dgm:pt modelId="{DA2D6BD5-2D40-49D7-9C09-399A82724F80}" type="sibTrans" cxnId="{48AF843C-7DBB-4BDC-A99B-1D9915C2A3ED}">
      <dgm:prSet/>
      <dgm:spPr>
        <a:ln w="12700">
          <a:solidFill>
            <a:srgbClr val="002060"/>
          </a:solidFill>
        </a:ln>
      </dgm:spPr>
      <dgm:t>
        <a:bodyPr/>
        <a:lstStyle/>
        <a:p>
          <a:endParaRPr lang="en-US"/>
        </a:p>
      </dgm:t>
    </dgm:pt>
    <dgm:pt modelId="{CC19A467-33AB-48DE-8674-CFD26FB84109}">
      <dgm:prSet/>
      <dgm:spPr>
        <a:solidFill>
          <a:schemeClr val="accent5">
            <a:lumMod val="75000"/>
          </a:schemeClr>
        </a:solidFill>
      </dgm:spPr>
      <dgm:t>
        <a:bodyPr/>
        <a:lstStyle/>
        <a:p>
          <a:r>
            <a:rPr lang="hr-HR"/>
            <a:t>Kod slučajeva ispravka podatka na eRačunu koji ne utječe na obračun poreza, ispravak se izdaje pod istim brojem  u istom razdoblju oporezivanja uz obvezno navođenje „indikator kopije računa”</a:t>
          </a:r>
          <a:endParaRPr lang="en-US"/>
        </a:p>
      </dgm:t>
    </dgm:pt>
    <dgm:pt modelId="{0EE8B203-8AB9-485C-9348-2DE53F7CD3B6}" type="parTrans" cxnId="{1AAA6DE9-437C-47F6-88A3-612A933EBD96}">
      <dgm:prSet/>
      <dgm:spPr/>
      <dgm:t>
        <a:bodyPr/>
        <a:lstStyle/>
        <a:p>
          <a:endParaRPr lang="en-US"/>
        </a:p>
      </dgm:t>
    </dgm:pt>
    <dgm:pt modelId="{82E71D65-CA87-4609-9D79-78453035A73F}" type="sibTrans" cxnId="{1AAA6DE9-437C-47F6-88A3-612A933EBD96}">
      <dgm:prSet/>
      <dgm:spPr>
        <a:ln w="19050">
          <a:solidFill>
            <a:srgbClr val="002060"/>
          </a:solidFill>
        </a:ln>
      </dgm:spPr>
      <dgm:t>
        <a:bodyPr/>
        <a:lstStyle/>
        <a:p>
          <a:endParaRPr lang="en-US"/>
        </a:p>
      </dgm:t>
    </dgm:pt>
    <dgm:pt modelId="{4301336A-7EEC-4E1A-8476-BE35F1B772DE}">
      <dgm:prSet custT="1"/>
      <dgm:spPr>
        <a:solidFill>
          <a:schemeClr val="accent5">
            <a:lumMod val="75000"/>
          </a:schemeClr>
        </a:solidFill>
      </dgm:spPr>
      <dgm:t>
        <a:bodyPr/>
        <a:lstStyle/>
        <a:p>
          <a:r>
            <a:rPr lang="hr-HR" sz="1800"/>
            <a:t>Ispravljeni eRačun fiskalizira se odmah po slanju i zaprimanju istoga</a:t>
          </a:r>
          <a:endParaRPr lang="en-US" sz="1800"/>
        </a:p>
      </dgm:t>
    </dgm:pt>
    <dgm:pt modelId="{B5438F41-860F-42BF-8178-64C1231E3D8B}" type="parTrans" cxnId="{9C2BFE16-3367-44B5-91D6-0460D1779ABA}">
      <dgm:prSet/>
      <dgm:spPr/>
      <dgm:t>
        <a:bodyPr/>
        <a:lstStyle/>
        <a:p>
          <a:endParaRPr lang="en-US"/>
        </a:p>
      </dgm:t>
    </dgm:pt>
    <dgm:pt modelId="{169E71DB-8028-43CA-A48B-08F793D5F13E}" type="sibTrans" cxnId="{9C2BFE16-3367-44B5-91D6-0460D1779ABA}">
      <dgm:prSet/>
      <dgm:spPr/>
      <dgm:t>
        <a:bodyPr/>
        <a:lstStyle/>
        <a:p>
          <a:endParaRPr lang="en-US"/>
        </a:p>
      </dgm:t>
    </dgm:pt>
    <dgm:pt modelId="{ABDF0C2C-444D-43EF-8DDA-A422F4D51685}" type="pres">
      <dgm:prSet presAssocID="{7B4429A4-4686-4499-83E4-E543DDE59D2A}" presName="Name0" presStyleCnt="0">
        <dgm:presLayoutVars>
          <dgm:dir/>
          <dgm:resizeHandles val="exact"/>
        </dgm:presLayoutVars>
      </dgm:prSet>
      <dgm:spPr/>
    </dgm:pt>
    <dgm:pt modelId="{CD38679A-BF00-44DB-9635-6372BA735D3C}" type="pres">
      <dgm:prSet presAssocID="{966191D1-1B47-4407-97B2-677BD5EE7B66}" presName="node" presStyleLbl="node1" presStyleIdx="0" presStyleCnt="5">
        <dgm:presLayoutVars>
          <dgm:bulletEnabled val="1"/>
        </dgm:presLayoutVars>
      </dgm:prSet>
      <dgm:spPr/>
    </dgm:pt>
    <dgm:pt modelId="{58B0F175-4ECC-4246-AC3C-0F748BD2D317}" type="pres">
      <dgm:prSet presAssocID="{CC6EA7D8-02ED-4962-91A3-716C62B59377}" presName="sibTrans" presStyleLbl="sibTrans1D1" presStyleIdx="0" presStyleCnt="4"/>
      <dgm:spPr/>
    </dgm:pt>
    <dgm:pt modelId="{EB31B76C-A6E9-4CFF-B1A2-3DE7D078BB9B}" type="pres">
      <dgm:prSet presAssocID="{CC6EA7D8-02ED-4962-91A3-716C62B59377}" presName="connectorText" presStyleLbl="sibTrans1D1" presStyleIdx="0" presStyleCnt="4"/>
      <dgm:spPr/>
    </dgm:pt>
    <dgm:pt modelId="{7FAF29EB-8E1A-49FA-A8D5-183387F6FB43}" type="pres">
      <dgm:prSet presAssocID="{D27134A1-F5C3-4805-9082-33C3A1C605C5}" presName="node" presStyleLbl="node1" presStyleIdx="1" presStyleCnt="5">
        <dgm:presLayoutVars>
          <dgm:bulletEnabled val="1"/>
        </dgm:presLayoutVars>
      </dgm:prSet>
      <dgm:spPr/>
    </dgm:pt>
    <dgm:pt modelId="{AFD1BB00-2DFC-43FC-A5DA-EB6145EF7CA5}" type="pres">
      <dgm:prSet presAssocID="{9C3B9E09-0245-4467-A521-5E8C7421A405}" presName="sibTrans" presStyleLbl="sibTrans1D1" presStyleIdx="1" presStyleCnt="4"/>
      <dgm:spPr/>
    </dgm:pt>
    <dgm:pt modelId="{B92E7A2F-21BD-46EB-A3D5-043B08D2AD4C}" type="pres">
      <dgm:prSet presAssocID="{9C3B9E09-0245-4467-A521-5E8C7421A405}" presName="connectorText" presStyleLbl="sibTrans1D1" presStyleIdx="1" presStyleCnt="4"/>
      <dgm:spPr/>
    </dgm:pt>
    <dgm:pt modelId="{05F2F9EF-6BD9-4DB8-BC51-144613ED4C5D}" type="pres">
      <dgm:prSet presAssocID="{4B191DD2-6DD1-445B-9E6E-7FC114753FE8}" presName="node" presStyleLbl="node1" presStyleIdx="2" presStyleCnt="5">
        <dgm:presLayoutVars>
          <dgm:bulletEnabled val="1"/>
        </dgm:presLayoutVars>
      </dgm:prSet>
      <dgm:spPr/>
    </dgm:pt>
    <dgm:pt modelId="{E42D2109-E523-4626-B1DC-30CBF9BD1440}" type="pres">
      <dgm:prSet presAssocID="{DA2D6BD5-2D40-49D7-9C09-399A82724F80}" presName="sibTrans" presStyleLbl="sibTrans1D1" presStyleIdx="2" presStyleCnt="4"/>
      <dgm:spPr/>
    </dgm:pt>
    <dgm:pt modelId="{3FAC76E3-54A9-49CD-BF03-5E5E7B50479B}" type="pres">
      <dgm:prSet presAssocID="{DA2D6BD5-2D40-49D7-9C09-399A82724F80}" presName="connectorText" presStyleLbl="sibTrans1D1" presStyleIdx="2" presStyleCnt="4"/>
      <dgm:spPr/>
    </dgm:pt>
    <dgm:pt modelId="{35D7F83C-1033-4E72-BC55-75791805242B}" type="pres">
      <dgm:prSet presAssocID="{CC19A467-33AB-48DE-8674-CFD26FB84109}" presName="node" presStyleLbl="node1" presStyleIdx="3" presStyleCnt="5">
        <dgm:presLayoutVars>
          <dgm:bulletEnabled val="1"/>
        </dgm:presLayoutVars>
      </dgm:prSet>
      <dgm:spPr/>
    </dgm:pt>
    <dgm:pt modelId="{028D3900-2890-4ED8-9159-2B1E207B931F}" type="pres">
      <dgm:prSet presAssocID="{82E71D65-CA87-4609-9D79-78453035A73F}" presName="sibTrans" presStyleLbl="sibTrans1D1" presStyleIdx="3" presStyleCnt="4"/>
      <dgm:spPr/>
    </dgm:pt>
    <dgm:pt modelId="{55CB9430-84B8-475E-A1F1-7500327104DF}" type="pres">
      <dgm:prSet presAssocID="{82E71D65-CA87-4609-9D79-78453035A73F}" presName="connectorText" presStyleLbl="sibTrans1D1" presStyleIdx="3" presStyleCnt="4"/>
      <dgm:spPr/>
    </dgm:pt>
    <dgm:pt modelId="{BAAB2E29-C546-4DBF-84D9-CDBDC927E70C}" type="pres">
      <dgm:prSet presAssocID="{4301336A-7EEC-4E1A-8476-BE35F1B772DE}" presName="node" presStyleLbl="node1" presStyleIdx="4" presStyleCnt="5">
        <dgm:presLayoutVars>
          <dgm:bulletEnabled val="1"/>
        </dgm:presLayoutVars>
      </dgm:prSet>
      <dgm:spPr/>
    </dgm:pt>
  </dgm:ptLst>
  <dgm:cxnLst>
    <dgm:cxn modelId="{3CB66303-B23C-468D-B3F0-D096BD651E20}" type="presOf" srcId="{CC6EA7D8-02ED-4962-91A3-716C62B59377}" destId="{EB31B76C-A6E9-4CFF-B1A2-3DE7D078BB9B}" srcOrd="1" destOrd="0" presId="urn:microsoft.com/office/officeart/2016/7/layout/RepeatingBendingProcessNew"/>
    <dgm:cxn modelId="{14072E09-3D04-4F46-8A4B-2B0600C65BAA}" type="presOf" srcId="{9C3B9E09-0245-4467-A521-5E8C7421A405}" destId="{AFD1BB00-2DFC-43FC-A5DA-EB6145EF7CA5}" srcOrd="0" destOrd="0" presId="urn:microsoft.com/office/officeart/2016/7/layout/RepeatingBendingProcessNew"/>
    <dgm:cxn modelId="{9C2BFE16-3367-44B5-91D6-0460D1779ABA}" srcId="{7B4429A4-4686-4499-83E4-E543DDE59D2A}" destId="{4301336A-7EEC-4E1A-8476-BE35F1B772DE}" srcOrd="4" destOrd="0" parTransId="{B5438F41-860F-42BF-8178-64C1231E3D8B}" sibTransId="{169E71DB-8028-43CA-A48B-08F793D5F13E}"/>
    <dgm:cxn modelId="{D5FDA227-CDB6-4556-926B-863866642020}" type="presOf" srcId="{9C3B9E09-0245-4467-A521-5E8C7421A405}" destId="{B92E7A2F-21BD-46EB-A3D5-043B08D2AD4C}" srcOrd="1" destOrd="0" presId="urn:microsoft.com/office/officeart/2016/7/layout/RepeatingBendingProcessNew"/>
    <dgm:cxn modelId="{9BF71C30-AC71-4B4C-A66B-E5C7CBF1C0DC}" type="presOf" srcId="{4301336A-7EEC-4E1A-8476-BE35F1B772DE}" destId="{BAAB2E29-C546-4DBF-84D9-CDBDC927E70C}" srcOrd="0" destOrd="0" presId="urn:microsoft.com/office/officeart/2016/7/layout/RepeatingBendingProcessNew"/>
    <dgm:cxn modelId="{0F412333-C582-41BD-9066-0300422AC607}" type="presOf" srcId="{4B191DD2-6DD1-445B-9E6E-7FC114753FE8}" destId="{05F2F9EF-6BD9-4DB8-BC51-144613ED4C5D}" srcOrd="0" destOrd="0" presId="urn:microsoft.com/office/officeart/2016/7/layout/RepeatingBendingProcessNew"/>
    <dgm:cxn modelId="{A6B1723C-028F-4A53-9608-0622006B56C2}" type="presOf" srcId="{DA2D6BD5-2D40-49D7-9C09-399A82724F80}" destId="{E42D2109-E523-4626-B1DC-30CBF9BD1440}" srcOrd="0" destOrd="0" presId="urn:microsoft.com/office/officeart/2016/7/layout/RepeatingBendingProcessNew"/>
    <dgm:cxn modelId="{48AF843C-7DBB-4BDC-A99B-1D9915C2A3ED}" srcId="{7B4429A4-4686-4499-83E4-E543DDE59D2A}" destId="{4B191DD2-6DD1-445B-9E6E-7FC114753FE8}" srcOrd="2" destOrd="0" parTransId="{8DF7AFAE-21FB-4B15-A646-309944BB1DB5}" sibTransId="{DA2D6BD5-2D40-49D7-9C09-399A82724F80}"/>
    <dgm:cxn modelId="{2785175B-795C-4FBB-B46B-C20CAA138E17}" type="presOf" srcId="{7B4429A4-4686-4499-83E4-E543DDE59D2A}" destId="{ABDF0C2C-444D-43EF-8DDA-A422F4D51685}" srcOrd="0" destOrd="0" presId="urn:microsoft.com/office/officeart/2016/7/layout/RepeatingBendingProcessNew"/>
    <dgm:cxn modelId="{1301B343-4A3B-4CA7-9770-348332D21D21}" type="presOf" srcId="{CC19A467-33AB-48DE-8674-CFD26FB84109}" destId="{35D7F83C-1033-4E72-BC55-75791805242B}" srcOrd="0" destOrd="0" presId="urn:microsoft.com/office/officeart/2016/7/layout/RepeatingBendingProcessNew"/>
    <dgm:cxn modelId="{E0182946-D0E3-42E3-A67E-B19285C6CB4C}" type="presOf" srcId="{CC6EA7D8-02ED-4962-91A3-716C62B59377}" destId="{58B0F175-4ECC-4246-AC3C-0F748BD2D317}" srcOrd="0" destOrd="0" presId="urn:microsoft.com/office/officeart/2016/7/layout/RepeatingBendingProcessNew"/>
    <dgm:cxn modelId="{432B8670-9609-4926-88BC-DA4992CB9CDE}" srcId="{7B4429A4-4686-4499-83E4-E543DDE59D2A}" destId="{D27134A1-F5C3-4805-9082-33C3A1C605C5}" srcOrd="1" destOrd="0" parTransId="{23A6AF01-0CAA-4788-B665-82B07DB16506}" sibTransId="{9C3B9E09-0245-4467-A521-5E8C7421A405}"/>
    <dgm:cxn modelId="{5309BD86-7B7C-4C36-B0EF-C845D6218625}" type="presOf" srcId="{82E71D65-CA87-4609-9D79-78453035A73F}" destId="{55CB9430-84B8-475E-A1F1-7500327104DF}" srcOrd="1" destOrd="0" presId="urn:microsoft.com/office/officeart/2016/7/layout/RepeatingBendingProcessNew"/>
    <dgm:cxn modelId="{945D2188-B6E1-49C6-8661-C2E7D7BE9431}" type="presOf" srcId="{82E71D65-CA87-4609-9D79-78453035A73F}" destId="{028D3900-2890-4ED8-9159-2B1E207B931F}" srcOrd="0" destOrd="0" presId="urn:microsoft.com/office/officeart/2016/7/layout/RepeatingBendingProcessNew"/>
    <dgm:cxn modelId="{222AAF98-E2C1-48C3-AE5C-B2FA97839076}" type="presOf" srcId="{DA2D6BD5-2D40-49D7-9C09-399A82724F80}" destId="{3FAC76E3-54A9-49CD-BF03-5E5E7B50479B}" srcOrd="1" destOrd="0" presId="urn:microsoft.com/office/officeart/2016/7/layout/RepeatingBendingProcessNew"/>
    <dgm:cxn modelId="{4BC45CBB-6E9A-4380-9D7F-A399B8301D0C}" type="presOf" srcId="{966191D1-1B47-4407-97B2-677BD5EE7B66}" destId="{CD38679A-BF00-44DB-9635-6372BA735D3C}" srcOrd="0" destOrd="0" presId="urn:microsoft.com/office/officeart/2016/7/layout/RepeatingBendingProcessNew"/>
    <dgm:cxn modelId="{045F56C0-5683-4BC3-A292-7592288140B4}" srcId="{7B4429A4-4686-4499-83E4-E543DDE59D2A}" destId="{966191D1-1B47-4407-97B2-677BD5EE7B66}" srcOrd="0" destOrd="0" parTransId="{4A8101EE-0716-4970-A68A-3889B8677724}" sibTransId="{CC6EA7D8-02ED-4962-91A3-716C62B59377}"/>
    <dgm:cxn modelId="{1AAA6DE9-437C-47F6-88A3-612A933EBD96}" srcId="{7B4429A4-4686-4499-83E4-E543DDE59D2A}" destId="{CC19A467-33AB-48DE-8674-CFD26FB84109}" srcOrd="3" destOrd="0" parTransId="{0EE8B203-8AB9-485C-9348-2DE53F7CD3B6}" sibTransId="{82E71D65-CA87-4609-9D79-78453035A73F}"/>
    <dgm:cxn modelId="{0BA858F0-604F-4378-A496-948BFEE261BB}" type="presOf" srcId="{D27134A1-F5C3-4805-9082-33C3A1C605C5}" destId="{7FAF29EB-8E1A-49FA-A8D5-183387F6FB43}" srcOrd="0" destOrd="0" presId="urn:microsoft.com/office/officeart/2016/7/layout/RepeatingBendingProcessNew"/>
    <dgm:cxn modelId="{EF2D4A63-1209-4F89-98EB-BEED1959BEF9}" type="presParOf" srcId="{ABDF0C2C-444D-43EF-8DDA-A422F4D51685}" destId="{CD38679A-BF00-44DB-9635-6372BA735D3C}" srcOrd="0" destOrd="0" presId="urn:microsoft.com/office/officeart/2016/7/layout/RepeatingBendingProcessNew"/>
    <dgm:cxn modelId="{08770624-1C58-4094-97D0-07B29CADFBFB}" type="presParOf" srcId="{ABDF0C2C-444D-43EF-8DDA-A422F4D51685}" destId="{58B0F175-4ECC-4246-AC3C-0F748BD2D317}" srcOrd="1" destOrd="0" presId="urn:microsoft.com/office/officeart/2016/7/layout/RepeatingBendingProcessNew"/>
    <dgm:cxn modelId="{9C2C91F0-1371-45AD-8A4F-83FEB48620AB}" type="presParOf" srcId="{58B0F175-4ECC-4246-AC3C-0F748BD2D317}" destId="{EB31B76C-A6E9-4CFF-B1A2-3DE7D078BB9B}" srcOrd="0" destOrd="0" presId="urn:microsoft.com/office/officeart/2016/7/layout/RepeatingBendingProcessNew"/>
    <dgm:cxn modelId="{87CB3317-78D6-487D-8AB4-3474DE5E614B}" type="presParOf" srcId="{ABDF0C2C-444D-43EF-8DDA-A422F4D51685}" destId="{7FAF29EB-8E1A-49FA-A8D5-183387F6FB43}" srcOrd="2" destOrd="0" presId="urn:microsoft.com/office/officeart/2016/7/layout/RepeatingBendingProcessNew"/>
    <dgm:cxn modelId="{B721F580-7287-4A1C-A7A2-0DF3865BD6E0}" type="presParOf" srcId="{ABDF0C2C-444D-43EF-8DDA-A422F4D51685}" destId="{AFD1BB00-2DFC-43FC-A5DA-EB6145EF7CA5}" srcOrd="3" destOrd="0" presId="urn:microsoft.com/office/officeart/2016/7/layout/RepeatingBendingProcessNew"/>
    <dgm:cxn modelId="{4E14E8E4-DCDB-432E-A795-EB8E431263FF}" type="presParOf" srcId="{AFD1BB00-2DFC-43FC-A5DA-EB6145EF7CA5}" destId="{B92E7A2F-21BD-46EB-A3D5-043B08D2AD4C}" srcOrd="0" destOrd="0" presId="urn:microsoft.com/office/officeart/2016/7/layout/RepeatingBendingProcessNew"/>
    <dgm:cxn modelId="{9026F671-30F0-484C-8076-9399D4F626A2}" type="presParOf" srcId="{ABDF0C2C-444D-43EF-8DDA-A422F4D51685}" destId="{05F2F9EF-6BD9-4DB8-BC51-144613ED4C5D}" srcOrd="4" destOrd="0" presId="urn:microsoft.com/office/officeart/2016/7/layout/RepeatingBendingProcessNew"/>
    <dgm:cxn modelId="{BE529F79-AF55-448E-823E-805422978E78}" type="presParOf" srcId="{ABDF0C2C-444D-43EF-8DDA-A422F4D51685}" destId="{E42D2109-E523-4626-B1DC-30CBF9BD1440}" srcOrd="5" destOrd="0" presId="urn:microsoft.com/office/officeart/2016/7/layout/RepeatingBendingProcessNew"/>
    <dgm:cxn modelId="{A3897DFD-E69F-4063-91D9-3CD261A69B4E}" type="presParOf" srcId="{E42D2109-E523-4626-B1DC-30CBF9BD1440}" destId="{3FAC76E3-54A9-49CD-BF03-5E5E7B50479B}" srcOrd="0" destOrd="0" presId="urn:microsoft.com/office/officeart/2016/7/layout/RepeatingBendingProcessNew"/>
    <dgm:cxn modelId="{C639D8E5-FA90-4A74-9E3E-8CC9E6F7075C}" type="presParOf" srcId="{ABDF0C2C-444D-43EF-8DDA-A422F4D51685}" destId="{35D7F83C-1033-4E72-BC55-75791805242B}" srcOrd="6" destOrd="0" presId="urn:microsoft.com/office/officeart/2016/7/layout/RepeatingBendingProcessNew"/>
    <dgm:cxn modelId="{66A63316-A4B1-4925-B9D2-09D80BD577F8}" type="presParOf" srcId="{ABDF0C2C-444D-43EF-8DDA-A422F4D51685}" destId="{028D3900-2890-4ED8-9159-2B1E207B931F}" srcOrd="7" destOrd="0" presId="urn:microsoft.com/office/officeart/2016/7/layout/RepeatingBendingProcessNew"/>
    <dgm:cxn modelId="{FB4703A5-4A8E-4AAE-B381-D8623DB8403F}" type="presParOf" srcId="{028D3900-2890-4ED8-9159-2B1E207B931F}" destId="{55CB9430-84B8-475E-A1F1-7500327104DF}" srcOrd="0" destOrd="0" presId="urn:microsoft.com/office/officeart/2016/7/layout/RepeatingBendingProcessNew"/>
    <dgm:cxn modelId="{D48660BE-E91E-4B92-AD24-C457C8583905}" type="presParOf" srcId="{ABDF0C2C-444D-43EF-8DDA-A422F4D51685}" destId="{BAAB2E29-C546-4DBF-84D9-CDBDC927E70C}" srcOrd="8" destOrd="0" presId="urn:microsoft.com/office/officeart/2016/7/layout/RepeatingBendingProcessNew"/>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7425066-14D1-4204-AEED-87D2A94D8F3F}"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A47E83CB-4B3B-47A3-9815-CD842628827C}">
      <dgm:prSet/>
      <dgm:spPr/>
      <dgm:t>
        <a:bodyPr/>
        <a:lstStyle/>
        <a:p>
          <a:r>
            <a:rPr lang="hr-HR"/>
            <a:t>Aplikacija MIKROeRAČUN omogućava izdavanje, zaprimanje i pohranu eRačuna, kao i fiskalizaciju izdanih i zaprimljenih eRačuna dostupna u ePoreznoj</a:t>
          </a:r>
          <a:endParaRPr lang="en-US"/>
        </a:p>
      </dgm:t>
    </dgm:pt>
    <dgm:pt modelId="{8762E6C2-37DB-40FB-A928-19A22BFFB193}" type="parTrans" cxnId="{E362BBC1-7634-414A-8E32-F92ADE9ED842}">
      <dgm:prSet/>
      <dgm:spPr/>
      <dgm:t>
        <a:bodyPr/>
        <a:lstStyle/>
        <a:p>
          <a:endParaRPr lang="en-US"/>
        </a:p>
      </dgm:t>
    </dgm:pt>
    <dgm:pt modelId="{7BBB7629-E91C-434F-B814-5DB300BD6E64}" type="sibTrans" cxnId="{E362BBC1-7634-414A-8E32-F92ADE9ED842}">
      <dgm:prSet/>
      <dgm:spPr/>
      <dgm:t>
        <a:bodyPr/>
        <a:lstStyle/>
        <a:p>
          <a:endParaRPr lang="en-US"/>
        </a:p>
      </dgm:t>
    </dgm:pt>
    <dgm:pt modelId="{3D9262DB-7E8D-41F8-AC80-DCEAC058CAD8}">
      <dgm:prSet/>
      <dgm:spPr/>
      <dgm:t>
        <a:bodyPr/>
        <a:lstStyle/>
        <a:p>
          <a:r>
            <a:rPr lang="hr-HR"/>
            <a:t>Korištenje aplikacije je besplatno a uvjet za korištenje je da korisnici prihvate opće uvjete korištenja</a:t>
          </a:r>
          <a:endParaRPr lang="en-US"/>
        </a:p>
      </dgm:t>
    </dgm:pt>
    <dgm:pt modelId="{BE052D5D-11E5-4E7B-A5DD-74B6E18B1168}" type="parTrans" cxnId="{842A7911-1817-4573-90B3-3449BD3B60E6}">
      <dgm:prSet/>
      <dgm:spPr/>
      <dgm:t>
        <a:bodyPr/>
        <a:lstStyle/>
        <a:p>
          <a:endParaRPr lang="en-US"/>
        </a:p>
      </dgm:t>
    </dgm:pt>
    <dgm:pt modelId="{1D01E443-6EE7-4923-8E71-C6BF05653D60}" type="sibTrans" cxnId="{842A7911-1817-4573-90B3-3449BD3B60E6}">
      <dgm:prSet/>
      <dgm:spPr/>
      <dgm:t>
        <a:bodyPr/>
        <a:lstStyle/>
        <a:p>
          <a:endParaRPr lang="en-US"/>
        </a:p>
      </dgm:t>
    </dgm:pt>
    <dgm:pt modelId="{9CB14D79-A4E7-4BE4-8BBF-F4F90133DE1E}">
      <dgm:prSet/>
      <dgm:spPr/>
      <dgm:t>
        <a:bodyPr/>
        <a:lstStyle/>
        <a:p>
          <a:r>
            <a:rPr lang="hr-HR"/>
            <a:t>Mogu koristiti izdavatelji i primatelji eRačuna koji nisu upisani u registar obveznika PDV-a i nisu obveznici primjene propisa o elektroničkom izdavanju računa u javnoj nabavi kao javni naručitelji</a:t>
          </a:r>
          <a:endParaRPr lang="en-US"/>
        </a:p>
      </dgm:t>
    </dgm:pt>
    <dgm:pt modelId="{46B5C0A0-6814-4C2F-89A6-C50CCBB0CB7C}" type="parTrans" cxnId="{3D6A1B02-147D-48FF-9139-4E79301F9B6A}">
      <dgm:prSet/>
      <dgm:spPr/>
      <dgm:t>
        <a:bodyPr/>
        <a:lstStyle/>
        <a:p>
          <a:endParaRPr lang="en-US"/>
        </a:p>
      </dgm:t>
    </dgm:pt>
    <dgm:pt modelId="{151DAC46-72EA-4C82-AE54-B6AB7EA8DC2B}" type="sibTrans" cxnId="{3D6A1B02-147D-48FF-9139-4E79301F9B6A}">
      <dgm:prSet/>
      <dgm:spPr/>
      <dgm:t>
        <a:bodyPr/>
        <a:lstStyle/>
        <a:p>
          <a:endParaRPr lang="en-US"/>
        </a:p>
      </dgm:t>
    </dgm:pt>
    <dgm:pt modelId="{A10AA64A-1A27-4FF9-98AD-CDEB79B43777}">
      <dgm:prSet/>
      <dgm:spPr/>
      <dgm:t>
        <a:bodyPr/>
        <a:lstStyle/>
        <a:p>
          <a:r>
            <a:rPr lang="hr-HR"/>
            <a:t>Nakon proteka roka čuvanja eRačuna porezni obveznik može preuzeti izdane i zaprimljene eRačune, koji se na njega odnose, u xml obliku i svim prilozima razmijenjenim uz eRačun</a:t>
          </a:r>
          <a:endParaRPr lang="en-US"/>
        </a:p>
      </dgm:t>
    </dgm:pt>
    <dgm:pt modelId="{1FCC7F86-72BA-4E3C-89DC-3489B1779A57}" type="parTrans" cxnId="{540A710E-3B95-4517-8C56-DA4D8B8D265C}">
      <dgm:prSet/>
      <dgm:spPr/>
      <dgm:t>
        <a:bodyPr/>
        <a:lstStyle/>
        <a:p>
          <a:endParaRPr lang="en-US"/>
        </a:p>
      </dgm:t>
    </dgm:pt>
    <dgm:pt modelId="{C9C03B9E-04D8-4F56-A066-3966C3691FC8}" type="sibTrans" cxnId="{540A710E-3B95-4517-8C56-DA4D8B8D265C}">
      <dgm:prSet/>
      <dgm:spPr/>
      <dgm:t>
        <a:bodyPr/>
        <a:lstStyle/>
        <a:p>
          <a:endParaRPr lang="en-US"/>
        </a:p>
      </dgm:t>
    </dgm:pt>
    <dgm:pt modelId="{A37AA825-4131-4B6E-B6BD-9313147EA22A}">
      <dgm:prSet/>
      <dgm:spPr/>
      <dgm:t>
        <a:bodyPr/>
        <a:lstStyle/>
        <a:p>
          <a:r>
            <a:rPr lang="hr-HR"/>
            <a:t>Iznimno ako poreznom obvezniku prestanu prava na korištenje aplikacije, može preuzeti izdane i zaprimljene eRačune koji se na njega odnose prestankom korištenja aplikacije MIKROeRAČUN </a:t>
          </a:r>
          <a:endParaRPr lang="en-US"/>
        </a:p>
      </dgm:t>
    </dgm:pt>
    <dgm:pt modelId="{CDA04CE5-B5AE-48A5-BE2B-84D12FB4194C}" type="parTrans" cxnId="{A002A757-ABFB-4D91-9F72-0FC77E561BB8}">
      <dgm:prSet/>
      <dgm:spPr/>
      <dgm:t>
        <a:bodyPr/>
        <a:lstStyle/>
        <a:p>
          <a:endParaRPr lang="en-US"/>
        </a:p>
      </dgm:t>
    </dgm:pt>
    <dgm:pt modelId="{8CEFE301-0A34-4EEB-8461-D27DE9D2E340}" type="sibTrans" cxnId="{A002A757-ABFB-4D91-9F72-0FC77E561BB8}">
      <dgm:prSet/>
      <dgm:spPr/>
      <dgm:t>
        <a:bodyPr/>
        <a:lstStyle/>
        <a:p>
          <a:endParaRPr lang="en-US"/>
        </a:p>
      </dgm:t>
    </dgm:pt>
    <dgm:pt modelId="{F56F6A5E-68E5-48D3-8E65-116A72BA3CD5}" type="pres">
      <dgm:prSet presAssocID="{D7425066-14D1-4204-AEED-87D2A94D8F3F}" presName="outerComposite" presStyleCnt="0">
        <dgm:presLayoutVars>
          <dgm:chMax val="5"/>
          <dgm:dir/>
          <dgm:resizeHandles val="exact"/>
        </dgm:presLayoutVars>
      </dgm:prSet>
      <dgm:spPr/>
    </dgm:pt>
    <dgm:pt modelId="{15F5275D-4854-45DE-A261-F98D1194FE4B}" type="pres">
      <dgm:prSet presAssocID="{D7425066-14D1-4204-AEED-87D2A94D8F3F}" presName="dummyMaxCanvas" presStyleCnt="0">
        <dgm:presLayoutVars/>
      </dgm:prSet>
      <dgm:spPr/>
    </dgm:pt>
    <dgm:pt modelId="{E7A13BE7-9A76-427A-8891-4FD6A45BFC97}" type="pres">
      <dgm:prSet presAssocID="{D7425066-14D1-4204-AEED-87D2A94D8F3F}" presName="FiveNodes_1" presStyleLbl="node1" presStyleIdx="0" presStyleCnt="5">
        <dgm:presLayoutVars>
          <dgm:bulletEnabled val="1"/>
        </dgm:presLayoutVars>
      </dgm:prSet>
      <dgm:spPr/>
    </dgm:pt>
    <dgm:pt modelId="{B7DF9E40-F35F-4050-882C-56C426EB481A}" type="pres">
      <dgm:prSet presAssocID="{D7425066-14D1-4204-AEED-87D2A94D8F3F}" presName="FiveNodes_2" presStyleLbl="node1" presStyleIdx="1" presStyleCnt="5">
        <dgm:presLayoutVars>
          <dgm:bulletEnabled val="1"/>
        </dgm:presLayoutVars>
      </dgm:prSet>
      <dgm:spPr/>
    </dgm:pt>
    <dgm:pt modelId="{21C0563B-3C97-4CC4-B6AA-7D8AE4A39CA2}" type="pres">
      <dgm:prSet presAssocID="{D7425066-14D1-4204-AEED-87D2A94D8F3F}" presName="FiveNodes_3" presStyleLbl="node1" presStyleIdx="2" presStyleCnt="5">
        <dgm:presLayoutVars>
          <dgm:bulletEnabled val="1"/>
        </dgm:presLayoutVars>
      </dgm:prSet>
      <dgm:spPr/>
    </dgm:pt>
    <dgm:pt modelId="{3ADD36FE-558E-480C-9B67-7B0CD2F1969C}" type="pres">
      <dgm:prSet presAssocID="{D7425066-14D1-4204-AEED-87D2A94D8F3F}" presName="FiveNodes_4" presStyleLbl="node1" presStyleIdx="3" presStyleCnt="5">
        <dgm:presLayoutVars>
          <dgm:bulletEnabled val="1"/>
        </dgm:presLayoutVars>
      </dgm:prSet>
      <dgm:spPr/>
    </dgm:pt>
    <dgm:pt modelId="{73418C33-73BD-48F9-9AF5-AA179576380E}" type="pres">
      <dgm:prSet presAssocID="{D7425066-14D1-4204-AEED-87D2A94D8F3F}" presName="FiveNodes_5" presStyleLbl="node1" presStyleIdx="4" presStyleCnt="5">
        <dgm:presLayoutVars>
          <dgm:bulletEnabled val="1"/>
        </dgm:presLayoutVars>
      </dgm:prSet>
      <dgm:spPr/>
    </dgm:pt>
    <dgm:pt modelId="{511C63B0-1FE8-4805-AF6D-F340B3B15370}" type="pres">
      <dgm:prSet presAssocID="{D7425066-14D1-4204-AEED-87D2A94D8F3F}" presName="FiveConn_1-2" presStyleLbl="fgAccFollowNode1" presStyleIdx="0" presStyleCnt="4">
        <dgm:presLayoutVars>
          <dgm:bulletEnabled val="1"/>
        </dgm:presLayoutVars>
      </dgm:prSet>
      <dgm:spPr/>
    </dgm:pt>
    <dgm:pt modelId="{A1C4822C-41F7-43AB-B2E2-0F32908FB444}" type="pres">
      <dgm:prSet presAssocID="{D7425066-14D1-4204-AEED-87D2A94D8F3F}" presName="FiveConn_2-3" presStyleLbl="fgAccFollowNode1" presStyleIdx="1" presStyleCnt="4">
        <dgm:presLayoutVars>
          <dgm:bulletEnabled val="1"/>
        </dgm:presLayoutVars>
      </dgm:prSet>
      <dgm:spPr/>
    </dgm:pt>
    <dgm:pt modelId="{77E52CFE-0964-4397-B786-593380DCD109}" type="pres">
      <dgm:prSet presAssocID="{D7425066-14D1-4204-AEED-87D2A94D8F3F}" presName="FiveConn_3-4" presStyleLbl="fgAccFollowNode1" presStyleIdx="2" presStyleCnt="4">
        <dgm:presLayoutVars>
          <dgm:bulletEnabled val="1"/>
        </dgm:presLayoutVars>
      </dgm:prSet>
      <dgm:spPr/>
    </dgm:pt>
    <dgm:pt modelId="{2297EE75-3395-4C06-81C2-742BB684D55B}" type="pres">
      <dgm:prSet presAssocID="{D7425066-14D1-4204-AEED-87D2A94D8F3F}" presName="FiveConn_4-5" presStyleLbl="fgAccFollowNode1" presStyleIdx="3" presStyleCnt="4">
        <dgm:presLayoutVars>
          <dgm:bulletEnabled val="1"/>
        </dgm:presLayoutVars>
      </dgm:prSet>
      <dgm:spPr/>
    </dgm:pt>
    <dgm:pt modelId="{BA5516A2-FADF-4D9A-B18C-721ECFB660E7}" type="pres">
      <dgm:prSet presAssocID="{D7425066-14D1-4204-AEED-87D2A94D8F3F}" presName="FiveNodes_1_text" presStyleLbl="node1" presStyleIdx="4" presStyleCnt="5">
        <dgm:presLayoutVars>
          <dgm:bulletEnabled val="1"/>
        </dgm:presLayoutVars>
      </dgm:prSet>
      <dgm:spPr/>
    </dgm:pt>
    <dgm:pt modelId="{8A5E26C9-72A5-4421-879F-F09FD59E78E1}" type="pres">
      <dgm:prSet presAssocID="{D7425066-14D1-4204-AEED-87D2A94D8F3F}" presName="FiveNodes_2_text" presStyleLbl="node1" presStyleIdx="4" presStyleCnt="5">
        <dgm:presLayoutVars>
          <dgm:bulletEnabled val="1"/>
        </dgm:presLayoutVars>
      </dgm:prSet>
      <dgm:spPr/>
    </dgm:pt>
    <dgm:pt modelId="{3D962FCE-8765-4BAE-8A6B-506F1DC6DC35}" type="pres">
      <dgm:prSet presAssocID="{D7425066-14D1-4204-AEED-87D2A94D8F3F}" presName="FiveNodes_3_text" presStyleLbl="node1" presStyleIdx="4" presStyleCnt="5">
        <dgm:presLayoutVars>
          <dgm:bulletEnabled val="1"/>
        </dgm:presLayoutVars>
      </dgm:prSet>
      <dgm:spPr/>
    </dgm:pt>
    <dgm:pt modelId="{ED58CE41-54FF-4F0F-8157-6FA4016055F5}" type="pres">
      <dgm:prSet presAssocID="{D7425066-14D1-4204-AEED-87D2A94D8F3F}" presName="FiveNodes_4_text" presStyleLbl="node1" presStyleIdx="4" presStyleCnt="5">
        <dgm:presLayoutVars>
          <dgm:bulletEnabled val="1"/>
        </dgm:presLayoutVars>
      </dgm:prSet>
      <dgm:spPr/>
    </dgm:pt>
    <dgm:pt modelId="{05003913-1724-42FA-BFD9-F6BDC14612D4}" type="pres">
      <dgm:prSet presAssocID="{D7425066-14D1-4204-AEED-87D2A94D8F3F}" presName="FiveNodes_5_text" presStyleLbl="node1" presStyleIdx="4" presStyleCnt="5">
        <dgm:presLayoutVars>
          <dgm:bulletEnabled val="1"/>
        </dgm:presLayoutVars>
      </dgm:prSet>
      <dgm:spPr/>
    </dgm:pt>
  </dgm:ptLst>
  <dgm:cxnLst>
    <dgm:cxn modelId="{3D6A1B02-147D-48FF-9139-4E79301F9B6A}" srcId="{D7425066-14D1-4204-AEED-87D2A94D8F3F}" destId="{9CB14D79-A4E7-4BE4-8BBF-F4F90133DE1E}" srcOrd="2" destOrd="0" parTransId="{46B5C0A0-6814-4C2F-89A6-C50CCBB0CB7C}" sibTransId="{151DAC46-72EA-4C82-AE54-B6AB7EA8DC2B}"/>
    <dgm:cxn modelId="{540A710E-3B95-4517-8C56-DA4D8B8D265C}" srcId="{D7425066-14D1-4204-AEED-87D2A94D8F3F}" destId="{A10AA64A-1A27-4FF9-98AD-CDEB79B43777}" srcOrd="3" destOrd="0" parTransId="{1FCC7F86-72BA-4E3C-89DC-3489B1779A57}" sibTransId="{C9C03B9E-04D8-4F56-A066-3966C3691FC8}"/>
    <dgm:cxn modelId="{842A7911-1817-4573-90B3-3449BD3B60E6}" srcId="{D7425066-14D1-4204-AEED-87D2A94D8F3F}" destId="{3D9262DB-7E8D-41F8-AC80-DCEAC058CAD8}" srcOrd="1" destOrd="0" parTransId="{BE052D5D-11E5-4E7B-A5DD-74B6E18B1168}" sibTransId="{1D01E443-6EE7-4923-8E71-C6BF05653D60}"/>
    <dgm:cxn modelId="{D99A0E1D-F01E-40E4-8FB3-513FE80FF65C}" type="presOf" srcId="{C9C03B9E-04D8-4F56-A066-3966C3691FC8}" destId="{2297EE75-3395-4C06-81C2-742BB684D55B}" srcOrd="0" destOrd="0" presId="urn:microsoft.com/office/officeart/2005/8/layout/vProcess5"/>
    <dgm:cxn modelId="{6E38B622-6395-4F8A-B562-7D789AF17DC6}" type="presOf" srcId="{1D01E443-6EE7-4923-8E71-C6BF05653D60}" destId="{A1C4822C-41F7-43AB-B2E2-0F32908FB444}" srcOrd="0" destOrd="0" presId="urn:microsoft.com/office/officeart/2005/8/layout/vProcess5"/>
    <dgm:cxn modelId="{D3A1D727-7527-4FFB-A296-A614EA13AD35}" type="presOf" srcId="{A47E83CB-4B3B-47A3-9815-CD842628827C}" destId="{E7A13BE7-9A76-427A-8891-4FD6A45BFC97}" srcOrd="0" destOrd="0" presId="urn:microsoft.com/office/officeart/2005/8/layout/vProcess5"/>
    <dgm:cxn modelId="{899FF427-0492-4FBE-86D3-836DF8ED4F44}" type="presOf" srcId="{9CB14D79-A4E7-4BE4-8BBF-F4F90133DE1E}" destId="{21C0563B-3C97-4CC4-B6AA-7D8AE4A39CA2}" srcOrd="0" destOrd="0" presId="urn:microsoft.com/office/officeart/2005/8/layout/vProcess5"/>
    <dgm:cxn modelId="{6D22CC2F-5858-48D3-8AA3-7BCC03AA6C0B}" type="presOf" srcId="{A47E83CB-4B3B-47A3-9815-CD842628827C}" destId="{BA5516A2-FADF-4D9A-B18C-721ECFB660E7}" srcOrd="1" destOrd="0" presId="urn:microsoft.com/office/officeart/2005/8/layout/vProcess5"/>
    <dgm:cxn modelId="{A85A203C-1CA7-4981-A5B0-DEE1844897E2}" type="presOf" srcId="{9CB14D79-A4E7-4BE4-8BBF-F4F90133DE1E}" destId="{3D962FCE-8765-4BAE-8A6B-506F1DC6DC35}" srcOrd="1" destOrd="0" presId="urn:microsoft.com/office/officeart/2005/8/layout/vProcess5"/>
    <dgm:cxn modelId="{A520416E-D4D0-4E21-A983-8C31962B18C4}" type="presOf" srcId="{A37AA825-4131-4B6E-B6BD-9313147EA22A}" destId="{05003913-1724-42FA-BFD9-F6BDC14612D4}" srcOrd="1" destOrd="0" presId="urn:microsoft.com/office/officeart/2005/8/layout/vProcess5"/>
    <dgm:cxn modelId="{8610FA6E-5C08-4B98-A9CD-3398E69613E4}" type="presOf" srcId="{7BBB7629-E91C-434F-B814-5DB300BD6E64}" destId="{511C63B0-1FE8-4805-AF6D-F340B3B15370}" srcOrd="0" destOrd="0" presId="urn:microsoft.com/office/officeart/2005/8/layout/vProcess5"/>
    <dgm:cxn modelId="{1F52A173-F87F-4F3C-B0C1-5572F7F1D716}" type="presOf" srcId="{151DAC46-72EA-4C82-AE54-B6AB7EA8DC2B}" destId="{77E52CFE-0964-4397-B786-593380DCD109}" srcOrd="0" destOrd="0" presId="urn:microsoft.com/office/officeart/2005/8/layout/vProcess5"/>
    <dgm:cxn modelId="{A002A757-ABFB-4D91-9F72-0FC77E561BB8}" srcId="{D7425066-14D1-4204-AEED-87D2A94D8F3F}" destId="{A37AA825-4131-4B6E-B6BD-9313147EA22A}" srcOrd="4" destOrd="0" parTransId="{CDA04CE5-B5AE-48A5-BE2B-84D12FB4194C}" sibTransId="{8CEFE301-0A34-4EEB-8461-D27DE9D2E340}"/>
    <dgm:cxn modelId="{9D700FAB-0C0B-480F-B73A-7FBC7EAD27DE}" type="presOf" srcId="{A10AA64A-1A27-4FF9-98AD-CDEB79B43777}" destId="{ED58CE41-54FF-4F0F-8157-6FA4016055F5}" srcOrd="1" destOrd="0" presId="urn:microsoft.com/office/officeart/2005/8/layout/vProcess5"/>
    <dgm:cxn modelId="{0AD696B1-E8E2-444F-8A96-5A27467706B2}" type="presOf" srcId="{D7425066-14D1-4204-AEED-87D2A94D8F3F}" destId="{F56F6A5E-68E5-48D3-8E65-116A72BA3CD5}" srcOrd="0" destOrd="0" presId="urn:microsoft.com/office/officeart/2005/8/layout/vProcess5"/>
    <dgm:cxn modelId="{84FE2FB5-7E7C-4397-A84A-806C41E50F11}" type="presOf" srcId="{3D9262DB-7E8D-41F8-AC80-DCEAC058CAD8}" destId="{8A5E26C9-72A5-4421-879F-F09FD59E78E1}" srcOrd="1" destOrd="0" presId="urn:microsoft.com/office/officeart/2005/8/layout/vProcess5"/>
    <dgm:cxn modelId="{C44473BB-7DC9-4604-9A46-93F53B280E4B}" type="presOf" srcId="{A10AA64A-1A27-4FF9-98AD-CDEB79B43777}" destId="{3ADD36FE-558E-480C-9B67-7B0CD2F1969C}" srcOrd="0" destOrd="0" presId="urn:microsoft.com/office/officeart/2005/8/layout/vProcess5"/>
    <dgm:cxn modelId="{E362BBC1-7634-414A-8E32-F92ADE9ED842}" srcId="{D7425066-14D1-4204-AEED-87D2A94D8F3F}" destId="{A47E83CB-4B3B-47A3-9815-CD842628827C}" srcOrd="0" destOrd="0" parTransId="{8762E6C2-37DB-40FB-A928-19A22BFFB193}" sibTransId="{7BBB7629-E91C-434F-B814-5DB300BD6E64}"/>
    <dgm:cxn modelId="{20DEE3D6-16BE-49E1-A8E6-D78C4A4D1630}" type="presOf" srcId="{3D9262DB-7E8D-41F8-AC80-DCEAC058CAD8}" destId="{B7DF9E40-F35F-4050-882C-56C426EB481A}" srcOrd="0" destOrd="0" presId="urn:microsoft.com/office/officeart/2005/8/layout/vProcess5"/>
    <dgm:cxn modelId="{49DF0DF3-304F-4256-B83A-2CF147AD8B3C}" type="presOf" srcId="{A37AA825-4131-4B6E-B6BD-9313147EA22A}" destId="{73418C33-73BD-48F9-9AF5-AA179576380E}" srcOrd="0" destOrd="0" presId="urn:microsoft.com/office/officeart/2005/8/layout/vProcess5"/>
    <dgm:cxn modelId="{E2503538-92DB-429D-9478-42524D1D8754}" type="presParOf" srcId="{F56F6A5E-68E5-48D3-8E65-116A72BA3CD5}" destId="{15F5275D-4854-45DE-A261-F98D1194FE4B}" srcOrd="0" destOrd="0" presId="urn:microsoft.com/office/officeart/2005/8/layout/vProcess5"/>
    <dgm:cxn modelId="{DF38424A-A9A7-4FC3-8922-B0BF6BA56B8C}" type="presParOf" srcId="{F56F6A5E-68E5-48D3-8E65-116A72BA3CD5}" destId="{E7A13BE7-9A76-427A-8891-4FD6A45BFC97}" srcOrd="1" destOrd="0" presId="urn:microsoft.com/office/officeart/2005/8/layout/vProcess5"/>
    <dgm:cxn modelId="{F9F4A6D4-1DAC-42B2-BFB1-1BF501242D34}" type="presParOf" srcId="{F56F6A5E-68E5-48D3-8E65-116A72BA3CD5}" destId="{B7DF9E40-F35F-4050-882C-56C426EB481A}" srcOrd="2" destOrd="0" presId="urn:microsoft.com/office/officeart/2005/8/layout/vProcess5"/>
    <dgm:cxn modelId="{8F5A7704-50FE-40A5-830F-867FD98E65F5}" type="presParOf" srcId="{F56F6A5E-68E5-48D3-8E65-116A72BA3CD5}" destId="{21C0563B-3C97-4CC4-B6AA-7D8AE4A39CA2}" srcOrd="3" destOrd="0" presId="urn:microsoft.com/office/officeart/2005/8/layout/vProcess5"/>
    <dgm:cxn modelId="{58A7FD90-8AFC-4210-BC70-5E446BF8E49D}" type="presParOf" srcId="{F56F6A5E-68E5-48D3-8E65-116A72BA3CD5}" destId="{3ADD36FE-558E-480C-9B67-7B0CD2F1969C}" srcOrd="4" destOrd="0" presId="urn:microsoft.com/office/officeart/2005/8/layout/vProcess5"/>
    <dgm:cxn modelId="{33F7248D-6EE8-4CB5-974A-CF49BB051E26}" type="presParOf" srcId="{F56F6A5E-68E5-48D3-8E65-116A72BA3CD5}" destId="{73418C33-73BD-48F9-9AF5-AA179576380E}" srcOrd="5" destOrd="0" presId="urn:microsoft.com/office/officeart/2005/8/layout/vProcess5"/>
    <dgm:cxn modelId="{F5835405-A62F-452A-98E4-01DAF03752F1}" type="presParOf" srcId="{F56F6A5E-68E5-48D3-8E65-116A72BA3CD5}" destId="{511C63B0-1FE8-4805-AF6D-F340B3B15370}" srcOrd="6" destOrd="0" presId="urn:microsoft.com/office/officeart/2005/8/layout/vProcess5"/>
    <dgm:cxn modelId="{C2E77DD0-FCA1-4C59-8FFF-D751E4C97A65}" type="presParOf" srcId="{F56F6A5E-68E5-48D3-8E65-116A72BA3CD5}" destId="{A1C4822C-41F7-43AB-B2E2-0F32908FB444}" srcOrd="7" destOrd="0" presId="urn:microsoft.com/office/officeart/2005/8/layout/vProcess5"/>
    <dgm:cxn modelId="{A289FCA4-A1CF-4481-9953-800E74D48E5E}" type="presParOf" srcId="{F56F6A5E-68E5-48D3-8E65-116A72BA3CD5}" destId="{77E52CFE-0964-4397-B786-593380DCD109}" srcOrd="8" destOrd="0" presId="urn:microsoft.com/office/officeart/2005/8/layout/vProcess5"/>
    <dgm:cxn modelId="{299DE87C-65F4-45D6-B8C9-6C7C3687A8C9}" type="presParOf" srcId="{F56F6A5E-68E5-48D3-8E65-116A72BA3CD5}" destId="{2297EE75-3395-4C06-81C2-742BB684D55B}" srcOrd="9" destOrd="0" presId="urn:microsoft.com/office/officeart/2005/8/layout/vProcess5"/>
    <dgm:cxn modelId="{395BEF52-D349-4E62-96EC-A17269BE23EB}" type="presParOf" srcId="{F56F6A5E-68E5-48D3-8E65-116A72BA3CD5}" destId="{BA5516A2-FADF-4D9A-B18C-721ECFB660E7}" srcOrd="10" destOrd="0" presId="urn:microsoft.com/office/officeart/2005/8/layout/vProcess5"/>
    <dgm:cxn modelId="{7CCB096D-E9EF-4BCB-9029-E4BAA66E4473}" type="presParOf" srcId="{F56F6A5E-68E5-48D3-8E65-116A72BA3CD5}" destId="{8A5E26C9-72A5-4421-879F-F09FD59E78E1}" srcOrd="11" destOrd="0" presId="urn:microsoft.com/office/officeart/2005/8/layout/vProcess5"/>
    <dgm:cxn modelId="{41C0325B-4DAB-4CF9-A1A8-635F8DF24F97}" type="presParOf" srcId="{F56F6A5E-68E5-48D3-8E65-116A72BA3CD5}" destId="{3D962FCE-8765-4BAE-8A6B-506F1DC6DC35}" srcOrd="12" destOrd="0" presId="urn:microsoft.com/office/officeart/2005/8/layout/vProcess5"/>
    <dgm:cxn modelId="{69F487E9-5A07-43A0-BF6D-543B5B9D92D4}" type="presParOf" srcId="{F56F6A5E-68E5-48D3-8E65-116A72BA3CD5}" destId="{ED58CE41-54FF-4F0F-8157-6FA4016055F5}" srcOrd="13" destOrd="0" presId="urn:microsoft.com/office/officeart/2005/8/layout/vProcess5"/>
    <dgm:cxn modelId="{177BE23D-0685-4602-91B8-51DF505553DE}" type="presParOf" srcId="{F56F6A5E-68E5-48D3-8E65-116A72BA3CD5}" destId="{05003913-1724-42FA-BFD9-F6BDC14612D4}"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6C55BD6-F06B-428F-B516-8F5A1B824FB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DA56A30-0CBF-4534-A283-2D22E3AC24D5}">
      <dgm:prSet/>
      <dgm:spPr>
        <a:solidFill>
          <a:schemeClr val="accent1">
            <a:lumMod val="50000"/>
          </a:schemeClr>
        </a:solidFill>
      </dgm:spPr>
      <dgm:t>
        <a:bodyPr/>
        <a:lstStyle/>
        <a:p>
          <a:r>
            <a:rPr lang="hr-HR" b="1"/>
            <a:t>Udruga postaje obveznik fiskalizacije eRačuna:</a:t>
          </a:r>
          <a:endParaRPr lang="en-US"/>
        </a:p>
      </dgm:t>
    </dgm:pt>
    <dgm:pt modelId="{6EE66CEF-0828-498D-A505-34631FC0B59F}" type="parTrans" cxnId="{4DB489D6-1E86-4AAE-A055-2E33CD30FD69}">
      <dgm:prSet/>
      <dgm:spPr/>
      <dgm:t>
        <a:bodyPr/>
        <a:lstStyle/>
        <a:p>
          <a:endParaRPr lang="en-US"/>
        </a:p>
      </dgm:t>
    </dgm:pt>
    <dgm:pt modelId="{D3A2DABB-A9AD-408F-B062-07AE643BB848}" type="sibTrans" cxnId="{4DB489D6-1E86-4AAE-A055-2E33CD30FD69}">
      <dgm:prSet/>
      <dgm:spPr/>
      <dgm:t>
        <a:bodyPr/>
        <a:lstStyle/>
        <a:p>
          <a:endParaRPr lang="en-US"/>
        </a:p>
      </dgm:t>
    </dgm:pt>
    <dgm:pt modelId="{AA22D893-EE2A-4EF1-B3CD-98AF8D20999F}">
      <dgm:prSet/>
      <dgm:spPr/>
      <dgm:t>
        <a:bodyPr/>
        <a:lstStyle/>
        <a:p>
          <a:r>
            <a:rPr lang="hr-HR"/>
            <a:t>A) Udruga je u sustavu PDV-a</a:t>
          </a:r>
          <a:endParaRPr lang="en-US"/>
        </a:p>
      </dgm:t>
    </dgm:pt>
    <dgm:pt modelId="{4319711A-9B37-4E63-B4A0-9D1B5A36777A}" type="parTrans" cxnId="{47510F0F-942C-49F3-823E-FB2397533B00}">
      <dgm:prSet/>
      <dgm:spPr/>
      <dgm:t>
        <a:bodyPr/>
        <a:lstStyle/>
        <a:p>
          <a:endParaRPr lang="en-US"/>
        </a:p>
      </dgm:t>
    </dgm:pt>
    <dgm:pt modelId="{4AA2D317-0A1B-4621-8260-1C17E0E6B330}" type="sibTrans" cxnId="{47510F0F-942C-49F3-823E-FB2397533B00}">
      <dgm:prSet/>
      <dgm:spPr/>
      <dgm:t>
        <a:bodyPr/>
        <a:lstStyle/>
        <a:p>
          <a:endParaRPr lang="en-US"/>
        </a:p>
      </dgm:t>
    </dgm:pt>
    <dgm:pt modelId="{2BA6C27B-F086-4237-B983-2555D2A248D2}">
      <dgm:prSet/>
      <dgm:spPr/>
      <dgm:t>
        <a:bodyPr/>
        <a:lstStyle/>
        <a:p>
          <a:r>
            <a:rPr lang="hr-HR"/>
            <a:t>Obvezna je od 01.01.2026.g. izdavati i zaprimati eRačune</a:t>
          </a:r>
          <a:endParaRPr lang="en-US"/>
        </a:p>
      </dgm:t>
    </dgm:pt>
    <dgm:pt modelId="{41C458F1-D0B7-4C7E-8E93-BA981A8D45C8}" type="parTrans" cxnId="{77A9C00C-6B42-4F1F-9F34-25446F35FB8F}">
      <dgm:prSet/>
      <dgm:spPr/>
      <dgm:t>
        <a:bodyPr/>
        <a:lstStyle/>
        <a:p>
          <a:endParaRPr lang="en-US"/>
        </a:p>
      </dgm:t>
    </dgm:pt>
    <dgm:pt modelId="{4FD773F3-0D75-4CF6-85CB-5627288D9F3C}" type="sibTrans" cxnId="{77A9C00C-6B42-4F1F-9F34-25446F35FB8F}">
      <dgm:prSet/>
      <dgm:spPr/>
      <dgm:t>
        <a:bodyPr/>
        <a:lstStyle/>
        <a:p>
          <a:endParaRPr lang="en-US"/>
        </a:p>
      </dgm:t>
    </dgm:pt>
    <dgm:pt modelId="{CC886B56-9F4F-432F-BCD9-E1A365311E45}">
      <dgm:prSet/>
      <dgm:spPr/>
      <dgm:t>
        <a:bodyPr/>
        <a:lstStyle/>
        <a:p>
          <a:r>
            <a:rPr lang="hr-HR"/>
            <a:t>Obvezna je provodititi fiskalizaciju </a:t>
          </a:r>
          <a:endParaRPr lang="en-US"/>
        </a:p>
      </dgm:t>
    </dgm:pt>
    <dgm:pt modelId="{ADB8AA98-9580-4623-8AC8-7D25EA5C7BD6}" type="parTrans" cxnId="{B3177941-A70B-46E7-B2BC-9A405BCB6045}">
      <dgm:prSet/>
      <dgm:spPr/>
      <dgm:t>
        <a:bodyPr/>
        <a:lstStyle/>
        <a:p>
          <a:endParaRPr lang="en-US"/>
        </a:p>
      </dgm:t>
    </dgm:pt>
    <dgm:pt modelId="{7DD01B57-6145-40AD-9088-CFA6B301BC77}" type="sibTrans" cxnId="{B3177941-A70B-46E7-B2BC-9A405BCB6045}">
      <dgm:prSet/>
      <dgm:spPr/>
      <dgm:t>
        <a:bodyPr/>
        <a:lstStyle/>
        <a:p>
          <a:endParaRPr lang="en-US"/>
        </a:p>
      </dgm:t>
    </dgm:pt>
    <dgm:pt modelId="{CA11B6FC-A6B1-4F04-ADE1-33D6FC64F49F}">
      <dgm:prSet/>
      <dgm:spPr/>
      <dgm:t>
        <a:bodyPr/>
        <a:lstStyle/>
        <a:p>
          <a:r>
            <a:rPr lang="hr-HR"/>
            <a:t>Nebitno jel udruga obveznik poreza na dobit</a:t>
          </a:r>
          <a:endParaRPr lang="en-US"/>
        </a:p>
      </dgm:t>
    </dgm:pt>
    <dgm:pt modelId="{6D6F5688-9171-4215-8140-E690D1870376}" type="parTrans" cxnId="{FF03DB6F-30E7-4974-BC0E-8BD9D17FF00A}">
      <dgm:prSet/>
      <dgm:spPr/>
      <dgm:t>
        <a:bodyPr/>
        <a:lstStyle/>
        <a:p>
          <a:endParaRPr lang="en-US"/>
        </a:p>
      </dgm:t>
    </dgm:pt>
    <dgm:pt modelId="{772089BA-459D-4CB3-8A8F-390E0D5B6155}" type="sibTrans" cxnId="{FF03DB6F-30E7-4974-BC0E-8BD9D17FF00A}">
      <dgm:prSet/>
      <dgm:spPr/>
      <dgm:t>
        <a:bodyPr/>
        <a:lstStyle/>
        <a:p>
          <a:endParaRPr lang="en-US"/>
        </a:p>
      </dgm:t>
    </dgm:pt>
    <dgm:pt modelId="{1706FC08-F31F-4407-88D9-9ADAB6847C9F}">
      <dgm:prSet/>
      <dgm:spPr/>
      <dgm:t>
        <a:bodyPr/>
        <a:lstStyle/>
        <a:p>
          <a:r>
            <a:rPr lang="hr-HR"/>
            <a:t>B) Udruga je obveznik poreza na dobit ali nije u sustavu PDV-a</a:t>
          </a:r>
          <a:endParaRPr lang="en-US"/>
        </a:p>
      </dgm:t>
    </dgm:pt>
    <dgm:pt modelId="{93F16300-F216-4053-94E1-CE91A65C95ED}" type="parTrans" cxnId="{68FB8F68-8C87-48D0-A418-2E3C1984864B}">
      <dgm:prSet/>
      <dgm:spPr/>
      <dgm:t>
        <a:bodyPr/>
        <a:lstStyle/>
        <a:p>
          <a:endParaRPr lang="en-US"/>
        </a:p>
      </dgm:t>
    </dgm:pt>
    <dgm:pt modelId="{B3CACE07-5714-485A-9026-BE0D3402D978}" type="sibTrans" cxnId="{68FB8F68-8C87-48D0-A418-2E3C1984864B}">
      <dgm:prSet/>
      <dgm:spPr/>
      <dgm:t>
        <a:bodyPr/>
        <a:lstStyle/>
        <a:p>
          <a:endParaRPr lang="en-US"/>
        </a:p>
      </dgm:t>
    </dgm:pt>
    <dgm:pt modelId="{937F306F-9F72-4CED-8E4F-FCB3C88AE9A3}">
      <dgm:prSet/>
      <dgm:spPr/>
      <dgm:t>
        <a:bodyPr/>
        <a:lstStyle/>
        <a:p>
          <a:r>
            <a:rPr lang="hr-HR"/>
            <a:t>Od 01.01.2026. mora zaprimati eRačune</a:t>
          </a:r>
          <a:endParaRPr lang="en-US"/>
        </a:p>
      </dgm:t>
    </dgm:pt>
    <dgm:pt modelId="{27383C09-6CA2-41FE-9781-61B68A9778E7}" type="parTrans" cxnId="{1976736C-6D1D-460B-A5DB-C51DF76EA311}">
      <dgm:prSet/>
      <dgm:spPr/>
      <dgm:t>
        <a:bodyPr/>
        <a:lstStyle/>
        <a:p>
          <a:endParaRPr lang="en-US"/>
        </a:p>
      </dgm:t>
    </dgm:pt>
    <dgm:pt modelId="{221C9ADE-6B88-4506-9E7B-1DBE6E2CE9BE}" type="sibTrans" cxnId="{1976736C-6D1D-460B-A5DB-C51DF76EA311}">
      <dgm:prSet/>
      <dgm:spPr/>
      <dgm:t>
        <a:bodyPr/>
        <a:lstStyle/>
        <a:p>
          <a:endParaRPr lang="en-US"/>
        </a:p>
      </dgm:t>
    </dgm:pt>
    <dgm:pt modelId="{FE99BEEE-230B-4A91-9969-CAB1EFBA1E9D}">
      <dgm:prSet/>
      <dgm:spPr/>
      <dgm:t>
        <a:bodyPr/>
        <a:lstStyle/>
        <a:p>
          <a:r>
            <a:rPr lang="hr-HR"/>
            <a:t>Od 01.01.2027. mora i izdavati eRačune</a:t>
          </a:r>
          <a:endParaRPr lang="en-US"/>
        </a:p>
      </dgm:t>
    </dgm:pt>
    <dgm:pt modelId="{65AF21EF-6D1C-4257-86A3-44514843DE57}" type="parTrans" cxnId="{9B83F9B9-ADD0-4681-8AC6-947133BBE400}">
      <dgm:prSet/>
      <dgm:spPr/>
      <dgm:t>
        <a:bodyPr/>
        <a:lstStyle/>
        <a:p>
          <a:endParaRPr lang="en-US"/>
        </a:p>
      </dgm:t>
    </dgm:pt>
    <dgm:pt modelId="{3EF7743E-26FC-4ADD-A007-97CE0E42DF7F}" type="sibTrans" cxnId="{9B83F9B9-ADD0-4681-8AC6-947133BBE400}">
      <dgm:prSet/>
      <dgm:spPr/>
      <dgm:t>
        <a:bodyPr/>
        <a:lstStyle/>
        <a:p>
          <a:endParaRPr lang="en-US"/>
        </a:p>
      </dgm:t>
    </dgm:pt>
    <dgm:pt modelId="{32BF5251-B951-49A3-97A0-93A39BBA8C08}">
      <dgm:prSet/>
      <dgm:spPr/>
      <dgm:t>
        <a:bodyPr/>
        <a:lstStyle/>
        <a:p>
          <a:r>
            <a:rPr lang="hr-HR"/>
            <a:t>C) Udruga nije obveznik ni PDV-a ni poreza na dobit</a:t>
          </a:r>
          <a:endParaRPr lang="en-US"/>
        </a:p>
      </dgm:t>
    </dgm:pt>
    <dgm:pt modelId="{03129E32-8802-4190-A8B3-4AD170F70569}" type="parTrans" cxnId="{7C306BC3-630E-4949-B012-B991F37D33F5}">
      <dgm:prSet/>
      <dgm:spPr/>
      <dgm:t>
        <a:bodyPr/>
        <a:lstStyle/>
        <a:p>
          <a:endParaRPr lang="en-US"/>
        </a:p>
      </dgm:t>
    </dgm:pt>
    <dgm:pt modelId="{67A8AA36-84EC-40CF-AC80-1DA21F844290}" type="sibTrans" cxnId="{7C306BC3-630E-4949-B012-B991F37D33F5}">
      <dgm:prSet/>
      <dgm:spPr/>
      <dgm:t>
        <a:bodyPr/>
        <a:lstStyle/>
        <a:p>
          <a:endParaRPr lang="en-US"/>
        </a:p>
      </dgm:t>
    </dgm:pt>
    <dgm:pt modelId="{A619F0CC-FDE5-4057-B9C7-A5C735456CB9}">
      <dgm:prSet/>
      <dgm:spPr/>
      <dgm:t>
        <a:bodyPr/>
        <a:lstStyle/>
        <a:p>
          <a:r>
            <a:rPr lang="hr-HR"/>
            <a:t>Nema obvezu fiskalizacije eRačuna</a:t>
          </a:r>
          <a:endParaRPr lang="en-US"/>
        </a:p>
      </dgm:t>
    </dgm:pt>
    <dgm:pt modelId="{6CFA4C93-B8DF-434D-BDC6-0C94D9044484}" type="parTrans" cxnId="{99BEC0D7-166B-46EC-8D2D-57E54868B13D}">
      <dgm:prSet/>
      <dgm:spPr/>
      <dgm:t>
        <a:bodyPr/>
        <a:lstStyle/>
        <a:p>
          <a:endParaRPr lang="en-US"/>
        </a:p>
      </dgm:t>
    </dgm:pt>
    <dgm:pt modelId="{CD30B8FE-3E42-4B83-B551-3EEA3563A6DD}" type="sibTrans" cxnId="{99BEC0D7-166B-46EC-8D2D-57E54868B13D}">
      <dgm:prSet/>
      <dgm:spPr/>
      <dgm:t>
        <a:bodyPr/>
        <a:lstStyle/>
        <a:p>
          <a:endParaRPr lang="en-US"/>
        </a:p>
      </dgm:t>
    </dgm:pt>
    <dgm:pt modelId="{4DABA210-09E0-46D0-876E-30C1BFFCC5BC}">
      <dgm:prSet/>
      <dgm:spPr/>
      <dgm:t>
        <a:bodyPr/>
        <a:lstStyle/>
        <a:p>
          <a:r>
            <a:rPr lang="hr-HR"/>
            <a:t>Obveza nastupa ako se promijeni porezni status udruge</a:t>
          </a:r>
          <a:endParaRPr lang="en-US"/>
        </a:p>
      </dgm:t>
    </dgm:pt>
    <dgm:pt modelId="{B3144D63-061D-4E01-93E9-7EE69CF6E0D7}" type="parTrans" cxnId="{E274B0F9-1AEB-4AB8-8591-5CD890676AE6}">
      <dgm:prSet/>
      <dgm:spPr/>
      <dgm:t>
        <a:bodyPr/>
        <a:lstStyle/>
        <a:p>
          <a:endParaRPr lang="en-US"/>
        </a:p>
      </dgm:t>
    </dgm:pt>
    <dgm:pt modelId="{047BE9AB-4708-47F5-A984-A51AF327E13C}" type="sibTrans" cxnId="{E274B0F9-1AEB-4AB8-8591-5CD890676AE6}">
      <dgm:prSet/>
      <dgm:spPr/>
      <dgm:t>
        <a:bodyPr/>
        <a:lstStyle/>
        <a:p>
          <a:endParaRPr lang="en-US"/>
        </a:p>
      </dgm:t>
    </dgm:pt>
    <dgm:pt modelId="{C825A781-4F3B-48B4-92B1-FB029232DB3A}" type="pres">
      <dgm:prSet presAssocID="{E6C55BD6-F06B-428F-B516-8F5A1B824FB0}" presName="linear" presStyleCnt="0">
        <dgm:presLayoutVars>
          <dgm:animLvl val="lvl"/>
          <dgm:resizeHandles val="exact"/>
        </dgm:presLayoutVars>
      </dgm:prSet>
      <dgm:spPr/>
    </dgm:pt>
    <dgm:pt modelId="{C616D6B4-3E8E-4C7E-A6B1-72143D93904C}" type="pres">
      <dgm:prSet presAssocID="{CDA56A30-0CBF-4534-A283-2D22E3AC24D5}" presName="parentText" presStyleLbl="node1" presStyleIdx="0" presStyleCnt="4" custLinFactY="-3094" custLinFactNeighborY="-100000">
        <dgm:presLayoutVars>
          <dgm:chMax val="0"/>
          <dgm:bulletEnabled val="1"/>
        </dgm:presLayoutVars>
      </dgm:prSet>
      <dgm:spPr/>
    </dgm:pt>
    <dgm:pt modelId="{055A119F-7705-4C78-B75C-5DC5B753F9FF}" type="pres">
      <dgm:prSet presAssocID="{D3A2DABB-A9AD-408F-B062-07AE643BB848}" presName="spacer" presStyleCnt="0"/>
      <dgm:spPr/>
    </dgm:pt>
    <dgm:pt modelId="{352CC4D3-D6D8-44E3-912D-4C8BCA8922CF}" type="pres">
      <dgm:prSet presAssocID="{AA22D893-EE2A-4EF1-B3CD-98AF8D20999F}" presName="parentText" presStyleLbl="node1" presStyleIdx="1" presStyleCnt="4">
        <dgm:presLayoutVars>
          <dgm:chMax val="0"/>
          <dgm:bulletEnabled val="1"/>
        </dgm:presLayoutVars>
      </dgm:prSet>
      <dgm:spPr/>
    </dgm:pt>
    <dgm:pt modelId="{57DDA271-CC67-4E15-B371-C56EF178E9EB}" type="pres">
      <dgm:prSet presAssocID="{AA22D893-EE2A-4EF1-B3CD-98AF8D20999F}" presName="childText" presStyleLbl="revTx" presStyleIdx="0" presStyleCnt="3">
        <dgm:presLayoutVars>
          <dgm:bulletEnabled val="1"/>
        </dgm:presLayoutVars>
      </dgm:prSet>
      <dgm:spPr/>
    </dgm:pt>
    <dgm:pt modelId="{EB20F618-0F8E-4863-B3B1-4EB858AED5FD}" type="pres">
      <dgm:prSet presAssocID="{1706FC08-F31F-4407-88D9-9ADAB6847C9F}" presName="parentText" presStyleLbl="node1" presStyleIdx="2" presStyleCnt="4">
        <dgm:presLayoutVars>
          <dgm:chMax val="0"/>
          <dgm:bulletEnabled val="1"/>
        </dgm:presLayoutVars>
      </dgm:prSet>
      <dgm:spPr/>
    </dgm:pt>
    <dgm:pt modelId="{0209CBBF-63A6-4386-860B-72263F2AF44F}" type="pres">
      <dgm:prSet presAssocID="{1706FC08-F31F-4407-88D9-9ADAB6847C9F}" presName="childText" presStyleLbl="revTx" presStyleIdx="1" presStyleCnt="3">
        <dgm:presLayoutVars>
          <dgm:bulletEnabled val="1"/>
        </dgm:presLayoutVars>
      </dgm:prSet>
      <dgm:spPr/>
    </dgm:pt>
    <dgm:pt modelId="{4D893AD7-30D0-43D4-83B1-2481B5920B49}" type="pres">
      <dgm:prSet presAssocID="{32BF5251-B951-49A3-97A0-93A39BBA8C08}" presName="parentText" presStyleLbl="node1" presStyleIdx="3" presStyleCnt="4">
        <dgm:presLayoutVars>
          <dgm:chMax val="0"/>
          <dgm:bulletEnabled val="1"/>
        </dgm:presLayoutVars>
      </dgm:prSet>
      <dgm:spPr/>
    </dgm:pt>
    <dgm:pt modelId="{CC882E10-5907-4278-A6AC-5A4E903450EB}" type="pres">
      <dgm:prSet presAssocID="{32BF5251-B951-49A3-97A0-93A39BBA8C08}" presName="childText" presStyleLbl="revTx" presStyleIdx="2" presStyleCnt="3">
        <dgm:presLayoutVars>
          <dgm:bulletEnabled val="1"/>
        </dgm:presLayoutVars>
      </dgm:prSet>
      <dgm:spPr/>
    </dgm:pt>
  </dgm:ptLst>
  <dgm:cxnLst>
    <dgm:cxn modelId="{77A9C00C-6B42-4F1F-9F34-25446F35FB8F}" srcId="{AA22D893-EE2A-4EF1-B3CD-98AF8D20999F}" destId="{2BA6C27B-F086-4237-B983-2555D2A248D2}" srcOrd="0" destOrd="0" parTransId="{41C458F1-D0B7-4C7E-8E93-BA981A8D45C8}" sibTransId="{4FD773F3-0D75-4CF6-85CB-5627288D9F3C}"/>
    <dgm:cxn modelId="{47510F0F-942C-49F3-823E-FB2397533B00}" srcId="{E6C55BD6-F06B-428F-B516-8F5A1B824FB0}" destId="{AA22D893-EE2A-4EF1-B3CD-98AF8D20999F}" srcOrd="1" destOrd="0" parTransId="{4319711A-9B37-4E63-B4A0-9D1B5A36777A}" sibTransId="{4AA2D317-0A1B-4621-8260-1C17E0E6B330}"/>
    <dgm:cxn modelId="{9E7B6E14-303B-4CCC-982F-4F24434F23EB}" type="presOf" srcId="{CA11B6FC-A6B1-4F04-ADE1-33D6FC64F49F}" destId="{57DDA271-CC67-4E15-B371-C56EF178E9EB}" srcOrd="0" destOrd="2" presId="urn:microsoft.com/office/officeart/2005/8/layout/vList2"/>
    <dgm:cxn modelId="{037C0028-D739-4731-8587-5BDB8266070F}" type="presOf" srcId="{2BA6C27B-F086-4237-B983-2555D2A248D2}" destId="{57DDA271-CC67-4E15-B371-C56EF178E9EB}" srcOrd="0" destOrd="0" presId="urn:microsoft.com/office/officeart/2005/8/layout/vList2"/>
    <dgm:cxn modelId="{AB2A425B-9DC3-4D0F-94F2-DE5820F8A1BD}" type="presOf" srcId="{CDA56A30-0CBF-4534-A283-2D22E3AC24D5}" destId="{C616D6B4-3E8E-4C7E-A6B1-72143D93904C}" srcOrd="0" destOrd="0" presId="urn:microsoft.com/office/officeart/2005/8/layout/vList2"/>
    <dgm:cxn modelId="{B3177941-A70B-46E7-B2BC-9A405BCB6045}" srcId="{AA22D893-EE2A-4EF1-B3CD-98AF8D20999F}" destId="{CC886B56-9F4F-432F-BCD9-E1A365311E45}" srcOrd="1" destOrd="0" parTransId="{ADB8AA98-9580-4623-8AC8-7D25EA5C7BD6}" sibTransId="{7DD01B57-6145-40AD-9088-CFA6B301BC77}"/>
    <dgm:cxn modelId="{9247C761-240A-4533-A2BB-F23483977265}" type="presOf" srcId="{E6C55BD6-F06B-428F-B516-8F5A1B824FB0}" destId="{C825A781-4F3B-48B4-92B1-FB029232DB3A}" srcOrd="0" destOrd="0" presId="urn:microsoft.com/office/officeart/2005/8/layout/vList2"/>
    <dgm:cxn modelId="{68FB8F68-8C87-48D0-A418-2E3C1984864B}" srcId="{E6C55BD6-F06B-428F-B516-8F5A1B824FB0}" destId="{1706FC08-F31F-4407-88D9-9ADAB6847C9F}" srcOrd="2" destOrd="0" parTransId="{93F16300-F216-4053-94E1-CE91A65C95ED}" sibTransId="{B3CACE07-5714-485A-9026-BE0D3402D978}"/>
    <dgm:cxn modelId="{D86C036A-AD51-4CD5-88F5-D80956CD3F9C}" type="presOf" srcId="{A619F0CC-FDE5-4057-B9C7-A5C735456CB9}" destId="{CC882E10-5907-4278-A6AC-5A4E903450EB}" srcOrd="0" destOrd="0" presId="urn:microsoft.com/office/officeart/2005/8/layout/vList2"/>
    <dgm:cxn modelId="{1976736C-6D1D-460B-A5DB-C51DF76EA311}" srcId="{1706FC08-F31F-4407-88D9-9ADAB6847C9F}" destId="{937F306F-9F72-4CED-8E4F-FCB3C88AE9A3}" srcOrd="0" destOrd="0" parTransId="{27383C09-6CA2-41FE-9781-61B68A9778E7}" sibTransId="{221C9ADE-6B88-4506-9E7B-1DBE6E2CE9BE}"/>
    <dgm:cxn modelId="{1532554C-F914-4A9D-ADF1-FFFA998D9589}" type="presOf" srcId="{CC886B56-9F4F-432F-BCD9-E1A365311E45}" destId="{57DDA271-CC67-4E15-B371-C56EF178E9EB}" srcOrd="0" destOrd="1" presId="urn:microsoft.com/office/officeart/2005/8/layout/vList2"/>
    <dgm:cxn modelId="{FF03DB6F-30E7-4974-BC0E-8BD9D17FF00A}" srcId="{AA22D893-EE2A-4EF1-B3CD-98AF8D20999F}" destId="{CA11B6FC-A6B1-4F04-ADE1-33D6FC64F49F}" srcOrd="2" destOrd="0" parTransId="{6D6F5688-9171-4215-8140-E690D1870376}" sibTransId="{772089BA-459D-4CB3-8A8F-390E0D5B6155}"/>
    <dgm:cxn modelId="{790A0472-97C2-4789-83F3-F890FF052290}" type="presOf" srcId="{937F306F-9F72-4CED-8E4F-FCB3C88AE9A3}" destId="{0209CBBF-63A6-4386-860B-72263F2AF44F}" srcOrd="0" destOrd="0" presId="urn:microsoft.com/office/officeart/2005/8/layout/vList2"/>
    <dgm:cxn modelId="{0B1B9080-B688-4EDD-B456-5DA44806C70F}" type="presOf" srcId="{4DABA210-09E0-46D0-876E-30C1BFFCC5BC}" destId="{CC882E10-5907-4278-A6AC-5A4E903450EB}" srcOrd="0" destOrd="1" presId="urn:microsoft.com/office/officeart/2005/8/layout/vList2"/>
    <dgm:cxn modelId="{0877C898-046E-4535-AC6C-44451CDA32C7}" type="presOf" srcId="{32BF5251-B951-49A3-97A0-93A39BBA8C08}" destId="{4D893AD7-30D0-43D4-83B1-2481B5920B49}" srcOrd="0" destOrd="0" presId="urn:microsoft.com/office/officeart/2005/8/layout/vList2"/>
    <dgm:cxn modelId="{9B83F9B9-ADD0-4681-8AC6-947133BBE400}" srcId="{1706FC08-F31F-4407-88D9-9ADAB6847C9F}" destId="{FE99BEEE-230B-4A91-9969-CAB1EFBA1E9D}" srcOrd="1" destOrd="0" parTransId="{65AF21EF-6D1C-4257-86A3-44514843DE57}" sibTransId="{3EF7743E-26FC-4ADD-A007-97CE0E42DF7F}"/>
    <dgm:cxn modelId="{2B39F7BE-BD67-4BEB-B7A1-4DEF5CF20598}" type="presOf" srcId="{AA22D893-EE2A-4EF1-B3CD-98AF8D20999F}" destId="{352CC4D3-D6D8-44E3-912D-4C8BCA8922CF}" srcOrd="0" destOrd="0" presId="urn:microsoft.com/office/officeart/2005/8/layout/vList2"/>
    <dgm:cxn modelId="{7569BAC2-652E-4B4D-95C6-670C9EA65A62}" type="presOf" srcId="{FE99BEEE-230B-4A91-9969-CAB1EFBA1E9D}" destId="{0209CBBF-63A6-4386-860B-72263F2AF44F}" srcOrd="0" destOrd="1" presId="urn:microsoft.com/office/officeart/2005/8/layout/vList2"/>
    <dgm:cxn modelId="{7C306BC3-630E-4949-B012-B991F37D33F5}" srcId="{E6C55BD6-F06B-428F-B516-8F5A1B824FB0}" destId="{32BF5251-B951-49A3-97A0-93A39BBA8C08}" srcOrd="3" destOrd="0" parTransId="{03129E32-8802-4190-A8B3-4AD170F70569}" sibTransId="{67A8AA36-84EC-40CF-AC80-1DA21F844290}"/>
    <dgm:cxn modelId="{4DB489D6-1E86-4AAE-A055-2E33CD30FD69}" srcId="{E6C55BD6-F06B-428F-B516-8F5A1B824FB0}" destId="{CDA56A30-0CBF-4534-A283-2D22E3AC24D5}" srcOrd="0" destOrd="0" parTransId="{6EE66CEF-0828-498D-A505-34631FC0B59F}" sibTransId="{D3A2DABB-A9AD-408F-B062-07AE643BB848}"/>
    <dgm:cxn modelId="{99BEC0D7-166B-46EC-8D2D-57E54868B13D}" srcId="{32BF5251-B951-49A3-97A0-93A39BBA8C08}" destId="{A619F0CC-FDE5-4057-B9C7-A5C735456CB9}" srcOrd="0" destOrd="0" parTransId="{6CFA4C93-B8DF-434D-BDC6-0C94D9044484}" sibTransId="{CD30B8FE-3E42-4B83-B551-3EEA3563A6DD}"/>
    <dgm:cxn modelId="{7B9B4AE5-35D1-47E0-A66F-69D7DA8E72C8}" type="presOf" srcId="{1706FC08-F31F-4407-88D9-9ADAB6847C9F}" destId="{EB20F618-0F8E-4863-B3B1-4EB858AED5FD}" srcOrd="0" destOrd="0" presId="urn:microsoft.com/office/officeart/2005/8/layout/vList2"/>
    <dgm:cxn modelId="{E274B0F9-1AEB-4AB8-8591-5CD890676AE6}" srcId="{32BF5251-B951-49A3-97A0-93A39BBA8C08}" destId="{4DABA210-09E0-46D0-876E-30C1BFFCC5BC}" srcOrd="1" destOrd="0" parTransId="{B3144D63-061D-4E01-93E9-7EE69CF6E0D7}" sibTransId="{047BE9AB-4708-47F5-A984-A51AF327E13C}"/>
    <dgm:cxn modelId="{B5CE836A-9E64-418D-B30A-DEF8886E1B04}" type="presParOf" srcId="{C825A781-4F3B-48B4-92B1-FB029232DB3A}" destId="{C616D6B4-3E8E-4C7E-A6B1-72143D93904C}" srcOrd="0" destOrd="0" presId="urn:microsoft.com/office/officeart/2005/8/layout/vList2"/>
    <dgm:cxn modelId="{C1D0622B-6632-49B6-AB55-5F35F279FF32}" type="presParOf" srcId="{C825A781-4F3B-48B4-92B1-FB029232DB3A}" destId="{055A119F-7705-4C78-B75C-5DC5B753F9FF}" srcOrd="1" destOrd="0" presId="urn:microsoft.com/office/officeart/2005/8/layout/vList2"/>
    <dgm:cxn modelId="{1D2469C3-1662-426F-89AA-D4FF9164813A}" type="presParOf" srcId="{C825A781-4F3B-48B4-92B1-FB029232DB3A}" destId="{352CC4D3-D6D8-44E3-912D-4C8BCA8922CF}" srcOrd="2" destOrd="0" presId="urn:microsoft.com/office/officeart/2005/8/layout/vList2"/>
    <dgm:cxn modelId="{3A8BD89D-B701-44E6-80FC-C351374FCB2A}" type="presParOf" srcId="{C825A781-4F3B-48B4-92B1-FB029232DB3A}" destId="{57DDA271-CC67-4E15-B371-C56EF178E9EB}" srcOrd="3" destOrd="0" presId="urn:microsoft.com/office/officeart/2005/8/layout/vList2"/>
    <dgm:cxn modelId="{5BFB235A-440A-4345-A69D-9E1E8DB6EA44}" type="presParOf" srcId="{C825A781-4F3B-48B4-92B1-FB029232DB3A}" destId="{EB20F618-0F8E-4863-B3B1-4EB858AED5FD}" srcOrd="4" destOrd="0" presId="urn:microsoft.com/office/officeart/2005/8/layout/vList2"/>
    <dgm:cxn modelId="{4C5BFD3A-111E-4559-84A7-5343CF454EE6}" type="presParOf" srcId="{C825A781-4F3B-48B4-92B1-FB029232DB3A}" destId="{0209CBBF-63A6-4386-860B-72263F2AF44F}" srcOrd="5" destOrd="0" presId="urn:microsoft.com/office/officeart/2005/8/layout/vList2"/>
    <dgm:cxn modelId="{C17C2621-FA10-4469-942C-D3EE1BA4B892}" type="presParOf" srcId="{C825A781-4F3B-48B4-92B1-FB029232DB3A}" destId="{4D893AD7-30D0-43D4-83B1-2481B5920B49}" srcOrd="6" destOrd="0" presId="urn:microsoft.com/office/officeart/2005/8/layout/vList2"/>
    <dgm:cxn modelId="{2B1D6087-2558-4477-97BA-98C14F510150}" type="presParOf" srcId="{C825A781-4F3B-48B4-92B1-FB029232DB3A}" destId="{CC882E10-5907-4278-A6AC-5A4E903450EB}"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66F006-E112-4387-8F26-74308D546A2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B4CA3215-49EB-4C24-A595-F6FE14B24090}">
      <dgm:prSet custT="1"/>
      <dgm:spPr/>
      <dgm:t>
        <a:bodyPr/>
        <a:lstStyle/>
        <a:p>
          <a:pPr algn="just"/>
          <a:r>
            <a:rPr lang="hr-HR" sz="2000"/>
            <a:t>Primici i izdaci u sustavu </a:t>
          </a:r>
          <a:r>
            <a:rPr lang="hr-HR" sz="2000">
              <a:solidFill>
                <a:schemeClr val="accent1">
                  <a:lumMod val="75000"/>
                </a:schemeClr>
              </a:solidFill>
            </a:rPr>
            <a:t>jednostavnog računovodstva </a:t>
          </a:r>
          <a:r>
            <a:rPr lang="hr-HR" sz="2000"/>
            <a:t>priznaju se uz primjenu novčanog računovodstvenog načela </a:t>
          </a:r>
          <a:r>
            <a:rPr lang="hr-HR" sz="2000">
              <a:solidFill>
                <a:schemeClr val="accent1">
                  <a:lumMod val="75000"/>
                </a:schemeClr>
              </a:solidFill>
            </a:rPr>
            <a:t>(načelo blagajne)</a:t>
          </a:r>
          <a:r>
            <a:rPr lang="hr-HR" sz="2000"/>
            <a:t>, što znači da se primici i izdaci kronološki iskazuju u poslovnim knjigama temeljem primljenih uplata i obavljenih isplata, uključujući i obračunska plaćanja</a:t>
          </a:r>
          <a:endParaRPr lang="en-US" sz="2000"/>
        </a:p>
      </dgm:t>
    </dgm:pt>
    <dgm:pt modelId="{C1C36349-FC30-4B25-8494-5BF64E113597}" type="parTrans" cxnId="{0BCF433C-2EC4-450D-8392-30C95920962A}">
      <dgm:prSet/>
      <dgm:spPr/>
      <dgm:t>
        <a:bodyPr/>
        <a:lstStyle/>
        <a:p>
          <a:endParaRPr lang="en-US"/>
        </a:p>
      </dgm:t>
    </dgm:pt>
    <dgm:pt modelId="{82F8AE11-CC58-4BA3-8CF1-E3F5FEEEDA90}" type="sibTrans" cxnId="{0BCF433C-2EC4-450D-8392-30C95920962A}">
      <dgm:prSet/>
      <dgm:spPr/>
      <dgm:t>
        <a:bodyPr/>
        <a:lstStyle/>
        <a:p>
          <a:endParaRPr lang="en-US"/>
        </a:p>
      </dgm:t>
    </dgm:pt>
    <dgm:pt modelId="{759FA6B0-9F05-4411-82B3-B5AEB957C4F1}">
      <dgm:prSet custT="1"/>
      <dgm:spPr/>
      <dgm:t>
        <a:bodyPr/>
        <a:lstStyle/>
        <a:p>
          <a:pPr algn="just"/>
          <a:r>
            <a:rPr lang="hr-HR" sz="2000"/>
            <a:t>Primici i izdaci jesu </a:t>
          </a:r>
          <a:r>
            <a:rPr lang="hr-HR" sz="2000">
              <a:solidFill>
                <a:schemeClr val="accent2">
                  <a:lumMod val="75000"/>
                </a:schemeClr>
              </a:solidFill>
            </a:rPr>
            <a:t>priljevi i odljevi novca i novčanih ekvivalenata</a:t>
          </a:r>
          <a:r>
            <a:rPr lang="hr-HR" sz="2000"/>
            <a:t>. Sredstva primljena iz državnog proračuna, proračuna jedinica lokalne i područne (regionalne) samouprave,  te drugih izvora smatraju se primicima i evidentiraju u </a:t>
          </a:r>
          <a:r>
            <a:rPr lang="hr-HR" sz="2000">
              <a:solidFill>
                <a:schemeClr val="accent2">
                  <a:lumMod val="75000"/>
                </a:schemeClr>
              </a:solidFill>
            </a:rPr>
            <a:t>Knjizi primitaka i izdataka </a:t>
          </a:r>
          <a:r>
            <a:rPr lang="hr-HR" sz="2000"/>
            <a:t>u trenutku primitka</a:t>
          </a:r>
          <a:endParaRPr lang="en-US" sz="2000"/>
        </a:p>
      </dgm:t>
    </dgm:pt>
    <dgm:pt modelId="{69511486-9936-4B98-88D7-B29A44215067}" type="parTrans" cxnId="{C6E0EA97-78E5-4113-BCCB-1B49C07F4E38}">
      <dgm:prSet/>
      <dgm:spPr/>
      <dgm:t>
        <a:bodyPr/>
        <a:lstStyle/>
        <a:p>
          <a:endParaRPr lang="en-US"/>
        </a:p>
      </dgm:t>
    </dgm:pt>
    <dgm:pt modelId="{2205A6F0-12CA-4587-8CA1-6B4128FDFC9C}" type="sibTrans" cxnId="{C6E0EA97-78E5-4113-BCCB-1B49C07F4E38}">
      <dgm:prSet/>
      <dgm:spPr/>
      <dgm:t>
        <a:bodyPr/>
        <a:lstStyle/>
        <a:p>
          <a:endParaRPr lang="en-US"/>
        </a:p>
      </dgm:t>
    </dgm:pt>
    <dgm:pt modelId="{3A61F907-5082-4EBF-A0F1-B8CEB4876340}">
      <dgm:prSet custT="1"/>
      <dgm:spPr/>
      <dgm:t>
        <a:bodyPr/>
        <a:lstStyle/>
        <a:p>
          <a:pPr algn="just"/>
          <a:r>
            <a:rPr lang="hr-HR" sz="2000"/>
            <a:t>Primljeni </a:t>
          </a:r>
          <a:r>
            <a:rPr lang="hr-HR" sz="2000" u="none">
              <a:solidFill>
                <a:schemeClr val="accent1">
                  <a:lumMod val="75000"/>
                </a:schemeClr>
              </a:solidFill>
            </a:rPr>
            <a:t>predujmovi, krediti i zajmovi </a:t>
          </a:r>
          <a:r>
            <a:rPr lang="hr-HR" sz="2000"/>
            <a:t>smatraju se primicima i evidentiraju u Knjizi primitaka i izdataka u trenutku naplate. Dani predujmovi, jamčevni polozi,  te dani zajmovi smatraju se izdacima i evidentiraju u Knjizi primitaka i izdataka u trenutku plaćanja</a:t>
          </a:r>
          <a:endParaRPr lang="en-US" sz="2000"/>
        </a:p>
      </dgm:t>
    </dgm:pt>
    <dgm:pt modelId="{B2B385D3-37A6-4E82-838E-C49B4EA768AE}" type="parTrans" cxnId="{A3405CB3-DC72-402D-9892-6AB15B101D9C}">
      <dgm:prSet/>
      <dgm:spPr/>
      <dgm:t>
        <a:bodyPr/>
        <a:lstStyle/>
        <a:p>
          <a:endParaRPr lang="en-US"/>
        </a:p>
      </dgm:t>
    </dgm:pt>
    <dgm:pt modelId="{06929003-927F-4C69-A519-6CBA9CF79497}" type="sibTrans" cxnId="{A3405CB3-DC72-402D-9892-6AB15B101D9C}">
      <dgm:prSet/>
      <dgm:spPr/>
      <dgm:t>
        <a:bodyPr/>
        <a:lstStyle/>
        <a:p>
          <a:endParaRPr lang="en-US"/>
        </a:p>
      </dgm:t>
    </dgm:pt>
    <dgm:pt modelId="{5ABB240D-0E12-4676-81D2-019BA2AB4976}">
      <dgm:prSet custT="1"/>
      <dgm:spPr/>
      <dgm:t>
        <a:bodyPr/>
        <a:lstStyle/>
        <a:p>
          <a:pPr algn="just"/>
          <a:r>
            <a:rPr lang="hr-HR" sz="2000">
              <a:solidFill>
                <a:schemeClr val="accent2">
                  <a:lumMod val="75000"/>
                </a:schemeClr>
              </a:solidFill>
            </a:rPr>
            <a:t>Financijski rezultat </a:t>
          </a:r>
          <a:r>
            <a:rPr lang="hr-HR" sz="2000"/>
            <a:t>poslovne godine iskazuje se kao višak ili manjak primitaka i utvrđuje se kao razlika ukupnih primitaka u odnosu na ukupne izdatke po svima osnovama po kojima su ostvareni u izvještajnom razdoblju</a:t>
          </a:r>
          <a:endParaRPr lang="en-US" sz="2000"/>
        </a:p>
      </dgm:t>
    </dgm:pt>
    <dgm:pt modelId="{4EC3E9BE-3037-43E7-A521-3A1F4A13D8B5}" type="parTrans" cxnId="{D5311471-C057-4A20-8431-B08DC2A69C2F}">
      <dgm:prSet/>
      <dgm:spPr/>
      <dgm:t>
        <a:bodyPr/>
        <a:lstStyle/>
        <a:p>
          <a:endParaRPr lang="en-US"/>
        </a:p>
      </dgm:t>
    </dgm:pt>
    <dgm:pt modelId="{1A5EE7E5-BF2D-4BAC-90F2-E5B02FE44EB0}" type="sibTrans" cxnId="{D5311471-C057-4A20-8431-B08DC2A69C2F}">
      <dgm:prSet/>
      <dgm:spPr/>
      <dgm:t>
        <a:bodyPr/>
        <a:lstStyle/>
        <a:p>
          <a:endParaRPr lang="en-US"/>
        </a:p>
      </dgm:t>
    </dgm:pt>
    <dgm:pt modelId="{AE9CC490-BADA-4CD0-B441-236CC95051C2}" type="pres">
      <dgm:prSet presAssocID="{6F66F006-E112-4387-8F26-74308D546A2F}" presName="vert0" presStyleCnt="0">
        <dgm:presLayoutVars>
          <dgm:dir/>
          <dgm:animOne val="branch"/>
          <dgm:animLvl val="lvl"/>
        </dgm:presLayoutVars>
      </dgm:prSet>
      <dgm:spPr/>
    </dgm:pt>
    <dgm:pt modelId="{2C6A0980-A892-482E-8C62-9DCFD7934855}" type="pres">
      <dgm:prSet presAssocID="{B4CA3215-49EB-4C24-A595-F6FE14B24090}" presName="thickLine" presStyleLbl="alignNode1" presStyleIdx="0" presStyleCnt="4"/>
      <dgm:spPr/>
    </dgm:pt>
    <dgm:pt modelId="{AFB0D915-80E0-4F1D-9AAE-B6200E9BA2AA}" type="pres">
      <dgm:prSet presAssocID="{B4CA3215-49EB-4C24-A595-F6FE14B24090}" presName="horz1" presStyleCnt="0"/>
      <dgm:spPr/>
    </dgm:pt>
    <dgm:pt modelId="{CC6A98B1-DE67-4F67-B3E2-95C7C07279ED}" type="pres">
      <dgm:prSet presAssocID="{B4CA3215-49EB-4C24-A595-F6FE14B24090}" presName="tx1" presStyleLbl="revTx" presStyleIdx="0" presStyleCnt="4"/>
      <dgm:spPr/>
    </dgm:pt>
    <dgm:pt modelId="{D0EF24FD-B0F5-450B-AB9E-8F727817C95A}" type="pres">
      <dgm:prSet presAssocID="{B4CA3215-49EB-4C24-A595-F6FE14B24090}" presName="vert1" presStyleCnt="0"/>
      <dgm:spPr/>
    </dgm:pt>
    <dgm:pt modelId="{34521209-9267-4540-AA91-D4C6A6D96FC6}" type="pres">
      <dgm:prSet presAssocID="{759FA6B0-9F05-4411-82B3-B5AEB957C4F1}" presName="thickLine" presStyleLbl="alignNode1" presStyleIdx="1" presStyleCnt="4"/>
      <dgm:spPr/>
    </dgm:pt>
    <dgm:pt modelId="{2786A41E-9C9F-4668-BB6B-2CDAF98CD04E}" type="pres">
      <dgm:prSet presAssocID="{759FA6B0-9F05-4411-82B3-B5AEB957C4F1}" presName="horz1" presStyleCnt="0"/>
      <dgm:spPr/>
    </dgm:pt>
    <dgm:pt modelId="{9773DA05-42EC-4E42-9839-23436EBDC42E}" type="pres">
      <dgm:prSet presAssocID="{759FA6B0-9F05-4411-82B3-B5AEB957C4F1}" presName="tx1" presStyleLbl="revTx" presStyleIdx="1" presStyleCnt="4"/>
      <dgm:spPr/>
    </dgm:pt>
    <dgm:pt modelId="{93CF8274-C134-4689-BADF-292248F8358F}" type="pres">
      <dgm:prSet presAssocID="{759FA6B0-9F05-4411-82B3-B5AEB957C4F1}" presName="vert1" presStyleCnt="0"/>
      <dgm:spPr/>
    </dgm:pt>
    <dgm:pt modelId="{648DDA5F-598F-4D73-B79F-2EDC9905EBAE}" type="pres">
      <dgm:prSet presAssocID="{3A61F907-5082-4EBF-A0F1-B8CEB4876340}" presName="thickLine" presStyleLbl="alignNode1" presStyleIdx="2" presStyleCnt="4"/>
      <dgm:spPr/>
    </dgm:pt>
    <dgm:pt modelId="{CD6B2BAC-C5BA-48C2-B1F4-F47815243914}" type="pres">
      <dgm:prSet presAssocID="{3A61F907-5082-4EBF-A0F1-B8CEB4876340}" presName="horz1" presStyleCnt="0"/>
      <dgm:spPr/>
    </dgm:pt>
    <dgm:pt modelId="{3BEF88BF-4358-4530-B5AE-2A135FEDFD61}" type="pres">
      <dgm:prSet presAssocID="{3A61F907-5082-4EBF-A0F1-B8CEB4876340}" presName="tx1" presStyleLbl="revTx" presStyleIdx="2" presStyleCnt="4"/>
      <dgm:spPr/>
    </dgm:pt>
    <dgm:pt modelId="{83C60511-D7CC-4C13-8EDE-C85FBB930F85}" type="pres">
      <dgm:prSet presAssocID="{3A61F907-5082-4EBF-A0F1-B8CEB4876340}" presName="vert1" presStyleCnt="0"/>
      <dgm:spPr/>
    </dgm:pt>
    <dgm:pt modelId="{4175A2CF-8076-4075-8A8B-1CE98D3EBB31}" type="pres">
      <dgm:prSet presAssocID="{5ABB240D-0E12-4676-81D2-019BA2AB4976}" presName="thickLine" presStyleLbl="alignNode1" presStyleIdx="3" presStyleCnt="4"/>
      <dgm:spPr/>
    </dgm:pt>
    <dgm:pt modelId="{322B1AFB-7883-4A91-AB29-2464B0AAA430}" type="pres">
      <dgm:prSet presAssocID="{5ABB240D-0E12-4676-81D2-019BA2AB4976}" presName="horz1" presStyleCnt="0"/>
      <dgm:spPr/>
    </dgm:pt>
    <dgm:pt modelId="{F63C8799-5849-4E0F-A612-2172857B0CC3}" type="pres">
      <dgm:prSet presAssocID="{5ABB240D-0E12-4676-81D2-019BA2AB4976}" presName="tx1" presStyleLbl="revTx" presStyleIdx="3" presStyleCnt="4"/>
      <dgm:spPr/>
    </dgm:pt>
    <dgm:pt modelId="{910FD26D-219B-4A6F-89B1-EB59981F463C}" type="pres">
      <dgm:prSet presAssocID="{5ABB240D-0E12-4676-81D2-019BA2AB4976}" presName="vert1" presStyleCnt="0"/>
      <dgm:spPr/>
    </dgm:pt>
  </dgm:ptLst>
  <dgm:cxnLst>
    <dgm:cxn modelId="{7446E821-5EF6-4015-99F2-BBCF4A30E6A1}" type="presOf" srcId="{3A61F907-5082-4EBF-A0F1-B8CEB4876340}" destId="{3BEF88BF-4358-4530-B5AE-2A135FEDFD61}" srcOrd="0" destOrd="0" presId="urn:microsoft.com/office/officeart/2008/layout/LinedList"/>
    <dgm:cxn modelId="{0BCF433C-2EC4-450D-8392-30C95920962A}" srcId="{6F66F006-E112-4387-8F26-74308D546A2F}" destId="{B4CA3215-49EB-4C24-A595-F6FE14B24090}" srcOrd="0" destOrd="0" parTransId="{C1C36349-FC30-4B25-8494-5BF64E113597}" sibTransId="{82F8AE11-CC58-4BA3-8CF1-E3F5FEEEDA90}"/>
    <dgm:cxn modelId="{93A46E68-7A9B-41D5-BC9E-7A769C0DDC28}" type="presOf" srcId="{B4CA3215-49EB-4C24-A595-F6FE14B24090}" destId="{CC6A98B1-DE67-4F67-B3E2-95C7C07279ED}" srcOrd="0" destOrd="0" presId="urn:microsoft.com/office/officeart/2008/layout/LinedList"/>
    <dgm:cxn modelId="{D5311471-C057-4A20-8431-B08DC2A69C2F}" srcId="{6F66F006-E112-4387-8F26-74308D546A2F}" destId="{5ABB240D-0E12-4676-81D2-019BA2AB4976}" srcOrd="3" destOrd="0" parTransId="{4EC3E9BE-3037-43E7-A521-3A1F4A13D8B5}" sibTransId="{1A5EE7E5-BF2D-4BAC-90F2-E5B02FE44EB0}"/>
    <dgm:cxn modelId="{C6E0EA97-78E5-4113-BCCB-1B49C07F4E38}" srcId="{6F66F006-E112-4387-8F26-74308D546A2F}" destId="{759FA6B0-9F05-4411-82B3-B5AEB957C4F1}" srcOrd="1" destOrd="0" parTransId="{69511486-9936-4B98-88D7-B29A44215067}" sibTransId="{2205A6F0-12CA-4587-8CA1-6B4128FDFC9C}"/>
    <dgm:cxn modelId="{A3405CB3-DC72-402D-9892-6AB15B101D9C}" srcId="{6F66F006-E112-4387-8F26-74308D546A2F}" destId="{3A61F907-5082-4EBF-A0F1-B8CEB4876340}" srcOrd="2" destOrd="0" parTransId="{B2B385D3-37A6-4E82-838E-C49B4EA768AE}" sibTransId="{06929003-927F-4C69-A519-6CBA9CF79497}"/>
    <dgm:cxn modelId="{E9E6A9C2-D892-45FB-8DDC-835489812175}" type="presOf" srcId="{5ABB240D-0E12-4676-81D2-019BA2AB4976}" destId="{F63C8799-5849-4E0F-A612-2172857B0CC3}" srcOrd="0" destOrd="0" presId="urn:microsoft.com/office/officeart/2008/layout/LinedList"/>
    <dgm:cxn modelId="{BEA985D5-9100-4415-ACE5-7DDB432B0764}" type="presOf" srcId="{759FA6B0-9F05-4411-82B3-B5AEB957C4F1}" destId="{9773DA05-42EC-4E42-9839-23436EBDC42E}" srcOrd="0" destOrd="0" presId="urn:microsoft.com/office/officeart/2008/layout/LinedList"/>
    <dgm:cxn modelId="{D84AE8FE-2DE7-4416-A956-CEF35E51144B}" type="presOf" srcId="{6F66F006-E112-4387-8F26-74308D546A2F}" destId="{AE9CC490-BADA-4CD0-B441-236CC95051C2}" srcOrd="0" destOrd="0" presId="urn:microsoft.com/office/officeart/2008/layout/LinedList"/>
    <dgm:cxn modelId="{4957826B-0EAD-4818-9897-B0BA339FF8DC}" type="presParOf" srcId="{AE9CC490-BADA-4CD0-B441-236CC95051C2}" destId="{2C6A0980-A892-482E-8C62-9DCFD7934855}" srcOrd="0" destOrd="0" presId="urn:microsoft.com/office/officeart/2008/layout/LinedList"/>
    <dgm:cxn modelId="{FB47B07F-5CC1-4719-85A7-17AB986B3C1A}" type="presParOf" srcId="{AE9CC490-BADA-4CD0-B441-236CC95051C2}" destId="{AFB0D915-80E0-4F1D-9AAE-B6200E9BA2AA}" srcOrd="1" destOrd="0" presId="urn:microsoft.com/office/officeart/2008/layout/LinedList"/>
    <dgm:cxn modelId="{C06CE509-54E2-4533-80E9-A9DA6E3D39C6}" type="presParOf" srcId="{AFB0D915-80E0-4F1D-9AAE-B6200E9BA2AA}" destId="{CC6A98B1-DE67-4F67-B3E2-95C7C07279ED}" srcOrd="0" destOrd="0" presId="urn:microsoft.com/office/officeart/2008/layout/LinedList"/>
    <dgm:cxn modelId="{9BEBDFA9-AE57-4F77-9F2D-0774CF88F6A0}" type="presParOf" srcId="{AFB0D915-80E0-4F1D-9AAE-B6200E9BA2AA}" destId="{D0EF24FD-B0F5-450B-AB9E-8F727817C95A}" srcOrd="1" destOrd="0" presId="urn:microsoft.com/office/officeart/2008/layout/LinedList"/>
    <dgm:cxn modelId="{8F88E2BE-F2ED-4D6C-9E4D-85F3CC08071A}" type="presParOf" srcId="{AE9CC490-BADA-4CD0-B441-236CC95051C2}" destId="{34521209-9267-4540-AA91-D4C6A6D96FC6}" srcOrd="2" destOrd="0" presId="urn:microsoft.com/office/officeart/2008/layout/LinedList"/>
    <dgm:cxn modelId="{EADF2C1F-AC28-46EB-9922-EB3864BA47FE}" type="presParOf" srcId="{AE9CC490-BADA-4CD0-B441-236CC95051C2}" destId="{2786A41E-9C9F-4668-BB6B-2CDAF98CD04E}" srcOrd="3" destOrd="0" presId="urn:microsoft.com/office/officeart/2008/layout/LinedList"/>
    <dgm:cxn modelId="{A77C75DD-935E-4198-A86E-0DA495DAF799}" type="presParOf" srcId="{2786A41E-9C9F-4668-BB6B-2CDAF98CD04E}" destId="{9773DA05-42EC-4E42-9839-23436EBDC42E}" srcOrd="0" destOrd="0" presId="urn:microsoft.com/office/officeart/2008/layout/LinedList"/>
    <dgm:cxn modelId="{292E0EA6-6AA9-47DF-92C8-8FDA6365D35B}" type="presParOf" srcId="{2786A41E-9C9F-4668-BB6B-2CDAF98CD04E}" destId="{93CF8274-C134-4689-BADF-292248F8358F}" srcOrd="1" destOrd="0" presId="urn:microsoft.com/office/officeart/2008/layout/LinedList"/>
    <dgm:cxn modelId="{5526FE26-48D8-40E0-B34E-4917911C5202}" type="presParOf" srcId="{AE9CC490-BADA-4CD0-B441-236CC95051C2}" destId="{648DDA5F-598F-4D73-B79F-2EDC9905EBAE}" srcOrd="4" destOrd="0" presId="urn:microsoft.com/office/officeart/2008/layout/LinedList"/>
    <dgm:cxn modelId="{C3142B7F-156F-4B35-A57C-40343C14098B}" type="presParOf" srcId="{AE9CC490-BADA-4CD0-B441-236CC95051C2}" destId="{CD6B2BAC-C5BA-48C2-B1F4-F47815243914}" srcOrd="5" destOrd="0" presId="urn:microsoft.com/office/officeart/2008/layout/LinedList"/>
    <dgm:cxn modelId="{A747A10F-8ECB-42E7-B027-DFFEFE580EF3}" type="presParOf" srcId="{CD6B2BAC-C5BA-48C2-B1F4-F47815243914}" destId="{3BEF88BF-4358-4530-B5AE-2A135FEDFD61}" srcOrd="0" destOrd="0" presId="urn:microsoft.com/office/officeart/2008/layout/LinedList"/>
    <dgm:cxn modelId="{E5A3A233-FD46-4FB7-9B9A-8135AA5DE3D0}" type="presParOf" srcId="{CD6B2BAC-C5BA-48C2-B1F4-F47815243914}" destId="{83C60511-D7CC-4C13-8EDE-C85FBB930F85}" srcOrd="1" destOrd="0" presId="urn:microsoft.com/office/officeart/2008/layout/LinedList"/>
    <dgm:cxn modelId="{FEB2FF0E-8461-4E7C-BB53-D2A6804C250F}" type="presParOf" srcId="{AE9CC490-BADA-4CD0-B441-236CC95051C2}" destId="{4175A2CF-8076-4075-8A8B-1CE98D3EBB31}" srcOrd="6" destOrd="0" presId="urn:microsoft.com/office/officeart/2008/layout/LinedList"/>
    <dgm:cxn modelId="{D2E6BA3C-52F1-4563-B161-8D12FAC30C72}" type="presParOf" srcId="{AE9CC490-BADA-4CD0-B441-236CC95051C2}" destId="{322B1AFB-7883-4A91-AB29-2464B0AAA430}" srcOrd="7" destOrd="0" presId="urn:microsoft.com/office/officeart/2008/layout/LinedList"/>
    <dgm:cxn modelId="{5D482007-84B9-4B05-8E13-5194338F4756}" type="presParOf" srcId="{322B1AFB-7883-4A91-AB29-2464B0AAA430}" destId="{F63C8799-5849-4E0F-A612-2172857B0CC3}" srcOrd="0" destOrd="0" presId="urn:microsoft.com/office/officeart/2008/layout/LinedList"/>
    <dgm:cxn modelId="{660193AE-89AD-4877-ABD5-B2DE8F4897F6}" type="presParOf" srcId="{322B1AFB-7883-4A91-AB29-2464B0AAA430}" destId="{910FD26D-219B-4A6F-89B1-EB59981F463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2B0324-E2CE-4570-8C21-4A738869664D}" type="doc">
      <dgm:prSet loTypeId="urn:microsoft.com/office/officeart/2005/8/layout/vProcess5" loCatId="process" qsTypeId="urn:microsoft.com/office/officeart/2005/8/quickstyle/simple5" qsCatId="simple" csTypeId="urn:microsoft.com/office/officeart/2005/8/colors/accent1_2" csCatId="accent1" phldr="1"/>
      <dgm:spPr/>
      <dgm:t>
        <a:bodyPr/>
        <a:lstStyle/>
        <a:p>
          <a:endParaRPr lang="en-US"/>
        </a:p>
      </dgm:t>
    </dgm:pt>
    <dgm:pt modelId="{1DBC87CA-7A9E-460B-B5F3-BF407CB78AFB}">
      <dgm:prSet/>
      <dgm:spPr/>
      <dgm:t>
        <a:bodyPr/>
        <a:lstStyle/>
        <a:p>
          <a:r>
            <a:rPr lang="hr-HR"/>
            <a:t>Neprofitna organizacija uz djelatnost kojom ostvaruje svoje ciljeve može u jednom dijelu svog poslovanja obavljati i gospodarsku djelatnost</a:t>
          </a:r>
          <a:endParaRPr lang="en-US"/>
        </a:p>
      </dgm:t>
    </dgm:pt>
    <dgm:pt modelId="{3D553CCA-5063-4C87-A176-E2D642995A61}" type="parTrans" cxnId="{5AF752BE-E521-4D25-9DE7-34C7B910760E}">
      <dgm:prSet/>
      <dgm:spPr/>
      <dgm:t>
        <a:bodyPr/>
        <a:lstStyle/>
        <a:p>
          <a:endParaRPr lang="en-US"/>
        </a:p>
      </dgm:t>
    </dgm:pt>
    <dgm:pt modelId="{A74FF762-F25E-4F98-861E-D35278B110A6}" type="sibTrans" cxnId="{5AF752BE-E521-4D25-9DE7-34C7B910760E}">
      <dgm:prSet/>
      <dgm:spPr/>
      <dgm:t>
        <a:bodyPr/>
        <a:lstStyle/>
        <a:p>
          <a:endParaRPr lang="en-US"/>
        </a:p>
      </dgm:t>
    </dgm:pt>
    <dgm:pt modelId="{A0E2F392-9D62-4BBB-845D-1F75DA9B23F0}">
      <dgm:prSet/>
      <dgm:spPr>
        <a:solidFill>
          <a:schemeClr val="accent5">
            <a:lumMod val="50000"/>
          </a:schemeClr>
        </a:solidFill>
      </dgm:spPr>
      <dgm:t>
        <a:bodyPr/>
        <a:lstStyle/>
        <a:p>
          <a:r>
            <a:rPr lang="hr-HR"/>
            <a:t>Za ispravno evidentiranje poslovnih događaja koji se odnose na obje vrste djelatnosti koju obavlja neprofitna organizacija, bitno je utvrditi </a:t>
          </a:r>
          <a:r>
            <a:rPr lang="hr-HR">
              <a:solidFill>
                <a:srgbClr val="FFFF00"/>
              </a:solidFill>
            </a:rPr>
            <a:t>način raspodjele prihoda i rashoda</a:t>
          </a:r>
          <a:endParaRPr lang="en-US">
            <a:solidFill>
              <a:srgbClr val="FFFF00"/>
            </a:solidFill>
          </a:endParaRPr>
        </a:p>
      </dgm:t>
    </dgm:pt>
    <dgm:pt modelId="{C2CCB203-E6EA-4929-841C-7EA5889BEFF7}" type="parTrans" cxnId="{0AD7EE6C-612F-4375-B298-C489190E0561}">
      <dgm:prSet/>
      <dgm:spPr/>
      <dgm:t>
        <a:bodyPr/>
        <a:lstStyle/>
        <a:p>
          <a:endParaRPr lang="en-US"/>
        </a:p>
      </dgm:t>
    </dgm:pt>
    <dgm:pt modelId="{B8D965C8-998E-413B-B51F-827B8B504860}" type="sibTrans" cxnId="{0AD7EE6C-612F-4375-B298-C489190E0561}">
      <dgm:prSet/>
      <dgm:spPr/>
      <dgm:t>
        <a:bodyPr/>
        <a:lstStyle/>
        <a:p>
          <a:endParaRPr lang="en-US"/>
        </a:p>
      </dgm:t>
    </dgm:pt>
    <dgm:pt modelId="{BA419735-1604-4904-A8EB-7FF5B4C5A953}">
      <dgm:prSet/>
      <dgm:spPr>
        <a:solidFill>
          <a:schemeClr val="accent5">
            <a:lumMod val="75000"/>
          </a:schemeClr>
        </a:solidFill>
      </dgm:spPr>
      <dgm:t>
        <a:bodyPr/>
        <a:lstStyle/>
        <a:p>
          <a:r>
            <a:rPr lang="hr-HR"/>
            <a:t>Za rashode vezane za obavljanje obje djelatnosti istovremeno, potrebno je odrediti </a:t>
          </a:r>
          <a:r>
            <a:rPr lang="hr-HR" b="1">
              <a:solidFill>
                <a:srgbClr val="FFFF00"/>
              </a:solidFill>
            </a:rPr>
            <a:t>ključ</a:t>
          </a:r>
          <a:r>
            <a:rPr lang="hr-HR"/>
            <a:t> po kojem će se dijeliti troškovi navedenih djelatnosti</a:t>
          </a:r>
          <a:endParaRPr lang="en-US"/>
        </a:p>
      </dgm:t>
    </dgm:pt>
    <dgm:pt modelId="{6D45F92C-8766-4EBA-8097-1607FFB835B0}" type="parTrans" cxnId="{B3EE4075-B995-49B1-AD63-E7E314AA9D55}">
      <dgm:prSet/>
      <dgm:spPr/>
      <dgm:t>
        <a:bodyPr/>
        <a:lstStyle/>
        <a:p>
          <a:endParaRPr lang="en-US"/>
        </a:p>
      </dgm:t>
    </dgm:pt>
    <dgm:pt modelId="{6BE7F67F-C5D7-4704-B5D2-BB2ACE8AC220}" type="sibTrans" cxnId="{B3EE4075-B995-49B1-AD63-E7E314AA9D55}">
      <dgm:prSet/>
      <dgm:spPr/>
      <dgm:t>
        <a:bodyPr/>
        <a:lstStyle/>
        <a:p>
          <a:endParaRPr lang="en-US"/>
        </a:p>
      </dgm:t>
    </dgm:pt>
    <dgm:pt modelId="{77A726BD-9BBB-47CC-8278-E3D2270F962E}">
      <dgm:prSet/>
      <dgm:spPr>
        <a:solidFill>
          <a:schemeClr val="accent1">
            <a:lumMod val="50000"/>
          </a:schemeClr>
        </a:solidFill>
      </dgm:spPr>
      <dgm:t>
        <a:bodyPr/>
        <a:lstStyle/>
        <a:p>
          <a:r>
            <a:rPr lang="hr-HR"/>
            <a:t>Ključ po kojem će se dijeliti zajednički troškovi bitno utječe na rezultat poslovanja, a vezano uz to i obračun poreza na dobit za gospodarsku djelatnost neprofitne organizacije</a:t>
          </a:r>
          <a:endParaRPr lang="en-US"/>
        </a:p>
      </dgm:t>
    </dgm:pt>
    <dgm:pt modelId="{44215961-239F-4EFA-BD01-5FC5B4365692}" type="parTrans" cxnId="{57B38E9E-BACA-4DBD-AD55-2E13731F0973}">
      <dgm:prSet/>
      <dgm:spPr/>
      <dgm:t>
        <a:bodyPr/>
        <a:lstStyle/>
        <a:p>
          <a:endParaRPr lang="en-US"/>
        </a:p>
      </dgm:t>
    </dgm:pt>
    <dgm:pt modelId="{2D630092-749D-42A9-A8A9-7FAF83A65B54}" type="sibTrans" cxnId="{57B38E9E-BACA-4DBD-AD55-2E13731F0973}">
      <dgm:prSet/>
      <dgm:spPr/>
      <dgm:t>
        <a:bodyPr/>
        <a:lstStyle/>
        <a:p>
          <a:endParaRPr lang="en-US"/>
        </a:p>
      </dgm:t>
    </dgm:pt>
    <dgm:pt modelId="{07D15288-B372-4CD2-84EC-F53588CAC8C6}" type="pres">
      <dgm:prSet presAssocID="{3B2B0324-E2CE-4570-8C21-4A738869664D}" presName="outerComposite" presStyleCnt="0">
        <dgm:presLayoutVars>
          <dgm:chMax val="5"/>
          <dgm:dir/>
          <dgm:resizeHandles val="exact"/>
        </dgm:presLayoutVars>
      </dgm:prSet>
      <dgm:spPr/>
    </dgm:pt>
    <dgm:pt modelId="{0518CD5E-1D0A-4C3C-974E-97DFF9163679}" type="pres">
      <dgm:prSet presAssocID="{3B2B0324-E2CE-4570-8C21-4A738869664D}" presName="dummyMaxCanvas" presStyleCnt="0">
        <dgm:presLayoutVars/>
      </dgm:prSet>
      <dgm:spPr/>
    </dgm:pt>
    <dgm:pt modelId="{01F72389-BD27-4A51-9E4F-5AFB0422EA28}" type="pres">
      <dgm:prSet presAssocID="{3B2B0324-E2CE-4570-8C21-4A738869664D}" presName="FourNodes_1" presStyleLbl="node1" presStyleIdx="0" presStyleCnt="4">
        <dgm:presLayoutVars>
          <dgm:bulletEnabled val="1"/>
        </dgm:presLayoutVars>
      </dgm:prSet>
      <dgm:spPr/>
    </dgm:pt>
    <dgm:pt modelId="{12D15BA0-AB1E-475C-8F2C-A25C2CED649C}" type="pres">
      <dgm:prSet presAssocID="{3B2B0324-E2CE-4570-8C21-4A738869664D}" presName="FourNodes_2" presStyleLbl="node1" presStyleIdx="1" presStyleCnt="4">
        <dgm:presLayoutVars>
          <dgm:bulletEnabled val="1"/>
        </dgm:presLayoutVars>
      </dgm:prSet>
      <dgm:spPr/>
    </dgm:pt>
    <dgm:pt modelId="{91D73675-8007-4065-81E4-8E30B78B87A0}" type="pres">
      <dgm:prSet presAssocID="{3B2B0324-E2CE-4570-8C21-4A738869664D}" presName="FourNodes_3" presStyleLbl="node1" presStyleIdx="2" presStyleCnt="4">
        <dgm:presLayoutVars>
          <dgm:bulletEnabled val="1"/>
        </dgm:presLayoutVars>
      </dgm:prSet>
      <dgm:spPr/>
    </dgm:pt>
    <dgm:pt modelId="{AC13ECDA-225E-433D-8AA0-50540BD7B29E}" type="pres">
      <dgm:prSet presAssocID="{3B2B0324-E2CE-4570-8C21-4A738869664D}" presName="FourNodes_4" presStyleLbl="node1" presStyleIdx="3" presStyleCnt="4">
        <dgm:presLayoutVars>
          <dgm:bulletEnabled val="1"/>
        </dgm:presLayoutVars>
      </dgm:prSet>
      <dgm:spPr/>
    </dgm:pt>
    <dgm:pt modelId="{2A07AB7C-9763-4278-89FC-B243EA1B2BE9}" type="pres">
      <dgm:prSet presAssocID="{3B2B0324-E2CE-4570-8C21-4A738869664D}" presName="FourConn_1-2" presStyleLbl="fgAccFollowNode1" presStyleIdx="0" presStyleCnt="3">
        <dgm:presLayoutVars>
          <dgm:bulletEnabled val="1"/>
        </dgm:presLayoutVars>
      </dgm:prSet>
      <dgm:spPr/>
    </dgm:pt>
    <dgm:pt modelId="{1418DCE1-C9E0-4770-9E26-4117AFD77D6F}" type="pres">
      <dgm:prSet presAssocID="{3B2B0324-E2CE-4570-8C21-4A738869664D}" presName="FourConn_2-3" presStyleLbl="fgAccFollowNode1" presStyleIdx="1" presStyleCnt="3">
        <dgm:presLayoutVars>
          <dgm:bulletEnabled val="1"/>
        </dgm:presLayoutVars>
      </dgm:prSet>
      <dgm:spPr/>
    </dgm:pt>
    <dgm:pt modelId="{6CB450E3-52F4-4714-80EE-3784175104DC}" type="pres">
      <dgm:prSet presAssocID="{3B2B0324-E2CE-4570-8C21-4A738869664D}" presName="FourConn_3-4" presStyleLbl="fgAccFollowNode1" presStyleIdx="2" presStyleCnt="3">
        <dgm:presLayoutVars>
          <dgm:bulletEnabled val="1"/>
        </dgm:presLayoutVars>
      </dgm:prSet>
      <dgm:spPr/>
    </dgm:pt>
    <dgm:pt modelId="{878F1C6A-ED21-4BB0-9928-B1CF7C020D02}" type="pres">
      <dgm:prSet presAssocID="{3B2B0324-E2CE-4570-8C21-4A738869664D}" presName="FourNodes_1_text" presStyleLbl="node1" presStyleIdx="3" presStyleCnt="4">
        <dgm:presLayoutVars>
          <dgm:bulletEnabled val="1"/>
        </dgm:presLayoutVars>
      </dgm:prSet>
      <dgm:spPr/>
    </dgm:pt>
    <dgm:pt modelId="{730F02FB-4F53-4B39-8FC0-D33B73FED855}" type="pres">
      <dgm:prSet presAssocID="{3B2B0324-E2CE-4570-8C21-4A738869664D}" presName="FourNodes_2_text" presStyleLbl="node1" presStyleIdx="3" presStyleCnt="4">
        <dgm:presLayoutVars>
          <dgm:bulletEnabled val="1"/>
        </dgm:presLayoutVars>
      </dgm:prSet>
      <dgm:spPr/>
    </dgm:pt>
    <dgm:pt modelId="{7E1C69A0-B842-4CF1-A1E8-A229B9E9B502}" type="pres">
      <dgm:prSet presAssocID="{3B2B0324-E2CE-4570-8C21-4A738869664D}" presName="FourNodes_3_text" presStyleLbl="node1" presStyleIdx="3" presStyleCnt="4">
        <dgm:presLayoutVars>
          <dgm:bulletEnabled val="1"/>
        </dgm:presLayoutVars>
      </dgm:prSet>
      <dgm:spPr/>
    </dgm:pt>
    <dgm:pt modelId="{49EAF49C-358B-47B8-9EF3-63AA95833087}" type="pres">
      <dgm:prSet presAssocID="{3B2B0324-E2CE-4570-8C21-4A738869664D}" presName="FourNodes_4_text" presStyleLbl="node1" presStyleIdx="3" presStyleCnt="4">
        <dgm:presLayoutVars>
          <dgm:bulletEnabled val="1"/>
        </dgm:presLayoutVars>
      </dgm:prSet>
      <dgm:spPr/>
    </dgm:pt>
  </dgm:ptLst>
  <dgm:cxnLst>
    <dgm:cxn modelId="{80F2D01F-C19B-4E8D-A06E-3CF48DEE2903}" type="presOf" srcId="{1DBC87CA-7A9E-460B-B5F3-BF407CB78AFB}" destId="{878F1C6A-ED21-4BB0-9928-B1CF7C020D02}" srcOrd="1" destOrd="0" presId="urn:microsoft.com/office/officeart/2005/8/layout/vProcess5"/>
    <dgm:cxn modelId="{C1C33D34-4F07-4552-9506-7444418D302F}" type="presOf" srcId="{A0E2F392-9D62-4BBB-845D-1F75DA9B23F0}" destId="{730F02FB-4F53-4B39-8FC0-D33B73FED855}" srcOrd="1" destOrd="0" presId="urn:microsoft.com/office/officeart/2005/8/layout/vProcess5"/>
    <dgm:cxn modelId="{F0040F61-4BCE-4C28-B806-A1C825B16632}" type="presOf" srcId="{A0E2F392-9D62-4BBB-845D-1F75DA9B23F0}" destId="{12D15BA0-AB1E-475C-8F2C-A25C2CED649C}" srcOrd="0" destOrd="0" presId="urn:microsoft.com/office/officeart/2005/8/layout/vProcess5"/>
    <dgm:cxn modelId="{2B9AAA66-736F-40E8-8E4F-73112DC682EF}" type="presOf" srcId="{B8D965C8-998E-413B-B51F-827B8B504860}" destId="{1418DCE1-C9E0-4770-9E26-4117AFD77D6F}" srcOrd="0" destOrd="0" presId="urn:microsoft.com/office/officeart/2005/8/layout/vProcess5"/>
    <dgm:cxn modelId="{0AD7EE6C-612F-4375-B298-C489190E0561}" srcId="{3B2B0324-E2CE-4570-8C21-4A738869664D}" destId="{A0E2F392-9D62-4BBB-845D-1F75DA9B23F0}" srcOrd="1" destOrd="0" parTransId="{C2CCB203-E6EA-4929-841C-7EA5889BEFF7}" sibTransId="{B8D965C8-998E-413B-B51F-827B8B504860}"/>
    <dgm:cxn modelId="{F295B54D-A1F9-4994-B53D-10048E98672E}" type="presOf" srcId="{1DBC87CA-7A9E-460B-B5F3-BF407CB78AFB}" destId="{01F72389-BD27-4A51-9E4F-5AFB0422EA28}" srcOrd="0" destOrd="0" presId="urn:microsoft.com/office/officeart/2005/8/layout/vProcess5"/>
    <dgm:cxn modelId="{7A8F666F-202F-47A1-BCC8-FA1036FB017D}" type="presOf" srcId="{BA419735-1604-4904-A8EB-7FF5B4C5A953}" destId="{7E1C69A0-B842-4CF1-A1E8-A229B9E9B502}" srcOrd="1" destOrd="0" presId="urn:microsoft.com/office/officeart/2005/8/layout/vProcess5"/>
    <dgm:cxn modelId="{B3EE4075-B995-49B1-AD63-E7E314AA9D55}" srcId="{3B2B0324-E2CE-4570-8C21-4A738869664D}" destId="{BA419735-1604-4904-A8EB-7FF5B4C5A953}" srcOrd="2" destOrd="0" parTransId="{6D45F92C-8766-4EBA-8097-1607FFB835B0}" sibTransId="{6BE7F67F-C5D7-4704-B5D2-BB2ACE8AC220}"/>
    <dgm:cxn modelId="{B293FA57-B99B-4301-B58F-A3002D1258A8}" type="presOf" srcId="{A74FF762-F25E-4F98-861E-D35278B110A6}" destId="{2A07AB7C-9763-4278-89FC-B243EA1B2BE9}" srcOrd="0" destOrd="0" presId="urn:microsoft.com/office/officeart/2005/8/layout/vProcess5"/>
    <dgm:cxn modelId="{8DFA3D9C-8273-4C2E-9156-EE9BB2C120CF}" type="presOf" srcId="{BA419735-1604-4904-A8EB-7FF5B4C5A953}" destId="{91D73675-8007-4065-81E4-8E30B78B87A0}" srcOrd="0" destOrd="0" presId="urn:microsoft.com/office/officeart/2005/8/layout/vProcess5"/>
    <dgm:cxn modelId="{57B38E9E-BACA-4DBD-AD55-2E13731F0973}" srcId="{3B2B0324-E2CE-4570-8C21-4A738869664D}" destId="{77A726BD-9BBB-47CC-8278-E3D2270F962E}" srcOrd="3" destOrd="0" parTransId="{44215961-239F-4EFA-BD01-5FC5B4365692}" sibTransId="{2D630092-749D-42A9-A8A9-7FAF83A65B54}"/>
    <dgm:cxn modelId="{1793D9A2-A3CB-4AD0-B7B5-6BE58330F4BA}" type="presOf" srcId="{77A726BD-9BBB-47CC-8278-E3D2270F962E}" destId="{49EAF49C-358B-47B8-9EF3-63AA95833087}" srcOrd="1" destOrd="0" presId="urn:microsoft.com/office/officeart/2005/8/layout/vProcess5"/>
    <dgm:cxn modelId="{29A238B3-FD56-446D-B837-90AB0277ACEA}" type="presOf" srcId="{77A726BD-9BBB-47CC-8278-E3D2270F962E}" destId="{AC13ECDA-225E-433D-8AA0-50540BD7B29E}" srcOrd="0" destOrd="0" presId="urn:microsoft.com/office/officeart/2005/8/layout/vProcess5"/>
    <dgm:cxn modelId="{5AF752BE-E521-4D25-9DE7-34C7B910760E}" srcId="{3B2B0324-E2CE-4570-8C21-4A738869664D}" destId="{1DBC87CA-7A9E-460B-B5F3-BF407CB78AFB}" srcOrd="0" destOrd="0" parTransId="{3D553CCA-5063-4C87-A176-E2D642995A61}" sibTransId="{A74FF762-F25E-4F98-861E-D35278B110A6}"/>
    <dgm:cxn modelId="{87C57BDE-9AF9-4650-9810-0797C52F5E43}" type="presOf" srcId="{6BE7F67F-C5D7-4704-B5D2-BB2ACE8AC220}" destId="{6CB450E3-52F4-4714-80EE-3784175104DC}" srcOrd="0" destOrd="0" presId="urn:microsoft.com/office/officeart/2005/8/layout/vProcess5"/>
    <dgm:cxn modelId="{C94F8EFA-10DA-4E66-98CD-55B3BE65EC76}" type="presOf" srcId="{3B2B0324-E2CE-4570-8C21-4A738869664D}" destId="{07D15288-B372-4CD2-84EC-F53588CAC8C6}" srcOrd="0" destOrd="0" presId="urn:microsoft.com/office/officeart/2005/8/layout/vProcess5"/>
    <dgm:cxn modelId="{00445839-351D-4567-ACB9-A5048E632984}" type="presParOf" srcId="{07D15288-B372-4CD2-84EC-F53588CAC8C6}" destId="{0518CD5E-1D0A-4C3C-974E-97DFF9163679}" srcOrd="0" destOrd="0" presId="urn:microsoft.com/office/officeart/2005/8/layout/vProcess5"/>
    <dgm:cxn modelId="{1655EA25-C43F-4897-A9B4-80F92D07BDBC}" type="presParOf" srcId="{07D15288-B372-4CD2-84EC-F53588CAC8C6}" destId="{01F72389-BD27-4A51-9E4F-5AFB0422EA28}" srcOrd="1" destOrd="0" presId="urn:microsoft.com/office/officeart/2005/8/layout/vProcess5"/>
    <dgm:cxn modelId="{E5DAB512-E4C6-4F8C-AEDD-458A7BF1B6B4}" type="presParOf" srcId="{07D15288-B372-4CD2-84EC-F53588CAC8C6}" destId="{12D15BA0-AB1E-475C-8F2C-A25C2CED649C}" srcOrd="2" destOrd="0" presId="urn:microsoft.com/office/officeart/2005/8/layout/vProcess5"/>
    <dgm:cxn modelId="{6E11321B-61D4-4075-8377-87522D83BA92}" type="presParOf" srcId="{07D15288-B372-4CD2-84EC-F53588CAC8C6}" destId="{91D73675-8007-4065-81E4-8E30B78B87A0}" srcOrd="3" destOrd="0" presId="urn:microsoft.com/office/officeart/2005/8/layout/vProcess5"/>
    <dgm:cxn modelId="{F88D9A38-6A87-4ED1-9AAE-77597B17478F}" type="presParOf" srcId="{07D15288-B372-4CD2-84EC-F53588CAC8C6}" destId="{AC13ECDA-225E-433D-8AA0-50540BD7B29E}" srcOrd="4" destOrd="0" presId="urn:microsoft.com/office/officeart/2005/8/layout/vProcess5"/>
    <dgm:cxn modelId="{83AAA681-F9DF-4415-9706-097284EE30C2}" type="presParOf" srcId="{07D15288-B372-4CD2-84EC-F53588CAC8C6}" destId="{2A07AB7C-9763-4278-89FC-B243EA1B2BE9}" srcOrd="5" destOrd="0" presId="urn:microsoft.com/office/officeart/2005/8/layout/vProcess5"/>
    <dgm:cxn modelId="{D670A797-7EE4-40CA-8CF0-2F6B2DDB4DA3}" type="presParOf" srcId="{07D15288-B372-4CD2-84EC-F53588CAC8C6}" destId="{1418DCE1-C9E0-4770-9E26-4117AFD77D6F}" srcOrd="6" destOrd="0" presId="urn:microsoft.com/office/officeart/2005/8/layout/vProcess5"/>
    <dgm:cxn modelId="{3A487EA2-AF4A-434B-86E2-A7B6B0D41340}" type="presParOf" srcId="{07D15288-B372-4CD2-84EC-F53588CAC8C6}" destId="{6CB450E3-52F4-4714-80EE-3784175104DC}" srcOrd="7" destOrd="0" presId="urn:microsoft.com/office/officeart/2005/8/layout/vProcess5"/>
    <dgm:cxn modelId="{6523E1D6-9302-435B-AFBE-6DB15EE7DF5B}" type="presParOf" srcId="{07D15288-B372-4CD2-84EC-F53588CAC8C6}" destId="{878F1C6A-ED21-4BB0-9928-B1CF7C020D02}" srcOrd="8" destOrd="0" presId="urn:microsoft.com/office/officeart/2005/8/layout/vProcess5"/>
    <dgm:cxn modelId="{9186CFC0-4C98-4FFC-A45B-14184B6EDE06}" type="presParOf" srcId="{07D15288-B372-4CD2-84EC-F53588CAC8C6}" destId="{730F02FB-4F53-4B39-8FC0-D33B73FED855}" srcOrd="9" destOrd="0" presId="urn:microsoft.com/office/officeart/2005/8/layout/vProcess5"/>
    <dgm:cxn modelId="{CC5C97D8-1420-43C4-B721-E3B93BF33183}" type="presParOf" srcId="{07D15288-B372-4CD2-84EC-F53588CAC8C6}" destId="{7E1C69A0-B842-4CF1-A1E8-A229B9E9B502}" srcOrd="10" destOrd="0" presId="urn:microsoft.com/office/officeart/2005/8/layout/vProcess5"/>
    <dgm:cxn modelId="{28BF96B6-51AC-4B75-ABD4-31BB537D4BB7}" type="presParOf" srcId="{07D15288-B372-4CD2-84EC-F53588CAC8C6}" destId="{49EAF49C-358B-47B8-9EF3-63AA95833087}"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9696D6-08DB-466D-92A0-DD40180F7A7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FF19A36-0993-4F9B-84BE-43A1CC35244F}">
      <dgm:prSet custT="1"/>
      <dgm:spPr/>
      <dgm:t>
        <a:bodyPr/>
        <a:lstStyle/>
        <a:p>
          <a:r>
            <a:rPr lang="hr-HR" sz="1800"/>
            <a:t>Svi porezni obveznici, pa tako i udruge kao i ostale neprofitne organizacije </a:t>
          </a:r>
          <a:r>
            <a:rPr lang="hr-HR" sz="1800" b="1"/>
            <a:t>upisuju se (automatizmom) u Registar poreznih obveznika (RPO)</a:t>
          </a:r>
          <a:r>
            <a:rPr lang="hr-HR" sz="1800"/>
            <a:t> kojeg u elektroničkom obliku vodi Porezna uprava </a:t>
          </a:r>
          <a:endParaRPr lang="en-US" sz="1800"/>
        </a:p>
      </dgm:t>
    </dgm:pt>
    <dgm:pt modelId="{66525B1F-2757-45C7-B74A-3E4254FC9ABB}" type="parTrans" cxnId="{1FF74DB2-2773-4C69-9287-0ED52E92E186}">
      <dgm:prSet/>
      <dgm:spPr/>
      <dgm:t>
        <a:bodyPr/>
        <a:lstStyle/>
        <a:p>
          <a:endParaRPr lang="en-US"/>
        </a:p>
      </dgm:t>
    </dgm:pt>
    <dgm:pt modelId="{1C7C7474-C87E-4760-B497-78394F55439E}" type="sibTrans" cxnId="{1FF74DB2-2773-4C69-9287-0ED52E92E186}">
      <dgm:prSet/>
      <dgm:spPr/>
      <dgm:t>
        <a:bodyPr/>
        <a:lstStyle/>
        <a:p>
          <a:endParaRPr lang="en-US"/>
        </a:p>
      </dgm:t>
    </dgm:pt>
    <dgm:pt modelId="{CAC6559C-439D-4B8B-B558-E68D8815F20B}">
      <dgm:prSet custT="1"/>
      <dgm:spPr/>
      <dgm:t>
        <a:bodyPr/>
        <a:lstStyle/>
        <a:p>
          <a:r>
            <a:rPr lang="hr-HR" sz="1800"/>
            <a:t>Informaciju </a:t>
          </a:r>
          <a:r>
            <a:rPr lang="hr-HR" sz="1800" b="1"/>
            <a:t>o registraciji </a:t>
          </a:r>
          <a:r>
            <a:rPr lang="hr-HR" sz="1800"/>
            <a:t>ili promjenama podataka udruge (kao i ostalih pravnih i fizičkih osoba) Porezna uprava zaprima elektroničkim putem, kroz aplikaciju PURH/RPO-RSD - Evidencija objava iz OIB-a</a:t>
          </a:r>
          <a:endParaRPr lang="en-US" sz="1800"/>
        </a:p>
      </dgm:t>
    </dgm:pt>
    <dgm:pt modelId="{A38A967C-27ED-4AFD-A196-78165D703900}" type="parTrans" cxnId="{302E8DBC-7C59-4C54-AE1C-23EE47E1770B}">
      <dgm:prSet/>
      <dgm:spPr/>
      <dgm:t>
        <a:bodyPr/>
        <a:lstStyle/>
        <a:p>
          <a:endParaRPr lang="en-US"/>
        </a:p>
      </dgm:t>
    </dgm:pt>
    <dgm:pt modelId="{B2EADAE9-A513-40D3-94AD-5582CE531797}" type="sibTrans" cxnId="{302E8DBC-7C59-4C54-AE1C-23EE47E1770B}">
      <dgm:prSet/>
      <dgm:spPr/>
      <dgm:t>
        <a:bodyPr/>
        <a:lstStyle/>
        <a:p>
          <a:endParaRPr lang="en-US"/>
        </a:p>
      </dgm:t>
    </dgm:pt>
    <dgm:pt modelId="{8210EFF2-7553-48AF-A4D2-C554036D3C3C}">
      <dgm:prSet/>
      <dgm:spPr/>
      <dgm:t>
        <a:bodyPr/>
        <a:lstStyle/>
        <a:p>
          <a:r>
            <a:rPr lang="hr-HR"/>
            <a:t>Sukladno članku 68. OPZ-a porezni obveznik </a:t>
          </a:r>
          <a:r>
            <a:rPr lang="hr-HR" b="1"/>
            <a:t>dužan je poreznom tijelu prijaviti sve bitne činjenice za utvrđivanje njegove porezne obveze,</a:t>
          </a:r>
          <a:r>
            <a:rPr lang="hr-HR"/>
            <a:t> a posebno početak obavljanja gospodarske djelatnosti kao i druge činjenice koje mogu biti od utjecaja za obračun, utvrđivanje ili naplatu poreza i to u roku od 30 dana od dana nastanka činjenice za koju postoji obveza prijavljivanja. </a:t>
          </a:r>
          <a:endParaRPr lang="en-US"/>
        </a:p>
      </dgm:t>
    </dgm:pt>
    <dgm:pt modelId="{B64D05B7-E448-4F11-A641-C77B70BDC08B}" type="parTrans" cxnId="{00368A47-383D-4CCD-A578-454EA6776A8A}">
      <dgm:prSet/>
      <dgm:spPr/>
      <dgm:t>
        <a:bodyPr/>
        <a:lstStyle/>
        <a:p>
          <a:endParaRPr lang="en-US"/>
        </a:p>
      </dgm:t>
    </dgm:pt>
    <dgm:pt modelId="{FCE0B208-9AB9-4704-ACFC-4DF4C24815DC}" type="sibTrans" cxnId="{00368A47-383D-4CCD-A578-454EA6776A8A}">
      <dgm:prSet/>
      <dgm:spPr/>
      <dgm:t>
        <a:bodyPr/>
        <a:lstStyle/>
        <a:p>
          <a:endParaRPr lang="en-US"/>
        </a:p>
      </dgm:t>
    </dgm:pt>
    <dgm:pt modelId="{F8949390-29C4-486F-AC4D-1EC6D27C9D6A}">
      <dgm:prSet/>
      <dgm:spPr/>
      <dgm:t>
        <a:bodyPr/>
        <a:lstStyle/>
        <a:p>
          <a:r>
            <a:rPr lang="hr-HR"/>
            <a:t>Obrazac Prijave činjenica bitnih za oporezivanje propisan je u članku 43. i 44. Pravilnika o provedbi Općeg poreznog zakona</a:t>
          </a:r>
          <a:endParaRPr lang="en-US"/>
        </a:p>
      </dgm:t>
    </dgm:pt>
    <dgm:pt modelId="{29152615-5936-4C72-AD4F-91BAF8CB637F}" type="parTrans" cxnId="{5732D319-F825-4AB2-B133-9AD4BE6755FB}">
      <dgm:prSet/>
      <dgm:spPr/>
      <dgm:t>
        <a:bodyPr/>
        <a:lstStyle/>
        <a:p>
          <a:endParaRPr lang="en-US"/>
        </a:p>
      </dgm:t>
    </dgm:pt>
    <dgm:pt modelId="{E83B6D0A-1614-4654-9C96-16B4F69BB536}" type="sibTrans" cxnId="{5732D319-F825-4AB2-B133-9AD4BE6755FB}">
      <dgm:prSet/>
      <dgm:spPr/>
      <dgm:t>
        <a:bodyPr/>
        <a:lstStyle/>
        <a:p>
          <a:endParaRPr lang="en-US"/>
        </a:p>
      </dgm:t>
    </dgm:pt>
    <dgm:pt modelId="{F3AF96DE-68C4-4462-B8F3-6E4551347D71}" type="pres">
      <dgm:prSet presAssocID="{A19696D6-08DB-466D-92A0-DD40180F7A7E}" presName="diagram" presStyleCnt="0">
        <dgm:presLayoutVars>
          <dgm:dir/>
          <dgm:resizeHandles val="exact"/>
        </dgm:presLayoutVars>
      </dgm:prSet>
      <dgm:spPr/>
    </dgm:pt>
    <dgm:pt modelId="{E93E5585-0441-4437-9692-1A6355E01C65}" type="pres">
      <dgm:prSet presAssocID="{8FF19A36-0993-4F9B-84BE-43A1CC35244F}" presName="node" presStyleLbl="node1" presStyleIdx="0" presStyleCnt="4">
        <dgm:presLayoutVars>
          <dgm:bulletEnabled val="1"/>
        </dgm:presLayoutVars>
      </dgm:prSet>
      <dgm:spPr/>
    </dgm:pt>
    <dgm:pt modelId="{F75F8DCF-6B28-4E22-8EA5-7BF182175741}" type="pres">
      <dgm:prSet presAssocID="{1C7C7474-C87E-4760-B497-78394F55439E}" presName="sibTrans" presStyleCnt="0"/>
      <dgm:spPr/>
    </dgm:pt>
    <dgm:pt modelId="{69DBC5A0-E235-4996-962C-F49C18497190}" type="pres">
      <dgm:prSet presAssocID="{CAC6559C-439D-4B8B-B558-E68D8815F20B}" presName="node" presStyleLbl="node1" presStyleIdx="1" presStyleCnt="4">
        <dgm:presLayoutVars>
          <dgm:bulletEnabled val="1"/>
        </dgm:presLayoutVars>
      </dgm:prSet>
      <dgm:spPr/>
    </dgm:pt>
    <dgm:pt modelId="{B7726AA7-05C7-4ABC-8369-2255C5F575B9}" type="pres">
      <dgm:prSet presAssocID="{B2EADAE9-A513-40D3-94AD-5582CE531797}" presName="sibTrans" presStyleCnt="0"/>
      <dgm:spPr/>
    </dgm:pt>
    <dgm:pt modelId="{A513CD00-776B-4587-9739-376CF351B76A}" type="pres">
      <dgm:prSet presAssocID="{8210EFF2-7553-48AF-A4D2-C554036D3C3C}" presName="node" presStyleLbl="node1" presStyleIdx="2" presStyleCnt="4">
        <dgm:presLayoutVars>
          <dgm:bulletEnabled val="1"/>
        </dgm:presLayoutVars>
      </dgm:prSet>
      <dgm:spPr/>
    </dgm:pt>
    <dgm:pt modelId="{E3EDB590-2317-4EA1-BA1C-7B8F2637E80F}" type="pres">
      <dgm:prSet presAssocID="{FCE0B208-9AB9-4704-ACFC-4DF4C24815DC}" presName="sibTrans" presStyleCnt="0"/>
      <dgm:spPr/>
    </dgm:pt>
    <dgm:pt modelId="{B7F16CA3-EA81-40A5-9D1E-7682BECAA21A}" type="pres">
      <dgm:prSet presAssocID="{F8949390-29C4-486F-AC4D-1EC6D27C9D6A}" presName="node" presStyleLbl="node1" presStyleIdx="3" presStyleCnt="4">
        <dgm:presLayoutVars>
          <dgm:bulletEnabled val="1"/>
        </dgm:presLayoutVars>
      </dgm:prSet>
      <dgm:spPr/>
    </dgm:pt>
  </dgm:ptLst>
  <dgm:cxnLst>
    <dgm:cxn modelId="{EA7E6500-DF5C-4F2A-8C3C-A1BFD425E105}" type="presOf" srcId="{F8949390-29C4-486F-AC4D-1EC6D27C9D6A}" destId="{B7F16CA3-EA81-40A5-9D1E-7682BECAA21A}" srcOrd="0" destOrd="0" presId="urn:microsoft.com/office/officeart/2005/8/layout/default"/>
    <dgm:cxn modelId="{A77C5C13-BB94-40AA-A306-3AED8E9CA7D8}" type="presOf" srcId="{A19696D6-08DB-466D-92A0-DD40180F7A7E}" destId="{F3AF96DE-68C4-4462-B8F3-6E4551347D71}" srcOrd="0" destOrd="0" presId="urn:microsoft.com/office/officeart/2005/8/layout/default"/>
    <dgm:cxn modelId="{5732D319-F825-4AB2-B133-9AD4BE6755FB}" srcId="{A19696D6-08DB-466D-92A0-DD40180F7A7E}" destId="{F8949390-29C4-486F-AC4D-1EC6D27C9D6A}" srcOrd="3" destOrd="0" parTransId="{29152615-5936-4C72-AD4F-91BAF8CB637F}" sibTransId="{E83B6D0A-1614-4654-9C96-16B4F69BB536}"/>
    <dgm:cxn modelId="{6BA2BB63-A4D5-42E9-AC7D-D8B62B2EB40E}" type="presOf" srcId="{8210EFF2-7553-48AF-A4D2-C554036D3C3C}" destId="{A513CD00-776B-4587-9739-376CF351B76A}" srcOrd="0" destOrd="0" presId="urn:microsoft.com/office/officeart/2005/8/layout/default"/>
    <dgm:cxn modelId="{00368A47-383D-4CCD-A578-454EA6776A8A}" srcId="{A19696D6-08DB-466D-92A0-DD40180F7A7E}" destId="{8210EFF2-7553-48AF-A4D2-C554036D3C3C}" srcOrd="2" destOrd="0" parTransId="{B64D05B7-E448-4F11-A641-C77B70BDC08B}" sibTransId="{FCE0B208-9AB9-4704-ACFC-4DF4C24815DC}"/>
    <dgm:cxn modelId="{945BE495-8F6C-4FFC-A0FE-28BF51BA591C}" type="presOf" srcId="{CAC6559C-439D-4B8B-B558-E68D8815F20B}" destId="{69DBC5A0-E235-4996-962C-F49C18497190}" srcOrd="0" destOrd="0" presId="urn:microsoft.com/office/officeart/2005/8/layout/default"/>
    <dgm:cxn modelId="{93307EA7-3766-4EA8-BD18-1FDFE5BC3878}" type="presOf" srcId="{8FF19A36-0993-4F9B-84BE-43A1CC35244F}" destId="{E93E5585-0441-4437-9692-1A6355E01C65}" srcOrd="0" destOrd="0" presId="urn:microsoft.com/office/officeart/2005/8/layout/default"/>
    <dgm:cxn modelId="{1FF74DB2-2773-4C69-9287-0ED52E92E186}" srcId="{A19696D6-08DB-466D-92A0-DD40180F7A7E}" destId="{8FF19A36-0993-4F9B-84BE-43A1CC35244F}" srcOrd="0" destOrd="0" parTransId="{66525B1F-2757-45C7-B74A-3E4254FC9ABB}" sibTransId="{1C7C7474-C87E-4760-B497-78394F55439E}"/>
    <dgm:cxn modelId="{302E8DBC-7C59-4C54-AE1C-23EE47E1770B}" srcId="{A19696D6-08DB-466D-92A0-DD40180F7A7E}" destId="{CAC6559C-439D-4B8B-B558-E68D8815F20B}" srcOrd="1" destOrd="0" parTransId="{A38A967C-27ED-4AFD-A196-78165D703900}" sibTransId="{B2EADAE9-A513-40D3-94AD-5582CE531797}"/>
    <dgm:cxn modelId="{AFDD84F3-BC73-4EA7-AEBB-AD97468B70D1}" type="presParOf" srcId="{F3AF96DE-68C4-4462-B8F3-6E4551347D71}" destId="{E93E5585-0441-4437-9692-1A6355E01C65}" srcOrd="0" destOrd="0" presId="urn:microsoft.com/office/officeart/2005/8/layout/default"/>
    <dgm:cxn modelId="{1448D3DA-0A06-46AC-BDB4-13088CB40C90}" type="presParOf" srcId="{F3AF96DE-68C4-4462-B8F3-6E4551347D71}" destId="{F75F8DCF-6B28-4E22-8EA5-7BF182175741}" srcOrd="1" destOrd="0" presId="urn:microsoft.com/office/officeart/2005/8/layout/default"/>
    <dgm:cxn modelId="{1536299C-BCC0-4DE0-8C03-0467FF1EBFC7}" type="presParOf" srcId="{F3AF96DE-68C4-4462-B8F3-6E4551347D71}" destId="{69DBC5A0-E235-4996-962C-F49C18497190}" srcOrd="2" destOrd="0" presId="urn:microsoft.com/office/officeart/2005/8/layout/default"/>
    <dgm:cxn modelId="{73850360-3DF1-41BA-80D9-1D64C8756A4B}" type="presParOf" srcId="{F3AF96DE-68C4-4462-B8F3-6E4551347D71}" destId="{B7726AA7-05C7-4ABC-8369-2255C5F575B9}" srcOrd="3" destOrd="0" presId="urn:microsoft.com/office/officeart/2005/8/layout/default"/>
    <dgm:cxn modelId="{C9F7D849-96C9-4A89-BFB0-7D40AD04EA21}" type="presParOf" srcId="{F3AF96DE-68C4-4462-B8F3-6E4551347D71}" destId="{A513CD00-776B-4587-9739-376CF351B76A}" srcOrd="4" destOrd="0" presId="urn:microsoft.com/office/officeart/2005/8/layout/default"/>
    <dgm:cxn modelId="{CEFE6A8E-037E-4EF3-B0D6-8DF6DE7F2439}" type="presParOf" srcId="{F3AF96DE-68C4-4462-B8F3-6E4551347D71}" destId="{E3EDB590-2317-4EA1-BA1C-7B8F2637E80F}" srcOrd="5" destOrd="0" presId="urn:microsoft.com/office/officeart/2005/8/layout/default"/>
    <dgm:cxn modelId="{18C07CCF-BA55-404F-95C0-FE09E4549E0B}" type="presParOf" srcId="{F3AF96DE-68C4-4462-B8F3-6E4551347D71}" destId="{B7F16CA3-EA81-40A5-9D1E-7682BECAA21A}"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FB4A1F-EF0F-4629-8FC3-6D9B48AEB318}"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9CC1B6DD-B29E-4FEC-8597-EE39780B181A}">
      <dgm:prSet/>
      <dgm:spPr/>
      <dgm:t>
        <a:bodyPr/>
        <a:lstStyle/>
        <a:p>
          <a:r>
            <a:rPr lang="hr-HR"/>
            <a:t>Prema Zakonu o porezu na dohodak, porez na dohodak ne plaća se na primitke po osnovi službenih putovanja fizičkih osoba koje do trenutka isplate navedenih primitaka u istom poreznom razdoblju nisu ostvarile primitke po osnovi nesamostalnog rada iz članka 21. ovoga Zakona ili primitke od kojih se utvrđuje drugi dohodak iz članka 39. ovoga Zakona u neprofitnim organizacijama uz naknadu, a do propisanog iznosa. </a:t>
          </a:r>
          <a:endParaRPr lang="en-US"/>
        </a:p>
      </dgm:t>
    </dgm:pt>
    <dgm:pt modelId="{25CA16EA-E747-4940-855E-3530FD0C14F4}" type="parTrans" cxnId="{1AB56F19-CFC1-4689-AA2C-D098B71DD1BD}">
      <dgm:prSet/>
      <dgm:spPr/>
      <dgm:t>
        <a:bodyPr/>
        <a:lstStyle/>
        <a:p>
          <a:endParaRPr lang="en-US"/>
        </a:p>
      </dgm:t>
    </dgm:pt>
    <dgm:pt modelId="{24B772CF-3574-4B4D-A618-A219ED344084}" type="sibTrans" cxnId="{1AB56F19-CFC1-4689-AA2C-D098B71DD1BD}">
      <dgm:prSet/>
      <dgm:spPr/>
      <dgm:t>
        <a:bodyPr/>
        <a:lstStyle/>
        <a:p>
          <a:endParaRPr lang="en-US"/>
        </a:p>
      </dgm:t>
    </dgm:pt>
    <dgm:pt modelId="{1209C52D-9ADE-4C66-ABD8-F32C5491106C}">
      <dgm:prSet/>
      <dgm:spPr/>
      <dgm:t>
        <a:bodyPr/>
        <a:lstStyle/>
        <a:p>
          <a:r>
            <a:rPr lang="hr-HR"/>
            <a:t>Isto tako porez na dohodak ne plaća se na primitke po osnovi službenih putovanja po osnovi prijevoza i noćenja koje isplatitelji – neprofitne organizacije isplaćuju fizičkim osobama koje za te organizacije obavljaju poslove iz njihovog djelokruga odnosno za njihove potrebe i uz naknadu, a pod uvjetom da računi o obavljenim uslugama prijevoza i noćenja glase na isplatitelja – neprofitnu organizaciju.</a:t>
          </a:r>
          <a:endParaRPr lang="en-US"/>
        </a:p>
      </dgm:t>
    </dgm:pt>
    <dgm:pt modelId="{3EA32AD8-D9FE-4AF0-8782-87BC8B5DB1E4}" type="parTrans" cxnId="{2F7543D8-54E9-4A03-B277-1CC35602152B}">
      <dgm:prSet/>
      <dgm:spPr/>
      <dgm:t>
        <a:bodyPr/>
        <a:lstStyle/>
        <a:p>
          <a:endParaRPr lang="en-US"/>
        </a:p>
      </dgm:t>
    </dgm:pt>
    <dgm:pt modelId="{3CD41BB4-C2CD-49C3-9FD2-124635C35E05}" type="sibTrans" cxnId="{2F7543D8-54E9-4A03-B277-1CC35602152B}">
      <dgm:prSet/>
      <dgm:spPr/>
      <dgm:t>
        <a:bodyPr/>
        <a:lstStyle/>
        <a:p>
          <a:endParaRPr lang="en-US"/>
        </a:p>
      </dgm:t>
    </dgm:pt>
    <dgm:pt modelId="{D7645C35-739A-456A-8F77-E201DDBD421E}" type="pres">
      <dgm:prSet presAssocID="{E2FB4A1F-EF0F-4629-8FC3-6D9B48AEB318}" presName="hierChild1" presStyleCnt="0">
        <dgm:presLayoutVars>
          <dgm:chPref val="1"/>
          <dgm:dir/>
          <dgm:animOne val="branch"/>
          <dgm:animLvl val="lvl"/>
          <dgm:resizeHandles/>
        </dgm:presLayoutVars>
      </dgm:prSet>
      <dgm:spPr/>
    </dgm:pt>
    <dgm:pt modelId="{D540B6BE-9898-4E5D-916A-3B3A79403F65}" type="pres">
      <dgm:prSet presAssocID="{9CC1B6DD-B29E-4FEC-8597-EE39780B181A}" presName="hierRoot1" presStyleCnt="0"/>
      <dgm:spPr/>
    </dgm:pt>
    <dgm:pt modelId="{6556AA68-4400-42FE-A100-5010C9FA8759}" type="pres">
      <dgm:prSet presAssocID="{9CC1B6DD-B29E-4FEC-8597-EE39780B181A}" presName="composite" presStyleCnt="0"/>
      <dgm:spPr/>
    </dgm:pt>
    <dgm:pt modelId="{4716B30D-D4F9-4773-B5C4-EBF191AC3A96}" type="pres">
      <dgm:prSet presAssocID="{9CC1B6DD-B29E-4FEC-8597-EE39780B181A}" presName="background" presStyleLbl="node0" presStyleIdx="0" presStyleCnt="2"/>
      <dgm:spPr/>
    </dgm:pt>
    <dgm:pt modelId="{8D2CD96D-186B-4007-96B0-88E2A23802D6}" type="pres">
      <dgm:prSet presAssocID="{9CC1B6DD-B29E-4FEC-8597-EE39780B181A}" presName="text" presStyleLbl="fgAcc0" presStyleIdx="0" presStyleCnt="2">
        <dgm:presLayoutVars>
          <dgm:chPref val="3"/>
        </dgm:presLayoutVars>
      </dgm:prSet>
      <dgm:spPr/>
    </dgm:pt>
    <dgm:pt modelId="{1FC65DC0-F265-4480-AA69-BF9E95EEED99}" type="pres">
      <dgm:prSet presAssocID="{9CC1B6DD-B29E-4FEC-8597-EE39780B181A}" presName="hierChild2" presStyleCnt="0"/>
      <dgm:spPr/>
    </dgm:pt>
    <dgm:pt modelId="{847D5083-7537-4160-B3EA-0A6966DBBFBB}" type="pres">
      <dgm:prSet presAssocID="{1209C52D-9ADE-4C66-ABD8-F32C5491106C}" presName="hierRoot1" presStyleCnt="0"/>
      <dgm:spPr/>
    </dgm:pt>
    <dgm:pt modelId="{1F175DA0-6271-4380-83F6-E7DA43CE023B}" type="pres">
      <dgm:prSet presAssocID="{1209C52D-9ADE-4C66-ABD8-F32C5491106C}" presName="composite" presStyleCnt="0"/>
      <dgm:spPr/>
    </dgm:pt>
    <dgm:pt modelId="{7AA08756-DE86-494E-8046-039A2C681834}" type="pres">
      <dgm:prSet presAssocID="{1209C52D-9ADE-4C66-ABD8-F32C5491106C}" presName="background" presStyleLbl="node0" presStyleIdx="1" presStyleCnt="2"/>
      <dgm:spPr/>
    </dgm:pt>
    <dgm:pt modelId="{74F7AEBB-6451-4D2F-8386-1BF6D67C416E}" type="pres">
      <dgm:prSet presAssocID="{1209C52D-9ADE-4C66-ABD8-F32C5491106C}" presName="text" presStyleLbl="fgAcc0" presStyleIdx="1" presStyleCnt="2">
        <dgm:presLayoutVars>
          <dgm:chPref val="3"/>
        </dgm:presLayoutVars>
      </dgm:prSet>
      <dgm:spPr/>
    </dgm:pt>
    <dgm:pt modelId="{CD660778-6E6A-493F-B3C8-E33DEA02B13A}" type="pres">
      <dgm:prSet presAssocID="{1209C52D-9ADE-4C66-ABD8-F32C5491106C}" presName="hierChild2" presStyleCnt="0"/>
      <dgm:spPr/>
    </dgm:pt>
  </dgm:ptLst>
  <dgm:cxnLst>
    <dgm:cxn modelId="{1AB56F19-CFC1-4689-AA2C-D098B71DD1BD}" srcId="{E2FB4A1F-EF0F-4629-8FC3-6D9B48AEB318}" destId="{9CC1B6DD-B29E-4FEC-8597-EE39780B181A}" srcOrd="0" destOrd="0" parTransId="{25CA16EA-E747-4940-855E-3530FD0C14F4}" sibTransId="{24B772CF-3574-4B4D-A618-A219ED344084}"/>
    <dgm:cxn modelId="{5AC19872-E664-4D8C-864A-9259286D1CEF}" type="presOf" srcId="{9CC1B6DD-B29E-4FEC-8597-EE39780B181A}" destId="{8D2CD96D-186B-4007-96B0-88E2A23802D6}" srcOrd="0" destOrd="0" presId="urn:microsoft.com/office/officeart/2005/8/layout/hierarchy1"/>
    <dgm:cxn modelId="{3A350256-0F94-4A5E-9ADC-4365F8D0DE97}" type="presOf" srcId="{E2FB4A1F-EF0F-4629-8FC3-6D9B48AEB318}" destId="{D7645C35-739A-456A-8F77-E201DDBD421E}" srcOrd="0" destOrd="0" presId="urn:microsoft.com/office/officeart/2005/8/layout/hierarchy1"/>
    <dgm:cxn modelId="{0BD6D2AD-5665-44B5-A53F-E712C5F2C3A4}" type="presOf" srcId="{1209C52D-9ADE-4C66-ABD8-F32C5491106C}" destId="{74F7AEBB-6451-4D2F-8386-1BF6D67C416E}" srcOrd="0" destOrd="0" presId="urn:microsoft.com/office/officeart/2005/8/layout/hierarchy1"/>
    <dgm:cxn modelId="{2F7543D8-54E9-4A03-B277-1CC35602152B}" srcId="{E2FB4A1F-EF0F-4629-8FC3-6D9B48AEB318}" destId="{1209C52D-9ADE-4C66-ABD8-F32C5491106C}" srcOrd="1" destOrd="0" parTransId="{3EA32AD8-D9FE-4AF0-8782-87BC8B5DB1E4}" sibTransId="{3CD41BB4-C2CD-49C3-9FD2-124635C35E05}"/>
    <dgm:cxn modelId="{68407FA7-4000-4AD5-9C1F-0E2815E3DC0C}" type="presParOf" srcId="{D7645C35-739A-456A-8F77-E201DDBD421E}" destId="{D540B6BE-9898-4E5D-916A-3B3A79403F65}" srcOrd="0" destOrd="0" presId="urn:microsoft.com/office/officeart/2005/8/layout/hierarchy1"/>
    <dgm:cxn modelId="{4A32E19D-EBAD-4B29-9A21-33354085EBA5}" type="presParOf" srcId="{D540B6BE-9898-4E5D-916A-3B3A79403F65}" destId="{6556AA68-4400-42FE-A100-5010C9FA8759}" srcOrd="0" destOrd="0" presId="urn:microsoft.com/office/officeart/2005/8/layout/hierarchy1"/>
    <dgm:cxn modelId="{FEE1050B-B875-436D-A912-3A657EAC283B}" type="presParOf" srcId="{6556AA68-4400-42FE-A100-5010C9FA8759}" destId="{4716B30D-D4F9-4773-B5C4-EBF191AC3A96}" srcOrd="0" destOrd="0" presId="urn:microsoft.com/office/officeart/2005/8/layout/hierarchy1"/>
    <dgm:cxn modelId="{CF6C4274-D7B9-4B8D-AE1E-819C0529B341}" type="presParOf" srcId="{6556AA68-4400-42FE-A100-5010C9FA8759}" destId="{8D2CD96D-186B-4007-96B0-88E2A23802D6}" srcOrd="1" destOrd="0" presId="urn:microsoft.com/office/officeart/2005/8/layout/hierarchy1"/>
    <dgm:cxn modelId="{B2AE5822-FFF5-4E40-A6C4-2253AD896D92}" type="presParOf" srcId="{D540B6BE-9898-4E5D-916A-3B3A79403F65}" destId="{1FC65DC0-F265-4480-AA69-BF9E95EEED99}" srcOrd="1" destOrd="0" presId="urn:microsoft.com/office/officeart/2005/8/layout/hierarchy1"/>
    <dgm:cxn modelId="{E86DA81E-B7AF-4DC2-90B0-E821F1D9E818}" type="presParOf" srcId="{D7645C35-739A-456A-8F77-E201DDBD421E}" destId="{847D5083-7537-4160-B3EA-0A6966DBBFBB}" srcOrd="1" destOrd="0" presId="urn:microsoft.com/office/officeart/2005/8/layout/hierarchy1"/>
    <dgm:cxn modelId="{E333A1C9-6E6C-490D-847B-B338C0F608F9}" type="presParOf" srcId="{847D5083-7537-4160-B3EA-0A6966DBBFBB}" destId="{1F175DA0-6271-4380-83F6-E7DA43CE023B}" srcOrd="0" destOrd="0" presId="urn:microsoft.com/office/officeart/2005/8/layout/hierarchy1"/>
    <dgm:cxn modelId="{468A0E47-5E18-4DA7-BBB2-D8C114BE3D1D}" type="presParOf" srcId="{1F175DA0-6271-4380-83F6-E7DA43CE023B}" destId="{7AA08756-DE86-494E-8046-039A2C681834}" srcOrd="0" destOrd="0" presId="urn:microsoft.com/office/officeart/2005/8/layout/hierarchy1"/>
    <dgm:cxn modelId="{52DA52CE-B4DA-4B70-BD7C-0947D2884988}" type="presParOf" srcId="{1F175DA0-6271-4380-83F6-E7DA43CE023B}" destId="{74F7AEBB-6451-4D2F-8386-1BF6D67C416E}" srcOrd="1" destOrd="0" presId="urn:microsoft.com/office/officeart/2005/8/layout/hierarchy1"/>
    <dgm:cxn modelId="{C5729CBD-ED9A-4938-A8B7-068D96E482CA}" type="presParOf" srcId="{847D5083-7537-4160-B3EA-0A6966DBBFBB}" destId="{CD660778-6E6A-493F-B3C8-E33DEA02B13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9F766C-B5B7-483E-97CC-B69E49DB3A1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84D65A9-D768-4305-B4FF-C72A48C27C66}">
      <dgm:prSet/>
      <dgm:spPr>
        <a:solidFill>
          <a:schemeClr val="accent6">
            <a:lumMod val="75000"/>
          </a:schemeClr>
        </a:solidFill>
      </dgm:spPr>
      <dgm:t>
        <a:bodyPr/>
        <a:lstStyle/>
        <a:p>
          <a:r>
            <a:rPr lang="hr-HR"/>
            <a:t>Neprofitne organizacije, pa tako i udruge, zbog specifičnosti svoga djelovanja najčešće su tzv. „mali porezni obveznici“ i posluju u skladu s člankom 90. Zakona o porezu na dodanu vrijednost</a:t>
          </a:r>
          <a:endParaRPr lang="en-US"/>
        </a:p>
      </dgm:t>
    </dgm:pt>
    <dgm:pt modelId="{6B3F095C-6A24-46C1-B664-46C6CE8A9F6A}" type="parTrans" cxnId="{825C74D4-AAE9-49D2-8634-29B26BB5B43D}">
      <dgm:prSet/>
      <dgm:spPr/>
      <dgm:t>
        <a:bodyPr/>
        <a:lstStyle/>
        <a:p>
          <a:endParaRPr lang="en-US"/>
        </a:p>
      </dgm:t>
    </dgm:pt>
    <dgm:pt modelId="{8B26B86E-2B68-4200-A1CE-E751858A93FA}" type="sibTrans" cxnId="{825C74D4-AAE9-49D2-8634-29B26BB5B43D}">
      <dgm:prSet/>
      <dgm:spPr/>
      <dgm:t>
        <a:bodyPr/>
        <a:lstStyle/>
        <a:p>
          <a:endParaRPr lang="en-US"/>
        </a:p>
      </dgm:t>
    </dgm:pt>
    <dgm:pt modelId="{F14029BA-518C-4C4B-B7B2-A46CB2117E97}">
      <dgm:prSet/>
      <dgm:spPr>
        <a:solidFill>
          <a:schemeClr val="accent1">
            <a:lumMod val="50000"/>
          </a:schemeClr>
        </a:solidFill>
      </dgm:spPr>
      <dgm:t>
        <a:bodyPr/>
        <a:lstStyle/>
        <a:p>
          <a:r>
            <a:rPr lang="hr-HR"/>
            <a:t>Međutim, zbog obavljanja gospodarskih djelatnosti neprofitne organizacije mogu postati obveznici PDV-a, a uz ispunjenje propisanih uvjeta može im se dodijeliti i PDV identifikacijski broj (PDV ID) ako posluju s drugim zemljama članicama EU-a</a:t>
          </a:r>
          <a:endParaRPr lang="en-US"/>
        </a:p>
      </dgm:t>
    </dgm:pt>
    <dgm:pt modelId="{DFF25BFA-D4EF-4ED2-8D1A-6B99B057AFD5}" type="parTrans" cxnId="{C627A4C7-A8F6-49C7-BFB0-B14CC31259EB}">
      <dgm:prSet/>
      <dgm:spPr/>
      <dgm:t>
        <a:bodyPr/>
        <a:lstStyle/>
        <a:p>
          <a:endParaRPr lang="en-US"/>
        </a:p>
      </dgm:t>
    </dgm:pt>
    <dgm:pt modelId="{64AB81A5-745C-498B-AF3F-011BDD0907A5}" type="sibTrans" cxnId="{C627A4C7-A8F6-49C7-BFB0-B14CC31259EB}">
      <dgm:prSet/>
      <dgm:spPr/>
      <dgm:t>
        <a:bodyPr/>
        <a:lstStyle/>
        <a:p>
          <a:endParaRPr lang="en-US"/>
        </a:p>
      </dgm:t>
    </dgm:pt>
    <dgm:pt modelId="{92B13659-E8F0-40B4-AACC-4B5F95DCFC97}">
      <dgm:prSet/>
      <dgm:spPr/>
      <dgm:t>
        <a:bodyPr/>
        <a:lstStyle/>
        <a:p>
          <a:r>
            <a:rPr lang="hr-HR"/>
            <a:t>Udruga postaje obveznikom PDV-a ako je od obavljanja gospodarske djelatnosti ostvarila vrijednost isporuka dobara ili obavljenih usluga u prethodnoj ili tekućoj kalendarskoj godini veću od 60.000,00 eura. </a:t>
          </a:r>
          <a:endParaRPr lang="en-US"/>
        </a:p>
      </dgm:t>
    </dgm:pt>
    <dgm:pt modelId="{1F5F529E-769D-4295-BB1B-1958D2998A28}" type="parTrans" cxnId="{A735F744-6933-494B-86D3-CF070A94EC4E}">
      <dgm:prSet/>
      <dgm:spPr/>
      <dgm:t>
        <a:bodyPr/>
        <a:lstStyle/>
        <a:p>
          <a:endParaRPr lang="en-US"/>
        </a:p>
      </dgm:t>
    </dgm:pt>
    <dgm:pt modelId="{09230AE6-7F35-4E49-8C3A-AAA102003EB2}" type="sibTrans" cxnId="{A735F744-6933-494B-86D3-CF070A94EC4E}">
      <dgm:prSet/>
      <dgm:spPr/>
      <dgm:t>
        <a:bodyPr/>
        <a:lstStyle/>
        <a:p>
          <a:endParaRPr lang="en-US"/>
        </a:p>
      </dgm:t>
    </dgm:pt>
    <dgm:pt modelId="{C8FAC53D-EFFC-4AD8-8320-7CE74D1CA54E}">
      <dgm:prSet/>
      <dgm:spPr>
        <a:solidFill>
          <a:schemeClr val="accent5">
            <a:lumMod val="50000"/>
          </a:schemeClr>
        </a:solidFill>
      </dgm:spPr>
      <dgm:t>
        <a:bodyPr/>
        <a:lstStyle/>
        <a:p>
          <a:r>
            <a:rPr lang="hr-HR"/>
            <a:t>U prag za ulazak u sustav PDV-a ne uključuju se isporuke koje su oslobođene PDV-a u skladu s člankom 39. Zakona o PDV-u, kao niti isporuka materijalnih i nematerijalnih gospodarskih dobara</a:t>
          </a:r>
          <a:endParaRPr lang="en-US"/>
        </a:p>
      </dgm:t>
    </dgm:pt>
    <dgm:pt modelId="{ECDB1368-411E-439E-B2E4-1BA99A557534}" type="parTrans" cxnId="{3FFB182E-9934-403A-8904-C0973A28DFAD}">
      <dgm:prSet/>
      <dgm:spPr/>
      <dgm:t>
        <a:bodyPr/>
        <a:lstStyle/>
        <a:p>
          <a:endParaRPr lang="en-US"/>
        </a:p>
      </dgm:t>
    </dgm:pt>
    <dgm:pt modelId="{F3956287-0560-4E70-878E-DB7945A41254}" type="sibTrans" cxnId="{3FFB182E-9934-403A-8904-C0973A28DFAD}">
      <dgm:prSet/>
      <dgm:spPr/>
      <dgm:t>
        <a:bodyPr/>
        <a:lstStyle/>
        <a:p>
          <a:endParaRPr lang="en-US"/>
        </a:p>
      </dgm:t>
    </dgm:pt>
    <dgm:pt modelId="{04B754C8-EEC4-4FB3-AAB6-8BE6BDC249F3}" type="pres">
      <dgm:prSet presAssocID="{D69F766C-B5B7-483E-97CC-B69E49DB3A1B}" presName="linear" presStyleCnt="0">
        <dgm:presLayoutVars>
          <dgm:animLvl val="lvl"/>
          <dgm:resizeHandles val="exact"/>
        </dgm:presLayoutVars>
      </dgm:prSet>
      <dgm:spPr/>
    </dgm:pt>
    <dgm:pt modelId="{49915551-984C-4901-B88A-9F2F374929F9}" type="pres">
      <dgm:prSet presAssocID="{B84D65A9-D768-4305-B4FF-C72A48C27C66}" presName="parentText" presStyleLbl="node1" presStyleIdx="0" presStyleCnt="4">
        <dgm:presLayoutVars>
          <dgm:chMax val="0"/>
          <dgm:bulletEnabled val="1"/>
        </dgm:presLayoutVars>
      </dgm:prSet>
      <dgm:spPr/>
    </dgm:pt>
    <dgm:pt modelId="{716FF754-06C5-4530-8058-9A158D398ADC}" type="pres">
      <dgm:prSet presAssocID="{8B26B86E-2B68-4200-A1CE-E751858A93FA}" presName="spacer" presStyleCnt="0"/>
      <dgm:spPr/>
    </dgm:pt>
    <dgm:pt modelId="{31883986-68CD-4B9A-98BC-2FC6982C24C0}" type="pres">
      <dgm:prSet presAssocID="{F14029BA-518C-4C4B-B7B2-A46CB2117E97}" presName="parentText" presStyleLbl="node1" presStyleIdx="1" presStyleCnt="4">
        <dgm:presLayoutVars>
          <dgm:chMax val="0"/>
          <dgm:bulletEnabled val="1"/>
        </dgm:presLayoutVars>
      </dgm:prSet>
      <dgm:spPr/>
    </dgm:pt>
    <dgm:pt modelId="{BFA75FB1-1B33-4519-832A-147EE5696E9D}" type="pres">
      <dgm:prSet presAssocID="{64AB81A5-745C-498B-AF3F-011BDD0907A5}" presName="spacer" presStyleCnt="0"/>
      <dgm:spPr/>
    </dgm:pt>
    <dgm:pt modelId="{611B47D5-2714-4916-B010-FD70D2FD56FE}" type="pres">
      <dgm:prSet presAssocID="{92B13659-E8F0-40B4-AACC-4B5F95DCFC97}" presName="parentText" presStyleLbl="node1" presStyleIdx="2" presStyleCnt="4">
        <dgm:presLayoutVars>
          <dgm:chMax val="0"/>
          <dgm:bulletEnabled val="1"/>
        </dgm:presLayoutVars>
      </dgm:prSet>
      <dgm:spPr/>
    </dgm:pt>
    <dgm:pt modelId="{80AD1310-2E27-4191-8AC9-4AB5099492D2}" type="pres">
      <dgm:prSet presAssocID="{09230AE6-7F35-4E49-8C3A-AAA102003EB2}" presName="spacer" presStyleCnt="0"/>
      <dgm:spPr/>
    </dgm:pt>
    <dgm:pt modelId="{56BA4843-32EF-45E8-9D4C-EDC5039D4DF1}" type="pres">
      <dgm:prSet presAssocID="{C8FAC53D-EFFC-4AD8-8320-7CE74D1CA54E}" presName="parentText" presStyleLbl="node1" presStyleIdx="3" presStyleCnt="4">
        <dgm:presLayoutVars>
          <dgm:chMax val="0"/>
          <dgm:bulletEnabled val="1"/>
        </dgm:presLayoutVars>
      </dgm:prSet>
      <dgm:spPr/>
    </dgm:pt>
  </dgm:ptLst>
  <dgm:cxnLst>
    <dgm:cxn modelId="{2C2AFC03-4C67-41AD-9792-D3C7DE86168A}" type="presOf" srcId="{B84D65A9-D768-4305-B4FF-C72A48C27C66}" destId="{49915551-984C-4901-B88A-9F2F374929F9}" srcOrd="0" destOrd="0" presId="urn:microsoft.com/office/officeart/2005/8/layout/vList2"/>
    <dgm:cxn modelId="{743B470E-F4D9-431B-9D97-AF34A33DB117}" type="presOf" srcId="{D69F766C-B5B7-483E-97CC-B69E49DB3A1B}" destId="{04B754C8-EEC4-4FB3-AAB6-8BE6BDC249F3}" srcOrd="0" destOrd="0" presId="urn:microsoft.com/office/officeart/2005/8/layout/vList2"/>
    <dgm:cxn modelId="{3FFB182E-9934-403A-8904-C0973A28DFAD}" srcId="{D69F766C-B5B7-483E-97CC-B69E49DB3A1B}" destId="{C8FAC53D-EFFC-4AD8-8320-7CE74D1CA54E}" srcOrd="3" destOrd="0" parTransId="{ECDB1368-411E-439E-B2E4-1BA99A557534}" sibTransId="{F3956287-0560-4E70-878E-DB7945A41254}"/>
    <dgm:cxn modelId="{25759144-CEAB-42FF-A1EB-8B58DBBABB28}" type="presOf" srcId="{F14029BA-518C-4C4B-B7B2-A46CB2117E97}" destId="{31883986-68CD-4B9A-98BC-2FC6982C24C0}" srcOrd="0" destOrd="0" presId="urn:microsoft.com/office/officeart/2005/8/layout/vList2"/>
    <dgm:cxn modelId="{A735F744-6933-494B-86D3-CF070A94EC4E}" srcId="{D69F766C-B5B7-483E-97CC-B69E49DB3A1B}" destId="{92B13659-E8F0-40B4-AACC-4B5F95DCFC97}" srcOrd="2" destOrd="0" parTransId="{1F5F529E-769D-4295-BB1B-1958D2998A28}" sibTransId="{09230AE6-7F35-4E49-8C3A-AAA102003EB2}"/>
    <dgm:cxn modelId="{954EAB75-1C4D-4499-84DB-9DDE080A9CCC}" type="presOf" srcId="{C8FAC53D-EFFC-4AD8-8320-7CE74D1CA54E}" destId="{56BA4843-32EF-45E8-9D4C-EDC5039D4DF1}" srcOrd="0" destOrd="0" presId="urn:microsoft.com/office/officeart/2005/8/layout/vList2"/>
    <dgm:cxn modelId="{B7E5DDA7-02E9-4447-82A0-6A1B819D22C4}" type="presOf" srcId="{92B13659-E8F0-40B4-AACC-4B5F95DCFC97}" destId="{611B47D5-2714-4916-B010-FD70D2FD56FE}" srcOrd="0" destOrd="0" presId="urn:microsoft.com/office/officeart/2005/8/layout/vList2"/>
    <dgm:cxn modelId="{C627A4C7-A8F6-49C7-BFB0-B14CC31259EB}" srcId="{D69F766C-B5B7-483E-97CC-B69E49DB3A1B}" destId="{F14029BA-518C-4C4B-B7B2-A46CB2117E97}" srcOrd="1" destOrd="0" parTransId="{DFF25BFA-D4EF-4ED2-8D1A-6B99B057AFD5}" sibTransId="{64AB81A5-745C-498B-AF3F-011BDD0907A5}"/>
    <dgm:cxn modelId="{825C74D4-AAE9-49D2-8634-29B26BB5B43D}" srcId="{D69F766C-B5B7-483E-97CC-B69E49DB3A1B}" destId="{B84D65A9-D768-4305-B4FF-C72A48C27C66}" srcOrd="0" destOrd="0" parTransId="{6B3F095C-6A24-46C1-B664-46C6CE8A9F6A}" sibTransId="{8B26B86E-2B68-4200-A1CE-E751858A93FA}"/>
    <dgm:cxn modelId="{EF071B73-F273-4289-9DEB-73AC7FCEAF2F}" type="presParOf" srcId="{04B754C8-EEC4-4FB3-AAB6-8BE6BDC249F3}" destId="{49915551-984C-4901-B88A-9F2F374929F9}" srcOrd="0" destOrd="0" presId="urn:microsoft.com/office/officeart/2005/8/layout/vList2"/>
    <dgm:cxn modelId="{4BBBE0A6-4A9D-48D0-B62C-A3422D5DC376}" type="presParOf" srcId="{04B754C8-EEC4-4FB3-AAB6-8BE6BDC249F3}" destId="{716FF754-06C5-4530-8058-9A158D398ADC}" srcOrd="1" destOrd="0" presId="urn:microsoft.com/office/officeart/2005/8/layout/vList2"/>
    <dgm:cxn modelId="{9E7EBDF9-FAFC-4927-B01E-B61A350395ED}" type="presParOf" srcId="{04B754C8-EEC4-4FB3-AAB6-8BE6BDC249F3}" destId="{31883986-68CD-4B9A-98BC-2FC6982C24C0}" srcOrd="2" destOrd="0" presId="urn:microsoft.com/office/officeart/2005/8/layout/vList2"/>
    <dgm:cxn modelId="{E4D40C2C-577F-4AD0-A0D7-E4BDB39E913B}" type="presParOf" srcId="{04B754C8-EEC4-4FB3-AAB6-8BE6BDC249F3}" destId="{BFA75FB1-1B33-4519-832A-147EE5696E9D}" srcOrd="3" destOrd="0" presId="urn:microsoft.com/office/officeart/2005/8/layout/vList2"/>
    <dgm:cxn modelId="{E20AA79E-3302-4458-AFD6-447D97B95547}" type="presParOf" srcId="{04B754C8-EEC4-4FB3-AAB6-8BE6BDC249F3}" destId="{611B47D5-2714-4916-B010-FD70D2FD56FE}" srcOrd="4" destOrd="0" presId="urn:microsoft.com/office/officeart/2005/8/layout/vList2"/>
    <dgm:cxn modelId="{8F91221C-7459-4180-BD4A-7F34AF6F26D9}" type="presParOf" srcId="{04B754C8-EEC4-4FB3-AAB6-8BE6BDC249F3}" destId="{80AD1310-2E27-4191-8AC9-4AB5099492D2}" srcOrd="5" destOrd="0" presId="urn:microsoft.com/office/officeart/2005/8/layout/vList2"/>
    <dgm:cxn modelId="{40FB4D49-E45F-42F6-8A17-5D8D9E668598}" type="presParOf" srcId="{04B754C8-EEC4-4FB3-AAB6-8BE6BDC249F3}" destId="{56BA4843-32EF-45E8-9D4C-EDC5039D4DF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8C15D1-B8F4-4DD9-807B-C027685237D9}"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DE7BC5B5-D4AD-421E-8F02-D9B3514DF66F}">
      <dgm:prSet/>
      <dgm:spPr/>
      <dgm:t>
        <a:bodyPr/>
        <a:lstStyle/>
        <a:p>
          <a:pPr algn="just"/>
          <a:r>
            <a:rPr lang="hr-HR"/>
            <a:t>Porezni obveznici neovisno o tome plaćaju li porez na dobit u paušalnom iznosu ili dobit utvrđuju kroz vođenje poslovnih knjiga, obvezni su </a:t>
          </a:r>
          <a:r>
            <a:rPr lang="hr-HR" b="1"/>
            <a:t>provoditi postupak fiskalizacije</a:t>
          </a:r>
          <a:r>
            <a:rPr lang="hr-HR"/>
            <a:t>. Ali obveza fiskalizacije se odnosi samo </a:t>
          </a:r>
          <a:r>
            <a:rPr lang="hr-HR" b="1"/>
            <a:t>na prihode od gospodarske djelatnosti</a:t>
          </a:r>
          <a:r>
            <a:rPr lang="hr-HR"/>
            <a:t>, odnosno na prihode koji su osnova za utvrđivanje paušalne porezne obveze</a:t>
          </a:r>
          <a:endParaRPr lang="en-US"/>
        </a:p>
      </dgm:t>
    </dgm:pt>
    <dgm:pt modelId="{B2EC3EF9-4E10-4720-BD3B-51BAD03F21DB}" type="parTrans" cxnId="{49969EF4-B122-44D4-B4D7-1E33FFF7FC3E}">
      <dgm:prSet/>
      <dgm:spPr/>
      <dgm:t>
        <a:bodyPr/>
        <a:lstStyle/>
        <a:p>
          <a:endParaRPr lang="en-US"/>
        </a:p>
      </dgm:t>
    </dgm:pt>
    <dgm:pt modelId="{B654F6AC-FC2F-4BE0-BBE1-84D63D811954}" type="sibTrans" cxnId="{49969EF4-B122-44D4-B4D7-1E33FFF7FC3E}">
      <dgm:prSet/>
      <dgm:spPr/>
      <dgm:t>
        <a:bodyPr/>
        <a:lstStyle/>
        <a:p>
          <a:endParaRPr lang="en-US"/>
        </a:p>
      </dgm:t>
    </dgm:pt>
    <dgm:pt modelId="{550A2A44-032D-4DFF-B148-67E93EB3D00A}">
      <dgm:prSet/>
      <dgm:spPr/>
      <dgm:t>
        <a:bodyPr/>
        <a:lstStyle/>
        <a:p>
          <a:pPr algn="just"/>
          <a:r>
            <a:rPr lang="hr-HR"/>
            <a:t>Zakon o fiskalizaciji propisuje obveznika fiskalizacije računa - obveznik poreza na dobit prema propisu kojim se uređuje porez na dobit</a:t>
          </a:r>
          <a:endParaRPr lang="en-US"/>
        </a:p>
      </dgm:t>
    </dgm:pt>
    <dgm:pt modelId="{E4EEC030-0D0D-4462-9C87-A93BC3E0E521}" type="parTrans" cxnId="{AF3B7AC1-9ACE-4A42-BEFB-15E11A9FA261}">
      <dgm:prSet/>
      <dgm:spPr/>
      <dgm:t>
        <a:bodyPr/>
        <a:lstStyle/>
        <a:p>
          <a:endParaRPr lang="en-US"/>
        </a:p>
      </dgm:t>
    </dgm:pt>
    <dgm:pt modelId="{327427FB-7630-459F-923C-3A314218AF44}" type="sibTrans" cxnId="{AF3B7AC1-9ACE-4A42-BEFB-15E11A9FA261}">
      <dgm:prSet/>
      <dgm:spPr/>
      <dgm:t>
        <a:bodyPr/>
        <a:lstStyle/>
        <a:p>
          <a:endParaRPr lang="en-US"/>
        </a:p>
      </dgm:t>
    </dgm:pt>
    <dgm:pt modelId="{16175E5C-C19A-4420-BFCA-0483BDE2CEEC}">
      <dgm:prSet/>
      <dgm:spPr/>
      <dgm:t>
        <a:bodyPr/>
        <a:lstStyle/>
        <a:p>
          <a:r>
            <a:rPr lang="hr-HR"/>
            <a:t>Obveznik fiskalizacije računa provodi fiskalizaciju računa naplaćenog gotovinom, karticama, transakcijskim računima i na ostale načine, stoga prije početka izdavanja računa u krajnjoj potrošnji, izvršiti sve radnje za provedbu postupka fiskalizacije izdavanja računa sukladno Zakonu</a:t>
          </a:r>
          <a:endParaRPr lang="en-US"/>
        </a:p>
      </dgm:t>
    </dgm:pt>
    <dgm:pt modelId="{5E33934C-0E4E-41DD-A62E-E93C226B9558}" type="parTrans" cxnId="{76F2EA4B-45A2-4D1A-A182-89FBF233A3CF}">
      <dgm:prSet/>
      <dgm:spPr/>
      <dgm:t>
        <a:bodyPr/>
        <a:lstStyle/>
        <a:p>
          <a:endParaRPr lang="en-US"/>
        </a:p>
      </dgm:t>
    </dgm:pt>
    <dgm:pt modelId="{E2E3E542-6EB8-4C37-B290-641A1D386465}" type="sibTrans" cxnId="{76F2EA4B-45A2-4D1A-A182-89FBF233A3CF}">
      <dgm:prSet/>
      <dgm:spPr/>
      <dgm:t>
        <a:bodyPr/>
        <a:lstStyle/>
        <a:p>
          <a:endParaRPr lang="en-US"/>
        </a:p>
      </dgm:t>
    </dgm:pt>
    <dgm:pt modelId="{FB551005-FF6F-4D1D-BE98-B51B510E58DD}" type="pres">
      <dgm:prSet presAssocID="{068C15D1-B8F4-4DD9-807B-C027685237D9}" presName="linear" presStyleCnt="0">
        <dgm:presLayoutVars>
          <dgm:animLvl val="lvl"/>
          <dgm:resizeHandles val="exact"/>
        </dgm:presLayoutVars>
      </dgm:prSet>
      <dgm:spPr/>
    </dgm:pt>
    <dgm:pt modelId="{2EAB7F97-8664-43A0-BE1D-8F7EAAE66B87}" type="pres">
      <dgm:prSet presAssocID="{DE7BC5B5-D4AD-421E-8F02-D9B3514DF66F}" presName="parentText" presStyleLbl="node1" presStyleIdx="0" presStyleCnt="3">
        <dgm:presLayoutVars>
          <dgm:chMax val="0"/>
          <dgm:bulletEnabled val="1"/>
        </dgm:presLayoutVars>
      </dgm:prSet>
      <dgm:spPr/>
    </dgm:pt>
    <dgm:pt modelId="{D65784F8-9D53-4A88-B852-1D29C0B848A4}" type="pres">
      <dgm:prSet presAssocID="{B654F6AC-FC2F-4BE0-BBE1-84D63D811954}" presName="spacer" presStyleCnt="0"/>
      <dgm:spPr/>
    </dgm:pt>
    <dgm:pt modelId="{E62D251E-9E55-4F5B-BCA0-7965DB6B8AEC}" type="pres">
      <dgm:prSet presAssocID="{550A2A44-032D-4DFF-B148-67E93EB3D00A}" presName="parentText" presStyleLbl="node1" presStyleIdx="1" presStyleCnt="3">
        <dgm:presLayoutVars>
          <dgm:chMax val="0"/>
          <dgm:bulletEnabled val="1"/>
        </dgm:presLayoutVars>
      </dgm:prSet>
      <dgm:spPr/>
    </dgm:pt>
    <dgm:pt modelId="{30E01F04-9BDC-477C-B3F0-B12E00489ED7}" type="pres">
      <dgm:prSet presAssocID="{327427FB-7630-459F-923C-3A314218AF44}" presName="spacer" presStyleCnt="0"/>
      <dgm:spPr/>
    </dgm:pt>
    <dgm:pt modelId="{887CD356-A902-4A23-B270-12DB6FBA0582}" type="pres">
      <dgm:prSet presAssocID="{16175E5C-C19A-4420-BFCA-0483BDE2CEEC}" presName="parentText" presStyleLbl="node1" presStyleIdx="2" presStyleCnt="3">
        <dgm:presLayoutVars>
          <dgm:chMax val="0"/>
          <dgm:bulletEnabled val="1"/>
        </dgm:presLayoutVars>
      </dgm:prSet>
      <dgm:spPr/>
    </dgm:pt>
  </dgm:ptLst>
  <dgm:cxnLst>
    <dgm:cxn modelId="{42B2785C-F872-4C17-A84F-B91AC4AF6D54}" type="presOf" srcId="{16175E5C-C19A-4420-BFCA-0483BDE2CEEC}" destId="{887CD356-A902-4A23-B270-12DB6FBA0582}" srcOrd="0" destOrd="0" presId="urn:microsoft.com/office/officeart/2005/8/layout/vList2"/>
    <dgm:cxn modelId="{76F2EA4B-45A2-4D1A-A182-89FBF233A3CF}" srcId="{068C15D1-B8F4-4DD9-807B-C027685237D9}" destId="{16175E5C-C19A-4420-BFCA-0483BDE2CEEC}" srcOrd="2" destOrd="0" parTransId="{5E33934C-0E4E-41DD-A62E-E93C226B9558}" sibTransId="{E2E3E542-6EB8-4C37-B290-641A1D386465}"/>
    <dgm:cxn modelId="{F8790956-5CA1-458B-AD6C-3A171D94C288}" type="presOf" srcId="{068C15D1-B8F4-4DD9-807B-C027685237D9}" destId="{FB551005-FF6F-4D1D-BE98-B51B510E58DD}" srcOrd="0" destOrd="0" presId="urn:microsoft.com/office/officeart/2005/8/layout/vList2"/>
    <dgm:cxn modelId="{DC854877-81DF-48CC-AEE4-C0B7B36C056C}" type="presOf" srcId="{550A2A44-032D-4DFF-B148-67E93EB3D00A}" destId="{E62D251E-9E55-4F5B-BCA0-7965DB6B8AEC}" srcOrd="0" destOrd="0" presId="urn:microsoft.com/office/officeart/2005/8/layout/vList2"/>
    <dgm:cxn modelId="{6562DC7B-034F-46CD-A2D0-07F113EF909A}" type="presOf" srcId="{DE7BC5B5-D4AD-421E-8F02-D9B3514DF66F}" destId="{2EAB7F97-8664-43A0-BE1D-8F7EAAE66B87}" srcOrd="0" destOrd="0" presId="urn:microsoft.com/office/officeart/2005/8/layout/vList2"/>
    <dgm:cxn modelId="{AF3B7AC1-9ACE-4A42-BEFB-15E11A9FA261}" srcId="{068C15D1-B8F4-4DD9-807B-C027685237D9}" destId="{550A2A44-032D-4DFF-B148-67E93EB3D00A}" srcOrd="1" destOrd="0" parTransId="{E4EEC030-0D0D-4462-9C87-A93BC3E0E521}" sibTransId="{327427FB-7630-459F-923C-3A314218AF44}"/>
    <dgm:cxn modelId="{49969EF4-B122-44D4-B4D7-1E33FFF7FC3E}" srcId="{068C15D1-B8F4-4DD9-807B-C027685237D9}" destId="{DE7BC5B5-D4AD-421E-8F02-D9B3514DF66F}" srcOrd="0" destOrd="0" parTransId="{B2EC3EF9-4E10-4720-BD3B-51BAD03F21DB}" sibTransId="{B654F6AC-FC2F-4BE0-BBE1-84D63D811954}"/>
    <dgm:cxn modelId="{86D7650E-3007-4EB0-BF02-D00175A1FED9}" type="presParOf" srcId="{FB551005-FF6F-4D1D-BE98-B51B510E58DD}" destId="{2EAB7F97-8664-43A0-BE1D-8F7EAAE66B87}" srcOrd="0" destOrd="0" presId="urn:microsoft.com/office/officeart/2005/8/layout/vList2"/>
    <dgm:cxn modelId="{292A6035-34FF-4541-B296-6B7D718FDB7C}" type="presParOf" srcId="{FB551005-FF6F-4D1D-BE98-B51B510E58DD}" destId="{D65784F8-9D53-4A88-B852-1D29C0B848A4}" srcOrd="1" destOrd="0" presId="urn:microsoft.com/office/officeart/2005/8/layout/vList2"/>
    <dgm:cxn modelId="{DA6B756F-3DF6-47EC-A877-1EE60F863B6B}" type="presParOf" srcId="{FB551005-FF6F-4D1D-BE98-B51B510E58DD}" destId="{E62D251E-9E55-4F5B-BCA0-7965DB6B8AEC}" srcOrd="2" destOrd="0" presId="urn:microsoft.com/office/officeart/2005/8/layout/vList2"/>
    <dgm:cxn modelId="{7D67E266-34F4-4204-A77B-B12579F3A890}" type="presParOf" srcId="{FB551005-FF6F-4D1D-BE98-B51B510E58DD}" destId="{30E01F04-9BDC-477C-B3F0-B12E00489ED7}" srcOrd="3" destOrd="0" presId="urn:microsoft.com/office/officeart/2005/8/layout/vList2"/>
    <dgm:cxn modelId="{E06FE2D3-B625-401E-AEF8-8743AB7CFBEA}" type="presParOf" srcId="{FB551005-FF6F-4D1D-BE98-B51B510E58DD}" destId="{887CD356-A902-4A23-B270-12DB6FBA058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F22EFE8-D514-420C-AABB-EE5B89831EC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08567883-B628-4446-8E83-3CC02C8F6020}">
      <dgm:prSet/>
      <dgm:spPr/>
      <dgm:t>
        <a:bodyPr/>
        <a:lstStyle/>
        <a:p>
          <a:r>
            <a:rPr lang="hr-HR"/>
            <a:t>Sukladno Pravilniku o porezu na dobit u postupku utvrđivanja obavljanja gospodarske djelatnosti, a </a:t>
          </a:r>
          <a:r>
            <a:rPr lang="hr-HR" b="1"/>
            <a:t>čije bi neoporezivanje dovelo do stjecanja neopravdanih povlastica</a:t>
          </a:r>
          <a:r>
            <a:rPr lang="hr-HR"/>
            <a:t> na tržištu potrebno je utvrditi obavlja li se ta djelatnost </a:t>
          </a:r>
          <a:r>
            <a:rPr lang="hr-HR" u="sng"/>
            <a:t>samostalno</a:t>
          </a:r>
          <a:r>
            <a:rPr lang="hr-HR"/>
            <a:t>, </a:t>
          </a:r>
          <a:r>
            <a:rPr lang="hr-HR" u="sng"/>
            <a:t>trajno</a:t>
          </a:r>
          <a:r>
            <a:rPr lang="hr-HR"/>
            <a:t> i </a:t>
          </a:r>
          <a:r>
            <a:rPr lang="hr-HR" u="sng"/>
            <a:t>radi ostvarivanja dobiti</a:t>
          </a:r>
          <a:r>
            <a:rPr lang="hr-HR"/>
            <a:t> ili drugih gospodarstveno procjenjivih koristi.</a:t>
          </a:r>
          <a:endParaRPr lang="en-US"/>
        </a:p>
      </dgm:t>
    </dgm:pt>
    <dgm:pt modelId="{0459404C-0F1D-4DD9-9D00-AB6803F58581}" type="parTrans" cxnId="{83A29847-F2CC-4CB4-A70C-1E2332F066DA}">
      <dgm:prSet/>
      <dgm:spPr/>
      <dgm:t>
        <a:bodyPr/>
        <a:lstStyle/>
        <a:p>
          <a:endParaRPr lang="en-US"/>
        </a:p>
      </dgm:t>
    </dgm:pt>
    <dgm:pt modelId="{80919BD4-88C0-4DC9-8A3D-1B0EA93E288B}" type="sibTrans" cxnId="{83A29847-F2CC-4CB4-A70C-1E2332F066DA}">
      <dgm:prSet/>
      <dgm:spPr/>
      <dgm:t>
        <a:bodyPr/>
        <a:lstStyle/>
        <a:p>
          <a:endParaRPr lang="en-US"/>
        </a:p>
      </dgm:t>
    </dgm:pt>
    <dgm:pt modelId="{4F6D870E-532F-4C7A-807E-2C90749913E0}">
      <dgm:prSet/>
      <dgm:spPr/>
      <dgm:t>
        <a:bodyPr/>
        <a:lstStyle/>
        <a:p>
          <a:r>
            <a:rPr lang="hr-HR"/>
            <a:t>Prema članku 25. stavku 7. Zakona o udrugama, rješenje o upisu udruge koja je u Statutu propisala obavljanje gospodarske djelatnosti nadležni ured dužan je odmah po upisu u registar udruga dostaviti Ministarstvu financija — Poreznoj upravi.</a:t>
          </a:r>
          <a:endParaRPr lang="en-US"/>
        </a:p>
      </dgm:t>
    </dgm:pt>
    <dgm:pt modelId="{B1A910C1-A41F-43B4-96CA-C8C29EAF5688}" type="parTrans" cxnId="{3565F285-EB31-4866-B45F-78E4ACF5EE4A}">
      <dgm:prSet/>
      <dgm:spPr/>
      <dgm:t>
        <a:bodyPr/>
        <a:lstStyle/>
        <a:p>
          <a:endParaRPr lang="en-US"/>
        </a:p>
      </dgm:t>
    </dgm:pt>
    <dgm:pt modelId="{3BEB4E8C-E898-4ECA-9AED-9B17582D8A3D}" type="sibTrans" cxnId="{3565F285-EB31-4866-B45F-78E4ACF5EE4A}">
      <dgm:prSet/>
      <dgm:spPr/>
      <dgm:t>
        <a:bodyPr/>
        <a:lstStyle/>
        <a:p>
          <a:endParaRPr lang="en-US"/>
        </a:p>
      </dgm:t>
    </dgm:pt>
    <dgm:pt modelId="{BBAC2319-A2D6-427C-B94F-F9C611BCFEF8}" type="pres">
      <dgm:prSet presAssocID="{8F22EFE8-D514-420C-AABB-EE5B89831ECB}" presName="linear" presStyleCnt="0">
        <dgm:presLayoutVars>
          <dgm:animLvl val="lvl"/>
          <dgm:resizeHandles val="exact"/>
        </dgm:presLayoutVars>
      </dgm:prSet>
      <dgm:spPr/>
    </dgm:pt>
    <dgm:pt modelId="{F5F1EE99-7634-456D-A911-287ED8167843}" type="pres">
      <dgm:prSet presAssocID="{08567883-B628-4446-8E83-3CC02C8F6020}" presName="parentText" presStyleLbl="node1" presStyleIdx="0" presStyleCnt="2">
        <dgm:presLayoutVars>
          <dgm:chMax val="0"/>
          <dgm:bulletEnabled val="1"/>
        </dgm:presLayoutVars>
      </dgm:prSet>
      <dgm:spPr/>
    </dgm:pt>
    <dgm:pt modelId="{86B9E8D5-F563-41EC-8295-90411F4BA3EE}" type="pres">
      <dgm:prSet presAssocID="{80919BD4-88C0-4DC9-8A3D-1B0EA93E288B}" presName="spacer" presStyleCnt="0"/>
      <dgm:spPr/>
    </dgm:pt>
    <dgm:pt modelId="{746A2511-35DF-44B7-A640-746870020F2C}" type="pres">
      <dgm:prSet presAssocID="{4F6D870E-532F-4C7A-807E-2C90749913E0}" presName="parentText" presStyleLbl="node1" presStyleIdx="1" presStyleCnt="2">
        <dgm:presLayoutVars>
          <dgm:chMax val="0"/>
          <dgm:bulletEnabled val="1"/>
        </dgm:presLayoutVars>
      </dgm:prSet>
      <dgm:spPr/>
    </dgm:pt>
  </dgm:ptLst>
  <dgm:cxnLst>
    <dgm:cxn modelId="{F321B336-AFC8-472B-AA3E-2157DD8CBA08}" type="presOf" srcId="{8F22EFE8-D514-420C-AABB-EE5B89831ECB}" destId="{BBAC2319-A2D6-427C-B94F-F9C611BCFEF8}" srcOrd="0" destOrd="0" presId="urn:microsoft.com/office/officeart/2005/8/layout/vList2"/>
    <dgm:cxn modelId="{83A29847-F2CC-4CB4-A70C-1E2332F066DA}" srcId="{8F22EFE8-D514-420C-AABB-EE5B89831ECB}" destId="{08567883-B628-4446-8E83-3CC02C8F6020}" srcOrd="0" destOrd="0" parTransId="{0459404C-0F1D-4DD9-9D00-AB6803F58581}" sibTransId="{80919BD4-88C0-4DC9-8A3D-1B0EA93E288B}"/>
    <dgm:cxn modelId="{039F9954-5281-4D26-8C54-CCFDB5634C9A}" type="presOf" srcId="{4F6D870E-532F-4C7A-807E-2C90749913E0}" destId="{746A2511-35DF-44B7-A640-746870020F2C}" srcOrd="0" destOrd="0" presId="urn:microsoft.com/office/officeart/2005/8/layout/vList2"/>
    <dgm:cxn modelId="{3565F285-EB31-4866-B45F-78E4ACF5EE4A}" srcId="{8F22EFE8-D514-420C-AABB-EE5B89831ECB}" destId="{4F6D870E-532F-4C7A-807E-2C90749913E0}" srcOrd="1" destOrd="0" parTransId="{B1A910C1-A41F-43B4-96CA-C8C29EAF5688}" sibTransId="{3BEB4E8C-E898-4ECA-9AED-9B17582D8A3D}"/>
    <dgm:cxn modelId="{778E58A2-7816-4A55-BEF7-65CE11FA6E2F}" type="presOf" srcId="{08567883-B628-4446-8E83-3CC02C8F6020}" destId="{F5F1EE99-7634-456D-A911-287ED8167843}" srcOrd="0" destOrd="0" presId="urn:microsoft.com/office/officeart/2005/8/layout/vList2"/>
    <dgm:cxn modelId="{1BA5CA1C-6FA8-4813-BE1A-B9E8C2B42117}" type="presParOf" srcId="{BBAC2319-A2D6-427C-B94F-F9C611BCFEF8}" destId="{F5F1EE99-7634-456D-A911-287ED8167843}" srcOrd="0" destOrd="0" presId="urn:microsoft.com/office/officeart/2005/8/layout/vList2"/>
    <dgm:cxn modelId="{A590673B-5353-404F-BB39-2A7CC0EEFB2A}" type="presParOf" srcId="{BBAC2319-A2D6-427C-B94F-F9C611BCFEF8}" destId="{86B9E8D5-F563-41EC-8295-90411F4BA3EE}" srcOrd="1" destOrd="0" presId="urn:microsoft.com/office/officeart/2005/8/layout/vList2"/>
    <dgm:cxn modelId="{3E8CD1CD-B0FA-4876-BE74-D817EF4AD480}" type="presParOf" srcId="{BBAC2319-A2D6-427C-B94F-F9C611BCFEF8}" destId="{746A2511-35DF-44B7-A640-746870020F2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6C3E809-F578-4EF0-B990-6CDD62C72F82}" type="doc">
      <dgm:prSet loTypeId="urn:microsoft.com/office/officeart/2005/8/layout/process1" loCatId="process" qsTypeId="urn:microsoft.com/office/officeart/2005/8/quickstyle/simple1" qsCatId="simple" csTypeId="urn:microsoft.com/office/officeart/2005/8/colors/colorful5" csCatId="colorful" phldr="1"/>
      <dgm:spPr/>
      <dgm:t>
        <a:bodyPr/>
        <a:lstStyle/>
        <a:p>
          <a:endParaRPr lang="en-US"/>
        </a:p>
      </dgm:t>
    </dgm:pt>
    <dgm:pt modelId="{C7391CF3-A372-4300-8835-4EADF7269D04}">
      <dgm:prSet custT="1"/>
      <dgm:spPr/>
      <dgm:t>
        <a:bodyPr/>
        <a:lstStyle/>
        <a:p>
          <a:pPr algn="ctr"/>
          <a:r>
            <a:rPr lang="hr-HR" sz="1800"/>
            <a:t>Gospodarske djelatnosti udruga može obavljati uz djelatnosti kojima se ostvaruju njezini ciljevi utvrđeni statutom, </a:t>
          </a:r>
          <a:r>
            <a:rPr lang="hr-HR" sz="1800" b="1"/>
            <a:t>ali ih ne smije obavljati radi stjecanja dobiti </a:t>
          </a:r>
          <a:r>
            <a:rPr lang="hr-HR" sz="1800"/>
            <a:t>za svoje članove ili treće osobe</a:t>
          </a:r>
          <a:endParaRPr lang="en-US" sz="1800"/>
        </a:p>
      </dgm:t>
    </dgm:pt>
    <dgm:pt modelId="{DC69FCA4-CF34-484B-A150-7A70C389BBD3}" type="parTrans" cxnId="{76381E8B-261A-4810-B1E5-30A127EF358C}">
      <dgm:prSet/>
      <dgm:spPr/>
      <dgm:t>
        <a:bodyPr/>
        <a:lstStyle/>
        <a:p>
          <a:endParaRPr lang="en-US"/>
        </a:p>
      </dgm:t>
    </dgm:pt>
    <dgm:pt modelId="{DAAFF590-3179-439D-9D08-4D5421D1472C}" type="sibTrans" cxnId="{76381E8B-261A-4810-B1E5-30A127EF358C}">
      <dgm:prSet/>
      <dgm:spPr/>
      <dgm:t>
        <a:bodyPr/>
        <a:lstStyle/>
        <a:p>
          <a:endParaRPr lang="en-US"/>
        </a:p>
      </dgm:t>
    </dgm:pt>
    <dgm:pt modelId="{A531CE4E-D105-4ACE-92EB-333BA1D5D4B4}">
      <dgm:prSet custT="1"/>
      <dgm:spPr/>
      <dgm:t>
        <a:bodyPr/>
        <a:lstStyle/>
        <a:p>
          <a:r>
            <a:rPr lang="hr-HR" sz="1400"/>
            <a:t>Ostvareni višak prihoda od gospodarske djelatnosti  mora se koristiti isključivo za ostvarenje ciljeva utvrđenih statutom. </a:t>
          </a:r>
        </a:p>
        <a:p>
          <a:r>
            <a:rPr lang="hr-HR" sz="1400"/>
            <a:t>Tako udruga može obavljati dohodovnu djelatnost i ostvariti neograničeno visoki prihod. </a:t>
          </a:r>
        </a:p>
        <a:p>
          <a:r>
            <a:rPr lang="hr-HR" sz="1400"/>
            <a:t>Načelo zabrane stjecanja dobiti za članove i treće osobe udrugu ne sprečava da podmiri troškove ili na odgovarajući način nagradi članove i druge osobe koje za nju obavljaju određene poslove koji pridonose ostvarivanju cilja udruge</a:t>
          </a:r>
          <a:endParaRPr lang="en-US" sz="1400"/>
        </a:p>
      </dgm:t>
    </dgm:pt>
    <dgm:pt modelId="{84CBC8FA-C5D8-4DBD-BF7E-6B85A908CC0B}" type="parTrans" cxnId="{3280F198-7496-40BA-BFD5-00CF97C04D8E}">
      <dgm:prSet/>
      <dgm:spPr/>
      <dgm:t>
        <a:bodyPr/>
        <a:lstStyle/>
        <a:p>
          <a:endParaRPr lang="en-US"/>
        </a:p>
      </dgm:t>
    </dgm:pt>
    <dgm:pt modelId="{9E2DC633-C2AA-4B5F-9DF5-5776B708299A}" type="sibTrans" cxnId="{3280F198-7496-40BA-BFD5-00CF97C04D8E}">
      <dgm:prSet/>
      <dgm:spPr/>
      <dgm:t>
        <a:bodyPr/>
        <a:lstStyle/>
        <a:p>
          <a:endParaRPr lang="en-US"/>
        </a:p>
      </dgm:t>
    </dgm:pt>
    <dgm:pt modelId="{4144896A-8305-40BE-A504-E96680B02F84}">
      <dgm:prSet custT="1"/>
      <dgm:spPr/>
      <dgm:t>
        <a:bodyPr/>
        <a:lstStyle/>
        <a:p>
          <a:r>
            <a:rPr lang="hr-HR" sz="1400"/>
            <a:t>Udruzi je  dopušteno obavljati sve djelatnosti utvrđene statutom udruge, osim onih koje su zakonom izričito zabranjene. </a:t>
          </a:r>
        </a:p>
        <a:p>
          <a:r>
            <a:rPr lang="hr-HR" sz="1400"/>
            <a:t>Za svaku konkretnu gospodarsku djelatnost treba razmotriti odgovarajući materijalni propis (npr. za djelatnost trgovine Zakon o trgovini, za djelatnost ugostiteljstva Zakon o ugostiteljskoj djelatnosti, itd.), a nakon toga procijeniti je li konkretna djelatnost izričito dopuštena ili zabranjena, pa ako nije zabranjena utvrditi pod kojim uvjetima takvu djelatnost može obavljati udruga</a:t>
          </a:r>
          <a:endParaRPr lang="en-US" sz="1400"/>
        </a:p>
      </dgm:t>
    </dgm:pt>
    <dgm:pt modelId="{5AB00365-E169-4BD3-A964-723C22B8F668}" type="parTrans" cxnId="{BD41BDAF-102A-443E-801F-52D13F217B8D}">
      <dgm:prSet/>
      <dgm:spPr/>
      <dgm:t>
        <a:bodyPr/>
        <a:lstStyle/>
        <a:p>
          <a:endParaRPr lang="en-US"/>
        </a:p>
      </dgm:t>
    </dgm:pt>
    <dgm:pt modelId="{3AC65BE4-650A-4EC0-989D-5E1DD9725804}" type="sibTrans" cxnId="{BD41BDAF-102A-443E-801F-52D13F217B8D}">
      <dgm:prSet/>
      <dgm:spPr/>
      <dgm:t>
        <a:bodyPr/>
        <a:lstStyle/>
        <a:p>
          <a:endParaRPr lang="en-US"/>
        </a:p>
      </dgm:t>
    </dgm:pt>
    <dgm:pt modelId="{9A4CCAB3-83F9-4084-8D13-553CD9A2E6F1}" type="pres">
      <dgm:prSet presAssocID="{B6C3E809-F578-4EF0-B990-6CDD62C72F82}" presName="Name0" presStyleCnt="0">
        <dgm:presLayoutVars>
          <dgm:dir/>
          <dgm:resizeHandles val="exact"/>
        </dgm:presLayoutVars>
      </dgm:prSet>
      <dgm:spPr/>
    </dgm:pt>
    <dgm:pt modelId="{57CFB231-9B0F-409D-8096-A4955CDBD350}" type="pres">
      <dgm:prSet presAssocID="{C7391CF3-A372-4300-8835-4EADF7269D04}" presName="node" presStyleLbl="node1" presStyleIdx="0" presStyleCnt="3">
        <dgm:presLayoutVars>
          <dgm:bulletEnabled val="1"/>
        </dgm:presLayoutVars>
      </dgm:prSet>
      <dgm:spPr/>
    </dgm:pt>
    <dgm:pt modelId="{A7B037D4-2C21-444F-B37F-A35A6A9A476B}" type="pres">
      <dgm:prSet presAssocID="{DAAFF590-3179-439D-9D08-4D5421D1472C}" presName="sibTrans" presStyleLbl="sibTrans2D1" presStyleIdx="0" presStyleCnt="2"/>
      <dgm:spPr/>
    </dgm:pt>
    <dgm:pt modelId="{04A5356D-AE9C-45EA-A9EE-9963A1288AB8}" type="pres">
      <dgm:prSet presAssocID="{DAAFF590-3179-439D-9D08-4D5421D1472C}" presName="connectorText" presStyleLbl="sibTrans2D1" presStyleIdx="0" presStyleCnt="2"/>
      <dgm:spPr/>
    </dgm:pt>
    <dgm:pt modelId="{DF772A0E-14E7-450D-A7E7-8E1076EC046D}" type="pres">
      <dgm:prSet presAssocID="{A531CE4E-D105-4ACE-92EB-333BA1D5D4B4}" presName="node" presStyleLbl="node1" presStyleIdx="1" presStyleCnt="3" custScaleX="116520">
        <dgm:presLayoutVars>
          <dgm:bulletEnabled val="1"/>
        </dgm:presLayoutVars>
      </dgm:prSet>
      <dgm:spPr/>
    </dgm:pt>
    <dgm:pt modelId="{A3447F66-CEDB-4168-BDA3-6C7846A4C179}" type="pres">
      <dgm:prSet presAssocID="{9E2DC633-C2AA-4B5F-9DF5-5776B708299A}" presName="sibTrans" presStyleLbl="sibTrans2D1" presStyleIdx="1" presStyleCnt="2"/>
      <dgm:spPr/>
    </dgm:pt>
    <dgm:pt modelId="{5A5EF06C-199D-4F14-8B7B-76F22B136C5B}" type="pres">
      <dgm:prSet presAssocID="{9E2DC633-C2AA-4B5F-9DF5-5776B708299A}" presName="connectorText" presStyleLbl="sibTrans2D1" presStyleIdx="1" presStyleCnt="2"/>
      <dgm:spPr/>
    </dgm:pt>
    <dgm:pt modelId="{8B3318BE-2ABD-465C-8069-AE158F14A261}" type="pres">
      <dgm:prSet presAssocID="{4144896A-8305-40BE-A504-E96680B02F84}" presName="node" presStyleLbl="node1" presStyleIdx="2" presStyleCnt="3" custScaleX="118728">
        <dgm:presLayoutVars>
          <dgm:bulletEnabled val="1"/>
        </dgm:presLayoutVars>
      </dgm:prSet>
      <dgm:spPr/>
    </dgm:pt>
  </dgm:ptLst>
  <dgm:cxnLst>
    <dgm:cxn modelId="{5FBE240B-E4F3-49B0-9407-BA2476C626B0}" type="presOf" srcId="{4144896A-8305-40BE-A504-E96680B02F84}" destId="{8B3318BE-2ABD-465C-8069-AE158F14A261}" srcOrd="0" destOrd="0" presId="urn:microsoft.com/office/officeart/2005/8/layout/process1"/>
    <dgm:cxn modelId="{03AB8810-C56F-46EB-823A-FF466E2E0B03}" type="presOf" srcId="{9E2DC633-C2AA-4B5F-9DF5-5776B708299A}" destId="{5A5EF06C-199D-4F14-8B7B-76F22B136C5B}" srcOrd="1" destOrd="0" presId="urn:microsoft.com/office/officeart/2005/8/layout/process1"/>
    <dgm:cxn modelId="{C9865741-2D15-4784-A916-19C43DD241A4}" type="presOf" srcId="{C7391CF3-A372-4300-8835-4EADF7269D04}" destId="{57CFB231-9B0F-409D-8096-A4955CDBD350}" srcOrd="0" destOrd="0" presId="urn:microsoft.com/office/officeart/2005/8/layout/process1"/>
    <dgm:cxn modelId="{96363948-F3E8-4DE5-8E4D-41277B9D5677}" type="presOf" srcId="{9E2DC633-C2AA-4B5F-9DF5-5776B708299A}" destId="{A3447F66-CEDB-4168-BDA3-6C7846A4C179}" srcOrd="0" destOrd="0" presId="urn:microsoft.com/office/officeart/2005/8/layout/process1"/>
    <dgm:cxn modelId="{775F6952-5589-4647-891A-777FCDA68F5B}" type="presOf" srcId="{B6C3E809-F578-4EF0-B990-6CDD62C72F82}" destId="{9A4CCAB3-83F9-4084-8D13-553CD9A2E6F1}" srcOrd="0" destOrd="0" presId="urn:microsoft.com/office/officeart/2005/8/layout/process1"/>
    <dgm:cxn modelId="{C305B27F-BC30-4E9D-B10F-8D5054074C76}" type="presOf" srcId="{DAAFF590-3179-439D-9D08-4D5421D1472C}" destId="{04A5356D-AE9C-45EA-A9EE-9963A1288AB8}" srcOrd="1" destOrd="0" presId="urn:microsoft.com/office/officeart/2005/8/layout/process1"/>
    <dgm:cxn modelId="{44B76E89-D99B-4EB5-930A-C56AEE0DCB26}" type="presOf" srcId="{A531CE4E-D105-4ACE-92EB-333BA1D5D4B4}" destId="{DF772A0E-14E7-450D-A7E7-8E1076EC046D}" srcOrd="0" destOrd="0" presId="urn:microsoft.com/office/officeart/2005/8/layout/process1"/>
    <dgm:cxn modelId="{76381E8B-261A-4810-B1E5-30A127EF358C}" srcId="{B6C3E809-F578-4EF0-B990-6CDD62C72F82}" destId="{C7391CF3-A372-4300-8835-4EADF7269D04}" srcOrd="0" destOrd="0" parTransId="{DC69FCA4-CF34-484B-A150-7A70C389BBD3}" sibTransId="{DAAFF590-3179-439D-9D08-4D5421D1472C}"/>
    <dgm:cxn modelId="{3280F198-7496-40BA-BFD5-00CF97C04D8E}" srcId="{B6C3E809-F578-4EF0-B990-6CDD62C72F82}" destId="{A531CE4E-D105-4ACE-92EB-333BA1D5D4B4}" srcOrd="1" destOrd="0" parTransId="{84CBC8FA-C5D8-4DBD-BF7E-6B85A908CC0B}" sibTransId="{9E2DC633-C2AA-4B5F-9DF5-5776B708299A}"/>
    <dgm:cxn modelId="{E881E5A8-0814-4FDF-B8A6-F1F43DC1C387}" type="presOf" srcId="{DAAFF590-3179-439D-9D08-4D5421D1472C}" destId="{A7B037D4-2C21-444F-B37F-A35A6A9A476B}" srcOrd="0" destOrd="0" presId="urn:microsoft.com/office/officeart/2005/8/layout/process1"/>
    <dgm:cxn modelId="{BD41BDAF-102A-443E-801F-52D13F217B8D}" srcId="{B6C3E809-F578-4EF0-B990-6CDD62C72F82}" destId="{4144896A-8305-40BE-A504-E96680B02F84}" srcOrd="2" destOrd="0" parTransId="{5AB00365-E169-4BD3-A964-723C22B8F668}" sibTransId="{3AC65BE4-650A-4EC0-989D-5E1DD9725804}"/>
    <dgm:cxn modelId="{936D8E39-9856-4CAD-BE56-BE987BD30402}" type="presParOf" srcId="{9A4CCAB3-83F9-4084-8D13-553CD9A2E6F1}" destId="{57CFB231-9B0F-409D-8096-A4955CDBD350}" srcOrd="0" destOrd="0" presId="urn:microsoft.com/office/officeart/2005/8/layout/process1"/>
    <dgm:cxn modelId="{55BD1CF0-E3E8-40E9-BDC1-FEF0FF94E003}" type="presParOf" srcId="{9A4CCAB3-83F9-4084-8D13-553CD9A2E6F1}" destId="{A7B037D4-2C21-444F-B37F-A35A6A9A476B}" srcOrd="1" destOrd="0" presId="urn:microsoft.com/office/officeart/2005/8/layout/process1"/>
    <dgm:cxn modelId="{9280FD03-557C-4881-9E02-344193440F05}" type="presParOf" srcId="{A7B037D4-2C21-444F-B37F-A35A6A9A476B}" destId="{04A5356D-AE9C-45EA-A9EE-9963A1288AB8}" srcOrd="0" destOrd="0" presId="urn:microsoft.com/office/officeart/2005/8/layout/process1"/>
    <dgm:cxn modelId="{F9B05BCC-E57C-4B9F-9A41-F59F9E1069BA}" type="presParOf" srcId="{9A4CCAB3-83F9-4084-8D13-553CD9A2E6F1}" destId="{DF772A0E-14E7-450D-A7E7-8E1076EC046D}" srcOrd="2" destOrd="0" presId="urn:microsoft.com/office/officeart/2005/8/layout/process1"/>
    <dgm:cxn modelId="{6C78558F-3CE6-46BD-8246-1011CE468444}" type="presParOf" srcId="{9A4CCAB3-83F9-4084-8D13-553CD9A2E6F1}" destId="{A3447F66-CEDB-4168-BDA3-6C7846A4C179}" srcOrd="3" destOrd="0" presId="urn:microsoft.com/office/officeart/2005/8/layout/process1"/>
    <dgm:cxn modelId="{A9470199-F97C-4D13-87D1-FE2AD71C021E}" type="presParOf" srcId="{A3447F66-CEDB-4168-BDA3-6C7846A4C179}" destId="{5A5EF06C-199D-4F14-8B7B-76F22B136C5B}" srcOrd="0" destOrd="0" presId="urn:microsoft.com/office/officeart/2005/8/layout/process1"/>
    <dgm:cxn modelId="{9A91765A-292A-46F1-80DA-2F17FE2C0AFF}" type="presParOf" srcId="{9A4CCAB3-83F9-4084-8D13-553CD9A2E6F1}" destId="{8B3318BE-2ABD-465C-8069-AE158F14A26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07FA26-0FDC-44D8-AB36-53B67D873917}">
      <dsp:nvSpPr>
        <dsp:cNvPr id="0" name=""/>
        <dsp:cNvSpPr/>
      </dsp:nvSpPr>
      <dsp:spPr>
        <a:xfrm>
          <a:off x="0" y="91749"/>
          <a:ext cx="7162445" cy="18249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hr-HR" sz="1800" b="1" kern="1200"/>
            <a:t>Neprofitna organizacija </a:t>
          </a:r>
          <a:r>
            <a:rPr lang="hr-HR" sz="1800" kern="1200"/>
            <a:t>predstavlja pravnu osobnost čiji primarni cilj nije ostvarivanje prihoda i dobiti, već pružanje usluga kroz obavljanje djelatnosti koje će ostvariti pojedine humane društvene ciljeve</a:t>
          </a:r>
          <a:endParaRPr lang="en-US" sz="1800" kern="1200"/>
        </a:p>
      </dsp:txBody>
      <dsp:txXfrm>
        <a:off x="89088" y="180837"/>
        <a:ext cx="6984269" cy="1646804"/>
      </dsp:txXfrm>
    </dsp:sp>
    <dsp:sp modelId="{96507265-01E2-4AD4-8090-E9ED64D31598}">
      <dsp:nvSpPr>
        <dsp:cNvPr id="0" name=""/>
        <dsp:cNvSpPr/>
      </dsp:nvSpPr>
      <dsp:spPr>
        <a:xfrm>
          <a:off x="0" y="1968569"/>
          <a:ext cx="7162445" cy="1824980"/>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hr-HR" sz="1800" kern="1200"/>
            <a:t>Najčešća vrsta neprofitne organizacije je </a:t>
          </a:r>
          <a:r>
            <a:rPr lang="hr-HR" sz="1800" kern="1200">
              <a:effectLst>
                <a:outerShdw blurRad="38100" dist="38100" dir="2700000" algn="tl">
                  <a:srgbClr val="000000">
                    <a:alpha val="43137"/>
                  </a:srgbClr>
                </a:outerShdw>
              </a:effectLst>
            </a:rPr>
            <a:t>udruga</a:t>
          </a:r>
          <a:r>
            <a:rPr lang="hr-HR" sz="1800" kern="1200"/>
            <a:t> ali tu spadaju i savezi, komore, zaklade, vjerske zajednice, umjetničke organizacije itd koje se osnivaju temeljem zakona (Zakon o pravnom položaju vjerskih zajednica, Zakon o pravima samostalnih umjetnika i poticanju kulturno umjetničkog stvaralaštva, Zakon o političkih strankama.. </a:t>
          </a:r>
          <a:r>
            <a:rPr lang="hr-HR" sz="1800" i="1" kern="1200"/>
            <a:t>sportski klubovi, sportska društva i savezi prema Zakonu o sportu.</a:t>
          </a:r>
          <a:r>
            <a:rPr lang="hr-HR" sz="1800" kern="1200"/>
            <a:t>.)</a:t>
          </a:r>
          <a:endParaRPr lang="en-US" sz="1800" kern="1200"/>
        </a:p>
      </dsp:txBody>
      <dsp:txXfrm>
        <a:off x="89088" y="2057657"/>
        <a:ext cx="6984269" cy="1646804"/>
      </dsp:txXfrm>
    </dsp:sp>
    <dsp:sp modelId="{12D2A99E-5A22-4DC5-945B-69431FCB8E4B}">
      <dsp:nvSpPr>
        <dsp:cNvPr id="0" name=""/>
        <dsp:cNvSpPr/>
      </dsp:nvSpPr>
      <dsp:spPr>
        <a:xfrm>
          <a:off x="0" y="3845390"/>
          <a:ext cx="7162445" cy="182498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hr-HR" sz="1800" kern="1200"/>
            <a:t>Sve neprofitne organizacije se upisuju u </a:t>
          </a:r>
          <a:r>
            <a:rPr lang="hr-HR" sz="1800" b="1" kern="1200"/>
            <a:t>Registar neprofitnih organizacija </a:t>
          </a:r>
          <a:r>
            <a:rPr lang="hr-HR" sz="1800" kern="1200"/>
            <a:t>(Ministarstvo financija) – dobivanje RNO broja</a:t>
          </a:r>
          <a:endParaRPr lang="en-US" sz="1800" kern="1200"/>
        </a:p>
      </dsp:txBody>
      <dsp:txXfrm>
        <a:off x="89088" y="3934478"/>
        <a:ext cx="6984269" cy="164680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76490-ECB1-4222-8AF3-559015B197B5}">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F3B631-6514-4347-BC43-C58BC2055160}">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r-HR" sz="2300" kern="1200"/>
            <a:t>Donacije (ili darovanja) su </a:t>
          </a:r>
          <a:r>
            <a:rPr lang="hr-HR" sz="2300" b="1" i="0" kern="1200"/>
            <a:t>dobrovoljni prilozi</a:t>
          </a:r>
          <a:r>
            <a:rPr lang="hr-HR" sz="2300" b="0" i="0" kern="1200"/>
            <a:t> u novcu, stvarima ili uslugama koje pojedinci ili tvrtke daju bez očekivanja bilo kakve naknade ili protuusluge. One se najčešće daju u humanitarne, kulturne, znanstvene, odgojne ili druge društveno korisne svrhe</a:t>
          </a:r>
          <a:endParaRPr lang="en-US" sz="2300" kern="1200"/>
        </a:p>
      </dsp:txBody>
      <dsp:txXfrm>
        <a:off x="608661" y="692298"/>
        <a:ext cx="4508047" cy="2799040"/>
      </dsp:txXfrm>
    </dsp:sp>
    <dsp:sp modelId="{CB2D4811-3B25-4410-95B3-1C7E4DE462C2}">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F5AABF-F514-4224-A4C2-F2CAFB379DED}">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r-HR" sz="2300" b="1" i="0" kern="1200"/>
            <a:t>Nepostojanje protuusluge:</a:t>
          </a:r>
          <a:r>
            <a:rPr lang="hr-HR" sz="2300" b="0" i="0" kern="1200"/>
            <a:t> Za razliku od sponzorstva, kod kojeg primatelj mora promovirati sponzora, kod donacije darovatelj ne dobiva ništa zauzvrat.</a:t>
          </a:r>
          <a:endParaRPr lang="en-US" sz="2300" kern="1200"/>
        </a:p>
      </dsp:txBody>
      <dsp:txXfrm>
        <a:off x="6331365" y="692298"/>
        <a:ext cx="4508047" cy="27990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0F175-4ECC-4246-AC3C-0F748BD2D317}">
      <dsp:nvSpPr>
        <dsp:cNvPr id="0" name=""/>
        <dsp:cNvSpPr/>
      </dsp:nvSpPr>
      <dsp:spPr>
        <a:xfrm>
          <a:off x="3113972" y="1003751"/>
          <a:ext cx="684128" cy="91440"/>
        </a:xfrm>
        <a:custGeom>
          <a:avLst/>
          <a:gdLst/>
          <a:ahLst/>
          <a:cxnLst/>
          <a:rect l="0" t="0" r="0" b="0"/>
          <a:pathLst>
            <a:path>
              <a:moveTo>
                <a:pt x="0" y="45720"/>
              </a:moveTo>
              <a:lnTo>
                <a:pt x="684128" y="45720"/>
              </a:lnTo>
            </a:path>
          </a:pathLst>
        </a:custGeom>
        <a:noFill/>
        <a:ln w="19050" cap="flat" cmpd="sng" algn="ctr">
          <a:solidFill>
            <a:srgbClr val="002060"/>
          </a:solidFill>
          <a:prstDash val="solid"/>
          <a:miter lim="800000"/>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38168" y="1045898"/>
        <a:ext cx="35736" cy="7147"/>
      </dsp:txXfrm>
    </dsp:sp>
    <dsp:sp modelId="{CD38679A-BF00-44DB-9635-6372BA735D3C}">
      <dsp:nvSpPr>
        <dsp:cNvPr id="0" name=""/>
        <dsp:cNvSpPr/>
      </dsp:nvSpPr>
      <dsp:spPr>
        <a:xfrm>
          <a:off x="8255" y="117216"/>
          <a:ext cx="3107516" cy="1864510"/>
        </a:xfrm>
        <a:prstGeom prst="rect">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271" tIns="159835" rIns="152271" bIns="159835" numCol="1" spcCol="1270" anchor="ctr" anchorCtr="0">
          <a:noAutofit/>
        </a:bodyPr>
        <a:lstStyle/>
        <a:p>
          <a:pPr marL="0" lvl="0" indent="0" algn="ctr" defTabSz="711200">
            <a:lnSpc>
              <a:spcPct val="90000"/>
            </a:lnSpc>
            <a:spcBef>
              <a:spcPct val="0"/>
            </a:spcBef>
            <a:spcAft>
              <a:spcPct val="35000"/>
            </a:spcAft>
            <a:buNone/>
          </a:pPr>
          <a:r>
            <a:rPr lang="hr-HR" sz="1600" kern="1200"/>
            <a:t>Izdavatelj eRačuna ne odgovara za neizdavanje eRačuna ako se eRačun ne može izdati primatelju radi nedostupnosti identifikatora u AMS-u</a:t>
          </a:r>
          <a:endParaRPr lang="en-US" sz="1600" kern="1200"/>
        </a:p>
      </dsp:txBody>
      <dsp:txXfrm>
        <a:off x="8255" y="117216"/>
        <a:ext cx="3107516" cy="1864510"/>
      </dsp:txXfrm>
    </dsp:sp>
    <dsp:sp modelId="{AFD1BB00-2DFC-43FC-A5DA-EB6145EF7CA5}">
      <dsp:nvSpPr>
        <dsp:cNvPr id="0" name=""/>
        <dsp:cNvSpPr/>
      </dsp:nvSpPr>
      <dsp:spPr>
        <a:xfrm>
          <a:off x="6936217" y="1003751"/>
          <a:ext cx="684128" cy="91440"/>
        </a:xfrm>
        <a:custGeom>
          <a:avLst/>
          <a:gdLst/>
          <a:ahLst/>
          <a:cxnLst/>
          <a:rect l="0" t="0" r="0" b="0"/>
          <a:pathLst>
            <a:path>
              <a:moveTo>
                <a:pt x="0" y="45720"/>
              </a:moveTo>
              <a:lnTo>
                <a:pt x="684128" y="45720"/>
              </a:lnTo>
            </a:path>
          </a:pathLst>
        </a:custGeom>
        <a:noFill/>
        <a:ln w="12700" cap="flat" cmpd="sng" algn="ctr">
          <a:solidFill>
            <a:srgbClr val="002060"/>
          </a:solidFill>
          <a:prstDash val="solid"/>
          <a:miter lim="800000"/>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60414" y="1045898"/>
        <a:ext cx="35736" cy="7147"/>
      </dsp:txXfrm>
    </dsp:sp>
    <dsp:sp modelId="{7FAF29EB-8E1A-49FA-A8D5-183387F6FB43}">
      <dsp:nvSpPr>
        <dsp:cNvPr id="0" name=""/>
        <dsp:cNvSpPr/>
      </dsp:nvSpPr>
      <dsp:spPr>
        <a:xfrm>
          <a:off x="3830501" y="117216"/>
          <a:ext cx="3107516" cy="1864510"/>
        </a:xfrm>
        <a:prstGeom prst="rect">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271" tIns="159835" rIns="152271" bIns="159835" numCol="1" spcCol="1270" anchor="ctr" anchorCtr="0">
          <a:noAutofit/>
        </a:bodyPr>
        <a:lstStyle/>
        <a:p>
          <a:pPr marL="0" lvl="0" indent="0" algn="ctr" defTabSz="711200">
            <a:lnSpc>
              <a:spcPct val="90000"/>
            </a:lnSpc>
            <a:spcBef>
              <a:spcPct val="0"/>
            </a:spcBef>
            <a:spcAft>
              <a:spcPct val="35000"/>
            </a:spcAft>
            <a:buNone/>
          </a:pPr>
          <a:r>
            <a:rPr lang="hr-HR" sz="1600" kern="1200"/>
            <a:t>U tom slučaju izdaje se račun u papirnatom obliku a u Sustav za fiskalizaciju dostavlja se podatak putem postupka eIzvještavanja</a:t>
          </a:r>
          <a:endParaRPr lang="en-US" sz="1600" kern="1200" dirty="0"/>
        </a:p>
      </dsp:txBody>
      <dsp:txXfrm>
        <a:off x="3830501" y="117216"/>
        <a:ext cx="3107516" cy="1864510"/>
      </dsp:txXfrm>
    </dsp:sp>
    <dsp:sp modelId="{E42D2109-E523-4626-B1DC-30CBF9BD1440}">
      <dsp:nvSpPr>
        <dsp:cNvPr id="0" name=""/>
        <dsp:cNvSpPr/>
      </dsp:nvSpPr>
      <dsp:spPr>
        <a:xfrm>
          <a:off x="1562013" y="1979927"/>
          <a:ext cx="7644491" cy="684128"/>
        </a:xfrm>
        <a:custGeom>
          <a:avLst/>
          <a:gdLst/>
          <a:ahLst/>
          <a:cxnLst/>
          <a:rect l="0" t="0" r="0" b="0"/>
          <a:pathLst>
            <a:path>
              <a:moveTo>
                <a:pt x="7644491" y="0"/>
              </a:moveTo>
              <a:lnTo>
                <a:pt x="7644491" y="359164"/>
              </a:lnTo>
              <a:lnTo>
                <a:pt x="0" y="359164"/>
              </a:lnTo>
              <a:lnTo>
                <a:pt x="0" y="684128"/>
              </a:lnTo>
            </a:path>
          </a:pathLst>
        </a:custGeom>
        <a:noFill/>
        <a:ln w="12700" cap="flat" cmpd="sng" algn="ctr">
          <a:solidFill>
            <a:srgbClr val="002060"/>
          </a:solidFill>
          <a:prstDash val="solid"/>
          <a:miter lim="800000"/>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92313" y="2318417"/>
        <a:ext cx="383891" cy="7147"/>
      </dsp:txXfrm>
    </dsp:sp>
    <dsp:sp modelId="{05F2F9EF-6BD9-4DB8-BC51-144613ED4C5D}">
      <dsp:nvSpPr>
        <dsp:cNvPr id="0" name=""/>
        <dsp:cNvSpPr/>
      </dsp:nvSpPr>
      <dsp:spPr>
        <a:xfrm>
          <a:off x="7652746" y="117216"/>
          <a:ext cx="3107516" cy="1864510"/>
        </a:xfrm>
        <a:prstGeom prst="rect">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271" tIns="159835" rIns="152271" bIns="159835" numCol="1" spcCol="1270" anchor="ctr" anchorCtr="0">
          <a:noAutofit/>
        </a:bodyPr>
        <a:lstStyle/>
        <a:p>
          <a:pPr marL="0" lvl="0" indent="0" algn="ctr" defTabSz="666750">
            <a:lnSpc>
              <a:spcPct val="90000"/>
            </a:lnSpc>
            <a:spcBef>
              <a:spcPct val="0"/>
            </a:spcBef>
            <a:spcAft>
              <a:spcPct val="35000"/>
            </a:spcAft>
            <a:buNone/>
          </a:pPr>
          <a:r>
            <a:rPr lang="hr-HR" sz="1500" kern="1200"/>
            <a:t>Podatak o stavci robe i usluge u eRačunu obveznici ovog Zakona dužni su povezati s ispravnom klasifikacijskom oznakom iz KPD-a i istu iskazati u eRačunu s najmanje 6 znamenki</a:t>
          </a:r>
          <a:endParaRPr lang="en-US" sz="1500" kern="1200"/>
        </a:p>
      </dsp:txBody>
      <dsp:txXfrm>
        <a:off x="7652746" y="117216"/>
        <a:ext cx="3107516" cy="1864510"/>
      </dsp:txXfrm>
    </dsp:sp>
    <dsp:sp modelId="{028D3900-2890-4ED8-9159-2B1E207B931F}">
      <dsp:nvSpPr>
        <dsp:cNvPr id="0" name=""/>
        <dsp:cNvSpPr/>
      </dsp:nvSpPr>
      <dsp:spPr>
        <a:xfrm>
          <a:off x="3113972" y="3582991"/>
          <a:ext cx="684128" cy="91440"/>
        </a:xfrm>
        <a:custGeom>
          <a:avLst/>
          <a:gdLst/>
          <a:ahLst/>
          <a:cxnLst/>
          <a:rect l="0" t="0" r="0" b="0"/>
          <a:pathLst>
            <a:path>
              <a:moveTo>
                <a:pt x="0" y="45720"/>
              </a:moveTo>
              <a:lnTo>
                <a:pt x="684128" y="45720"/>
              </a:lnTo>
            </a:path>
          </a:pathLst>
        </a:custGeom>
        <a:noFill/>
        <a:ln w="19050" cap="flat" cmpd="sng" algn="ctr">
          <a:solidFill>
            <a:srgbClr val="002060"/>
          </a:solidFill>
          <a:prstDash val="solid"/>
          <a:miter lim="800000"/>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38168" y="3625137"/>
        <a:ext cx="35736" cy="7147"/>
      </dsp:txXfrm>
    </dsp:sp>
    <dsp:sp modelId="{35D7F83C-1033-4E72-BC55-75791805242B}">
      <dsp:nvSpPr>
        <dsp:cNvPr id="0" name=""/>
        <dsp:cNvSpPr/>
      </dsp:nvSpPr>
      <dsp:spPr>
        <a:xfrm>
          <a:off x="8255" y="2696455"/>
          <a:ext cx="3107516" cy="1864510"/>
        </a:xfrm>
        <a:prstGeom prst="rect">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271" tIns="159835" rIns="152271" bIns="159835" numCol="1" spcCol="1270" anchor="ctr" anchorCtr="0">
          <a:noAutofit/>
        </a:bodyPr>
        <a:lstStyle/>
        <a:p>
          <a:pPr marL="0" lvl="0" indent="0" algn="ctr" defTabSz="666750">
            <a:lnSpc>
              <a:spcPct val="90000"/>
            </a:lnSpc>
            <a:spcBef>
              <a:spcPct val="0"/>
            </a:spcBef>
            <a:spcAft>
              <a:spcPct val="35000"/>
            </a:spcAft>
            <a:buNone/>
          </a:pPr>
          <a:r>
            <a:rPr lang="hr-HR" sz="1500" kern="1200"/>
            <a:t>Kod slučajeva ispravka podatka na eRačunu koji ne utječe na obračun poreza, ispravak se izdaje pod istim brojem  u istom razdoblju oporezivanja uz obvezno navođenje „indikator kopije računa”</a:t>
          </a:r>
          <a:endParaRPr lang="en-US" sz="1500" kern="1200"/>
        </a:p>
      </dsp:txBody>
      <dsp:txXfrm>
        <a:off x="8255" y="2696455"/>
        <a:ext cx="3107516" cy="1864510"/>
      </dsp:txXfrm>
    </dsp:sp>
    <dsp:sp modelId="{BAAB2E29-C546-4DBF-84D9-CDBDC927E70C}">
      <dsp:nvSpPr>
        <dsp:cNvPr id="0" name=""/>
        <dsp:cNvSpPr/>
      </dsp:nvSpPr>
      <dsp:spPr>
        <a:xfrm>
          <a:off x="3830501" y="2696455"/>
          <a:ext cx="3107516" cy="1864510"/>
        </a:xfrm>
        <a:prstGeom prst="rect">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271" tIns="159835" rIns="152271" bIns="159835" numCol="1" spcCol="1270" anchor="ctr" anchorCtr="0">
          <a:noAutofit/>
        </a:bodyPr>
        <a:lstStyle/>
        <a:p>
          <a:pPr marL="0" lvl="0" indent="0" algn="ctr" defTabSz="800100">
            <a:lnSpc>
              <a:spcPct val="90000"/>
            </a:lnSpc>
            <a:spcBef>
              <a:spcPct val="0"/>
            </a:spcBef>
            <a:spcAft>
              <a:spcPct val="35000"/>
            </a:spcAft>
            <a:buNone/>
          </a:pPr>
          <a:r>
            <a:rPr lang="hr-HR" sz="1800" kern="1200"/>
            <a:t>Ispravljeni eRačun fiskalizira se odmah po slanju i zaprimanju istoga</a:t>
          </a:r>
          <a:endParaRPr lang="en-US" sz="1800" kern="1200"/>
        </a:p>
      </dsp:txBody>
      <dsp:txXfrm>
        <a:off x="3830501" y="2696455"/>
        <a:ext cx="3107516" cy="186451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A13BE7-9A76-427A-8891-4FD6A45BFC97}">
      <dsp:nvSpPr>
        <dsp:cNvPr id="0" name=""/>
        <dsp:cNvSpPr/>
      </dsp:nvSpPr>
      <dsp:spPr>
        <a:xfrm>
          <a:off x="0" y="0"/>
          <a:ext cx="8673407" cy="87462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a:t>Aplikacija MIKROeRAČUN omogućava izdavanje, zaprimanje i pohranu eRačuna, kao i fiskalizaciju izdanih i zaprimljenih eRačuna dostupna u ePoreznoj</a:t>
          </a:r>
          <a:endParaRPr lang="en-US" sz="1600" kern="1200"/>
        </a:p>
      </dsp:txBody>
      <dsp:txXfrm>
        <a:off x="25617" y="25617"/>
        <a:ext cx="7627290" cy="823387"/>
      </dsp:txXfrm>
    </dsp:sp>
    <dsp:sp modelId="{B7DF9E40-F35F-4050-882C-56C426EB481A}">
      <dsp:nvSpPr>
        <dsp:cNvPr id="0" name=""/>
        <dsp:cNvSpPr/>
      </dsp:nvSpPr>
      <dsp:spPr>
        <a:xfrm>
          <a:off x="647689" y="996097"/>
          <a:ext cx="8673407" cy="874621"/>
        </a:xfrm>
        <a:prstGeom prst="roundRect">
          <a:avLst>
            <a:gd name="adj" fmla="val 10000"/>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a:t>Korištenje aplikacije je besplatno a uvjet za korištenje je da korisnici prihvate opće uvjete korištenja</a:t>
          </a:r>
          <a:endParaRPr lang="en-US" sz="1600" kern="1200"/>
        </a:p>
      </dsp:txBody>
      <dsp:txXfrm>
        <a:off x="673306" y="1021714"/>
        <a:ext cx="7405979" cy="823387"/>
      </dsp:txXfrm>
    </dsp:sp>
    <dsp:sp modelId="{21C0563B-3C97-4CC4-B6AA-7D8AE4A39CA2}">
      <dsp:nvSpPr>
        <dsp:cNvPr id="0" name=""/>
        <dsp:cNvSpPr/>
      </dsp:nvSpPr>
      <dsp:spPr>
        <a:xfrm>
          <a:off x="1295378" y="1992194"/>
          <a:ext cx="8673407" cy="874621"/>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a:t>Mogu koristiti izdavatelji i primatelji eRačuna koji nisu upisani u registar obveznika PDV-a i nisu obveznici primjene propisa o elektroničkom izdavanju računa u javnoj nabavi kao javni naručitelji</a:t>
          </a:r>
          <a:endParaRPr lang="en-US" sz="1600" kern="1200"/>
        </a:p>
      </dsp:txBody>
      <dsp:txXfrm>
        <a:off x="1320995" y="2017811"/>
        <a:ext cx="7405979" cy="823387"/>
      </dsp:txXfrm>
    </dsp:sp>
    <dsp:sp modelId="{3ADD36FE-558E-480C-9B67-7B0CD2F1969C}">
      <dsp:nvSpPr>
        <dsp:cNvPr id="0" name=""/>
        <dsp:cNvSpPr/>
      </dsp:nvSpPr>
      <dsp:spPr>
        <a:xfrm>
          <a:off x="1943068" y="2988291"/>
          <a:ext cx="8673407" cy="874621"/>
        </a:xfrm>
        <a:prstGeom prst="roundRect">
          <a:avLst>
            <a:gd name="adj" fmla="val 10000"/>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a:t>Nakon proteka roka čuvanja eRačuna porezni obveznik može preuzeti izdane i zaprimljene eRačune, koji se na njega odnose, u xml obliku i svim prilozima razmijenjenim uz eRačun</a:t>
          </a:r>
          <a:endParaRPr lang="en-US" sz="1600" kern="1200"/>
        </a:p>
      </dsp:txBody>
      <dsp:txXfrm>
        <a:off x="1968685" y="3013908"/>
        <a:ext cx="7405979" cy="823387"/>
      </dsp:txXfrm>
    </dsp:sp>
    <dsp:sp modelId="{73418C33-73BD-48F9-9AF5-AA179576380E}">
      <dsp:nvSpPr>
        <dsp:cNvPr id="0" name=""/>
        <dsp:cNvSpPr/>
      </dsp:nvSpPr>
      <dsp:spPr>
        <a:xfrm>
          <a:off x="2590757" y="3984388"/>
          <a:ext cx="8673407" cy="874621"/>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r-HR" sz="1600" kern="1200"/>
            <a:t>Iznimno ako poreznom obvezniku prestanu prava na korištenje aplikacije, može preuzeti izdane i zaprimljene eRačune koji se na njega odnose prestankom korištenja aplikacije MIKROeRAČUN </a:t>
          </a:r>
          <a:endParaRPr lang="en-US" sz="1600" kern="1200"/>
        </a:p>
      </dsp:txBody>
      <dsp:txXfrm>
        <a:off x="2616374" y="4010005"/>
        <a:ext cx="7405979" cy="823387"/>
      </dsp:txXfrm>
    </dsp:sp>
    <dsp:sp modelId="{511C63B0-1FE8-4805-AF6D-F340B3B15370}">
      <dsp:nvSpPr>
        <dsp:cNvPr id="0" name=""/>
        <dsp:cNvSpPr/>
      </dsp:nvSpPr>
      <dsp:spPr>
        <a:xfrm>
          <a:off x="8104902" y="638959"/>
          <a:ext cx="568504" cy="568504"/>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232815" y="638959"/>
        <a:ext cx="312678" cy="427799"/>
      </dsp:txXfrm>
    </dsp:sp>
    <dsp:sp modelId="{A1C4822C-41F7-43AB-B2E2-0F32908FB444}">
      <dsp:nvSpPr>
        <dsp:cNvPr id="0" name=""/>
        <dsp:cNvSpPr/>
      </dsp:nvSpPr>
      <dsp:spPr>
        <a:xfrm>
          <a:off x="8752592" y="1635056"/>
          <a:ext cx="568504" cy="568504"/>
        </a:xfrm>
        <a:prstGeom prst="downArrow">
          <a:avLst>
            <a:gd name="adj1" fmla="val 55000"/>
            <a:gd name="adj2" fmla="val 45000"/>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880505" y="1635056"/>
        <a:ext cx="312678" cy="427799"/>
      </dsp:txXfrm>
    </dsp:sp>
    <dsp:sp modelId="{77E52CFE-0964-4397-B786-593380DCD109}">
      <dsp:nvSpPr>
        <dsp:cNvPr id="0" name=""/>
        <dsp:cNvSpPr/>
      </dsp:nvSpPr>
      <dsp:spPr>
        <a:xfrm>
          <a:off x="9400281" y="2616576"/>
          <a:ext cx="568504" cy="568504"/>
        </a:xfrm>
        <a:prstGeom prst="downArrow">
          <a:avLst>
            <a:gd name="adj1" fmla="val 55000"/>
            <a:gd name="adj2" fmla="val 45000"/>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528194" y="2616576"/>
        <a:ext cx="312678" cy="427799"/>
      </dsp:txXfrm>
    </dsp:sp>
    <dsp:sp modelId="{2297EE75-3395-4C06-81C2-742BB684D55B}">
      <dsp:nvSpPr>
        <dsp:cNvPr id="0" name=""/>
        <dsp:cNvSpPr/>
      </dsp:nvSpPr>
      <dsp:spPr>
        <a:xfrm>
          <a:off x="10047971" y="3622391"/>
          <a:ext cx="568504" cy="568504"/>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10175884" y="3622391"/>
        <a:ext cx="312678" cy="42779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6D6B4-3E8E-4C7E-A6B1-72143D93904C}">
      <dsp:nvSpPr>
        <dsp:cNvPr id="0" name=""/>
        <dsp:cNvSpPr/>
      </dsp:nvSpPr>
      <dsp:spPr>
        <a:xfrm>
          <a:off x="0" y="0"/>
          <a:ext cx="9724031" cy="527670"/>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hr-HR" sz="2200" b="1" kern="1200"/>
            <a:t>Udruga postaje obveznik fiskalizacije eRačuna:</a:t>
          </a:r>
          <a:endParaRPr lang="en-US" sz="2200" kern="1200"/>
        </a:p>
      </dsp:txBody>
      <dsp:txXfrm>
        <a:off x="25759" y="25759"/>
        <a:ext cx="9672513" cy="476152"/>
      </dsp:txXfrm>
    </dsp:sp>
    <dsp:sp modelId="{352CC4D3-D6D8-44E3-912D-4C8BCA8922CF}">
      <dsp:nvSpPr>
        <dsp:cNvPr id="0" name=""/>
        <dsp:cNvSpPr/>
      </dsp:nvSpPr>
      <dsp:spPr>
        <a:xfrm>
          <a:off x="0" y="664023"/>
          <a:ext cx="9724031"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hr-HR" sz="2200" kern="1200"/>
            <a:t>A) Udruga je u sustavu PDV-a</a:t>
          </a:r>
          <a:endParaRPr lang="en-US" sz="2200" kern="1200"/>
        </a:p>
      </dsp:txBody>
      <dsp:txXfrm>
        <a:off x="25759" y="689782"/>
        <a:ext cx="9672513" cy="476152"/>
      </dsp:txXfrm>
    </dsp:sp>
    <dsp:sp modelId="{57DDA271-CC67-4E15-B371-C56EF178E9EB}">
      <dsp:nvSpPr>
        <dsp:cNvPr id="0" name=""/>
        <dsp:cNvSpPr/>
      </dsp:nvSpPr>
      <dsp:spPr>
        <a:xfrm>
          <a:off x="0" y="1191694"/>
          <a:ext cx="9724031" cy="8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873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hr-HR" sz="1700" kern="1200"/>
            <a:t>Obvezna je od 01.01.2026.g. izdavati i zaprimati eRačune</a:t>
          </a:r>
          <a:endParaRPr lang="en-US" sz="1700" kern="1200"/>
        </a:p>
        <a:p>
          <a:pPr marL="171450" lvl="1" indent="-171450" algn="l" defTabSz="755650">
            <a:lnSpc>
              <a:spcPct val="90000"/>
            </a:lnSpc>
            <a:spcBef>
              <a:spcPct val="0"/>
            </a:spcBef>
            <a:spcAft>
              <a:spcPct val="20000"/>
            </a:spcAft>
            <a:buChar char="•"/>
          </a:pPr>
          <a:r>
            <a:rPr lang="hr-HR" sz="1700" kern="1200"/>
            <a:t>Obvezna je provodititi fiskalizaciju </a:t>
          </a:r>
          <a:endParaRPr lang="en-US" sz="1700" kern="1200"/>
        </a:p>
        <a:p>
          <a:pPr marL="171450" lvl="1" indent="-171450" algn="l" defTabSz="755650">
            <a:lnSpc>
              <a:spcPct val="90000"/>
            </a:lnSpc>
            <a:spcBef>
              <a:spcPct val="0"/>
            </a:spcBef>
            <a:spcAft>
              <a:spcPct val="20000"/>
            </a:spcAft>
            <a:buChar char="•"/>
          </a:pPr>
          <a:r>
            <a:rPr lang="hr-HR" sz="1700" kern="1200"/>
            <a:t>Nebitno jel udruga obveznik poreza na dobit</a:t>
          </a:r>
          <a:endParaRPr lang="en-US" sz="1700" kern="1200"/>
        </a:p>
      </dsp:txBody>
      <dsp:txXfrm>
        <a:off x="0" y="1191694"/>
        <a:ext cx="9724031" cy="888030"/>
      </dsp:txXfrm>
    </dsp:sp>
    <dsp:sp modelId="{EB20F618-0F8E-4863-B3B1-4EB858AED5FD}">
      <dsp:nvSpPr>
        <dsp:cNvPr id="0" name=""/>
        <dsp:cNvSpPr/>
      </dsp:nvSpPr>
      <dsp:spPr>
        <a:xfrm>
          <a:off x="0" y="2079724"/>
          <a:ext cx="9724031"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hr-HR" sz="2200" kern="1200"/>
            <a:t>B) Udruga je obveznik poreza na dobit ali nije u sustavu PDV-a</a:t>
          </a:r>
          <a:endParaRPr lang="en-US" sz="2200" kern="1200"/>
        </a:p>
      </dsp:txBody>
      <dsp:txXfrm>
        <a:off x="25759" y="2105483"/>
        <a:ext cx="9672513" cy="476152"/>
      </dsp:txXfrm>
    </dsp:sp>
    <dsp:sp modelId="{0209CBBF-63A6-4386-860B-72263F2AF44F}">
      <dsp:nvSpPr>
        <dsp:cNvPr id="0" name=""/>
        <dsp:cNvSpPr/>
      </dsp:nvSpPr>
      <dsp:spPr>
        <a:xfrm>
          <a:off x="0" y="2607394"/>
          <a:ext cx="9724031"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873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hr-HR" sz="1700" kern="1200"/>
            <a:t>Od 01.01.2026. mora zaprimati eRačune</a:t>
          </a:r>
          <a:endParaRPr lang="en-US" sz="1700" kern="1200"/>
        </a:p>
        <a:p>
          <a:pPr marL="171450" lvl="1" indent="-171450" algn="l" defTabSz="755650">
            <a:lnSpc>
              <a:spcPct val="90000"/>
            </a:lnSpc>
            <a:spcBef>
              <a:spcPct val="0"/>
            </a:spcBef>
            <a:spcAft>
              <a:spcPct val="20000"/>
            </a:spcAft>
            <a:buChar char="•"/>
          </a:pPr>
          <a:r>
            <a:rPr lang="hr-HR" sz="1700" kern="1200"/>
            <a:t>Od 01.01.2027. mora i izdavati eRačune</a:t>
          </a:r>
          <a:endParaRPr lang="en-US" sz="1700" kern="1200"/>
        </a:p>
      </dsp:txBody>
      <dsp:txXfrm>
        <a:off x="0" y="2607394"/>
        <a:ext cx="9724031" cy="592020"/>
      </dsp:txXfrm>
    </dsp:sp>
    <dsp:sp modelId="{4D893AD7-30D0-43D4-83B1-2481B5920B49}">
      <dsp:nvSpPr>
        <dsp:cNvPr id="0" name=""/>
        <dsp:cNvSpPr/>
      </dsp:nvSpPr>
      <dsp:spPr>
        <a:xfrm>
          <a:off x="0" y="3199414"/>
          <a:ext cx="9724031"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hr-HR" sz="2200" kern="1200"/>
            <a:t>C) Udruga nije obveznik ni PDV-a ni poreza na dobit</a:t>
          </a:r>
          <a:endParaRPr lang="en-US" sz="2200" kern="1200"/>
        </a:p>
      </dsp:txBody>
      <dsp:txXfrm>
        <a:off x="25759" y="3225173"/>
        <a:ext cx="9672513" cy="476152"/>
      </dsp:txXfrm>
    </dsp:sp>
    <dsp:sp modelId="{CC882E10-5907-4278-A6AC-5A4E903450EB}">
      <dsp:nvSpPr>
        <dsp:cNvPr id="0" name=""/>
        <dsp:cNvSpPr/>
      </dsp:nvSpPr>
      <dsp:spPr>
        <a:xfrm>
          <a:off x="0" y="3727084"/>
          <a:ext cx="9724031"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873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hr-HR" sz="1700" kern="1200"/>
            <a:t>Nema obvezu fiskalizacije eRačuna</a:t>
          </a:r>
          <a:endParaRPr lang="en-US" sz="1700" kern="1200"/>
        </a:p>
        <a:p>
          <a:pPr marL="171450" lvl="1" indent="-171450" algn="l" defTabSz="755650">
            <a:lnSpc>
              <a:spcPct val="90000"/>
            </a:lnSpc>
            <a:spcBef>
              <a:spcPct val="0"/>
            </a:spcBef>
            <a:spcAft>
              <a:spcPct val="20000"/>
            </a:spcAft>
            <a:buChar char="•"/>
          </a:pPr>
          <a:r>
            <a:rPr lang="hr-HR" sz="1700" kern="1200"/>
            <a:t>Obveza nastupa ako se promijeni porezni status udruge</a:t>
          </a:r>
          <a:endParaRPr lang="en-US" sz="1700" kern="1200"/>
        </a:p>
      </dsp:txBody>
      <dsp:txXfrm>
        <a:off x="0" y="3727084"/>
        <a:ext cx="9724031" cy="592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6A0980-A892-482E-8C62-9DCFD7934855}">
      <dsp:nvSpPr>
        <dsp:cNvPr id="0" name=""/>
        <dsp:cNvSpPr/>
      </dsp:nvSpPr>
      <dsp:spPr>
        <a:xfrm>
          <a:off x="0" y="0"/>
          <a:ext cx="109503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6A98B1-DE67-4F67-B3E2-95C7C07279ED}">
      <dsp:nvSpPr>
        <dsp:cNvPr id="0" name=""/>
        <dsp:cNvSpPr/>
      </dsp:nvSpPr>
      <dsp:spPr>
        <a:xfrm>
          <a:off x="0" y="0"/>
          <a:ext cx="10950329" cy="1190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hr-HR" sz="2000" kern="1200"/>
            <a:t>Primici i izdaci u sustavu </a:t>
          </a:r>
          <a:r>
            <a:rPr lang="hr-HR" sz="2000" kern="1200">
              <a:solidFill>
                <a:schemeClr val="accent1">
                  <a:lumMod val="75000"/>
                </a:schemeClr>
              </a:solidFill>
            </a:rPr>
            <a:t>jednostavnog računovodstva </a:t>
          </a:r>
          <a:r>
            <a:rPr lang="hr-HR" sz="2000" kern="1200"/>
            <a:t>priznaju se uz primjenu novčanog računovodstvenog načela </a:t>
          </a:r>
          <a:r>
            <a:rPr lang="hr-HR" sz="2000" kern="1200">
              <a:solidFill>
                <a:schemeClr val="accent1">
                  <a:lumMod val="75000"/>
                </a:schemeClr>
              </a:solidFill>
            </a:rPr>
            <a:t>(načelo blagajne)</a:t>
          </a:r>
          <a:r>
            <a:rPr lang="hr-HR" sz="2000" kern="1200"/>
            <a:t>, što znači da se primici i izdaci kronološki iskazuju u poslovnim knjigama temeljem primljenih uplata i obavljenih isplata, uključujući i obračunska plaćanja</a:t>
          </a:r>
          <a:endParaRPr lang="en-US" sz="2000" kern="1200"/>
        </a:p>
      </dsp:txBody>
      <dsp:txXfrm>
        <a:off x="0" y="0"/>
        <a:ext cx="10950329" cy="1190135"/>
      </dsp:txXfrm>
    </dsp:sp>
    <dsp:sp modelId="{34521209-9267-4540-AA91-D4C6A6D96FC6}">
      <dsp:nvSpPr>
        <dsp:cNvPr id="0" name=""/>
        <dsp:cNvSpPr/>
      </dsp:nvSpPr>
      <dsp:spPr>
        <a:xfrm>
          <a:off x="0" y="1190135"/>
          <a:ext cx="109503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73DA05-42EC-4E42-9839-23436EBDC42E}">
      <dsp:nvSpPr>
        <dsp:cNvPr id="0" name=""/>
        <dsp:cNvSpPr/>
      </dsp:nvSpPr>
      <dsp:spPr>
        <a:xfrm>
          <a:off x="0" y="1190135"/>
          <a:ext cx="10950329" cy="1190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hr-HR" sz="2000" kern="1200"/>
            <a:t>Primici i izdaci jesu </a:t>
          </a:r>
          <a:r>
            <a:rPr lang="hr-HR" sz="2000" kern="1200">
              <a:solidFill>
                <a:schemeClr val="accent2">
                  <a:lumMod val="75000"/>
                </a:schemeClr>
              </a:solidFill>
            </a:rPr>
            <a:t>priljevi i odljevi novca i novčanih ekvivalenata</a:t>
          </a:r>
          <a:r>
            <a:rPr lang="hr-HR" sz="2000" kern="1200"/>
            <a:t>. Sredstva primljena iz državnog proračuna, proračuna jedinica lokalne i područne (regionalne) samouprave,  te drugih izvora smatraju se primicima i evidentiraju u </a:t>
          </a:r>
          <a:r>
            <a:rPr lang="hr-HR" sz="2000" kern="1200">
              <a:solidFill>
                <a:schemeClr val="accent2">
                  <a:lumMod val="75000"/>
                </a:schemeClr>
              </a:solidFill>
            </a:rPr>
            <a:t>Knjizi primitaka i izdataka </a:t>
          </a:r>
          <a:r>
            <a:rPr lang="hr-HR" sz="2000" kern="1200"/>
            <a:t>u trenutku primitka</a:t>
          </a:r>
          <a:endParaRPr lang="en-US" sz="2000" kern="1200"/>
        </a:p>
      </dsp:txBody>
      <dsp:txXfrm>
        <a:off x="0" y="1190135"/>
        <a:ext cx="10950329" cy="1190135"/>
      </dsp:txXfrm>
    </dsp:sp>
    <dsp:sp modelId="{648DDA5F-598F-4D73-B79F-2EDC9905EBAE}">
      <dsp:nvSpPr>
        <dsp:cNvPr id="0" name=""/>
        <dsp:cNvSpPr/>
      </dsp:nvSpPr>
      <dsp:spPr>
        <a:xfrm>
          <a:off x="0" y="2380270"/>
          <a:ext cx="109503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EF88BF-4358-4530-B5AE-2A135FEDFD61}">
      <dsp:nvSpPr>
        <dsp:cNvPr id="0" name=""/>
        <dsp:cNvSpPr/>
      </dsp:nvSpPr>
      <dsp:spPr>
        <a:xfrm>
          <a:off x="0" y="2380270"/>
          <a:ext cx="10950329" cy="1190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hr-HR" sz="2000" kern="1200"/>
            <a:t>Primljeni </a:t>
          </a:r>
          <a:r>
            <a:rPr lang="hr-HR" sz="2000" u="none" kern="1200">
              <a:solidFill>
                <a:schemeClr val="accent1">
                  <a:lumMod val="75000"/>
                </a:schemeClr>
              </a:solidFill>
            </a:rPr>
            <a:t>predujmovi, krediti i zajmovi </a:t>
          </a:r>
          <a:r>
            <a:rPr lang="hr-HR" sz="2000" kern="1200"/>
            <a:t>smatraju se primicima i evidentiraju u Knjizi primitaka i izdataka u trenutku naplate. Dani predujmovi, jamčevni polozi,  te dani zajmovi smatraju se izdacima i evidentiraju u Knjizi primitaka i izdataka u trenutku plaćanja</a:t>
          </a:r>
          <a:endParaRPr lang="en-US" sz="2000" kern="1200"/>
        </a:p>
      </dsp:txBody>
      <dsp:txXfrm>
        <a:off x="0" y="2380270"/>
        <a:ext cx="10950329" cy="1190135"/>
      </dsp:txXfrm>
    </dsp:sp>
    <dsp:sp modelId="{4175A2CF-8076-4075-8A8B-1CE98D3EBB31}">
      <dsp:nvSpPr>
        <dsp:cNvPr id="0" name=""/>
        <dsp:cNvSpPr/>
      </dsp:nvSpPr>
      <dsp:spPr>
        <a:xfrm>
          <a:off x="0" y="3570404"/>
          <a:ext cx="109503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3C8799-5849-4E0F-A612-2172857B0CC3}">
      <dsp:nvSpPr>
        <dsp:cNvPr id="0" name=""/>
        <dsp:cNvSpPr/>
      </dsp:nvSpPr>
      <dsp:spPr>
        <a:xfrm>
          <a:off x="0" y="3570405"/>
          <a:ext cx="10950329" cy="1190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hr-HR" sz="2000" kern="1200">
              <a:solidFill>
                <a:schemeClr val="accent2">
                  <a:lumMod val="75000"/>
                </a:schemeClr>
              </a:solidFill>
            </a:rPr>
            <a:t>Financijski rezultat </a:t>
          </a:r>
          <a:r>
            <a:rPr lang="hr-HR" sz="2000" kern="1200"/>
            <a:t>poslovne godine iskazuje se kao višak ili manjak primitaka i utvrđuje se kao razlika ukupnih primitaka u odnosu na ukupne izdatke po svima osnovama po kojima su ostvareni u izvještajnom razdoblju</a:t>
          </a:r>
          <a:endParaRPr lang="en-US" sz="2000" kern="1200"/>
        </a:p>
      </dsp:txBody>
      <dsp:txXfrm>
        <a:off x="0" y="3570405"/>
        <a:ext cx="10950329" cy="11901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F72389-BD27-4A51-9E4F-5AFB0422EA28}">
      <dsp:nvSpPr>
        <dsp:cNvPr id="0" name=""/>
        <dsp:cNvSpPr/>
      </dsp:nvSpPr>
      <dsp:spPr>
        <a:xfrm>
          <a:off x="0" y="0"/>
          <a:ext cx="8320730" cy="99341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hr-HR" sz="1800" kern="1200"/>
            <a:t>Neprofitna organizacija uz djelatnost kojom ostvaruje svoje ciljeve može u jednom dijelu svog poslovanja obavljati i gospodarsku djelatnost</a:t>
          </a:r>
          <a:endParaRPr lang="en-US" sz="1800" kern="1200"/>
        </a:p>
      </dsp:txBody>
      <dsp:txXfrm>
        <a:off x="29096" y="29096"/>
        <a:ext cx="7164815" cy="935222"/>
      </dsp:txXfrm>
    </dsp:sp>
    <dsp:sp modelId="{12D15BA0-AB1E-475C-8F2C-A25C2CED649C}">
      <dsp:nvSpPr>
        <dsp:cNvPr id="0" name=""/>
        <dsp:cNvSpPr/>
      </dsp:nvSpPr>
      <dsp:spPr>
        <a:xfrm>
          <a:off x="696861" y="1174035"/>
          <a:ext cx="8320730" cy="993414"/>
        </a:xfrm>
        <a:prstGeom prst="roundRect">
          <a:avLst>
            <a:gd name="adj" fmla="val 10000"/>
          </a:avLst>
        </a:prstGeom>
        <a:solidFill>
          <a:schemeClr val="accent5">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hr-HR" sz="1800" kern="1200"/>
            <a:t>Za ispravno evidentiranje poslovnih događaja koji se odnose na obje vrste djelatnosti koju obavlja neprofitna organizacija, bitno je utvrditi </a:t>
          </a:r>
          <a:r>
            <a:rPr lang="hr-HR" sz="1800" kern="1200">
              <a:solidFill>
                <a:srgbClr val="FFFF00"/>
              </a:solidFill>
            </a:rPr>
            <a:t>način raspodjele prihoda i rashoda</a:t>
          </a:r>
          <a:endParaRPr lang="en-US" sz="1800" kern="1200">
            <a:solidFill>
              <a:srgbClr val="FFFF00"/>
            </a:solidFill>
          </a:endParaRPr>
        </a:p>
      </dsp:txBody>
      <dsp:txXfrm>
        <a:off x="725957" y="1203131"/>
        <a:ext cx="6919957" cy="935222"/>
      </dsp:txXfrm>
    </dsp:sp>
    <dsp:sp modelId="{91D73675-8007-4065-81E4-8E30B78B87A0}">
      <dsp:nvSpPr>
        <dsp:cNvPr id="0" name=""/>
        <dsp:cNvSpPr/>
      </dsp:nvSpPr>
      <dsp:spPr>
        <a:xfrm>
          <a:off x="1383321" y="2348070"/>
          <a:ext cx="8320730" cy="993414"/>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hr-HR" sz="1800" kern="1200"/>
            <a:t>Za rashode vezane za obavljanje obje djelatnosti istovremeno, potrebno je odrediti </a:t>
          </a:r>
          <a:r>
            <a:rPr lang="hr-HR" sz="1800" b="1" kern="1200">
              <a:solidFill>
                <a:srgbClr val="FFFF00"/>
              </a:solidFill>
            </a:rPr>
            <a:t>ključ</a:t>
          </a:r>
          <a:r>
            <a:rPr lang="hr-HR" sz="1800" kern="1200"/>
            <a:t> po kojem će se dijeliti troškovi navedenih djelatnosti</a:t>
          </a:r>
          <a:endParaRPr lang="en-US" sz="1800" kern="1200"/>
        </a:p>
      </dsp:txBody>
      <dsp:txXfrm>
        <a:off x="1412417" y="2377166"/>
        <a:ext cx="6930358" cy="935222"/>
      </dsp:txXfrm>
    </dsp:sp>
    <dsp:sp modelId="{AC13ECDA-225E-433D-8AA0-50540BD7B29E}">
      <dsp:nvSpPr>
        <dsp:cNvPr id="0" name=""/>
        <dsp:cNvSpPr/>
      </dsp:nvSpPr>
      <dsp:spPr>
        <a:xfrm>
          <a:off x="2080182" y="3522105"/>
          <a:ext cx="8320730" cy="993414"/>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hr-HR" sz="1800" kern="1200"/>
            <a:t>Ključ po kojem će se dijeliti zajednički troškovi bitno utječe na rezultat poslovanja, a vezano uz to i obračun poreza na dobit za gospodarsku djelatnost neprofitne organizacije</a:t>
          </a:r>
          <a:endParaRPr lang="en-US" sz="1800" kern="1200"/>
        </a:p>
      </dsp:txBody>
      <dsp:txXfrm>
        <a:off x="2109278" y="3551201"/>
        <a:ext cx="6919957" cy="935222"/>
      </dsp:txXfrm>
    </dsp:sp>
    <dsp:sp modelId="{2A07AB7C-9763-4278-89FC-B243EA1B2BE9}">
      <dsp:nvSpPr>
        <dsp:cNvPr id="0" name=""/>
        <dsp:cNvSpPr/>
      </dsp:nvSpPr>
      <dsp:spPr>
        <a:xfrm>
          <a:off x="7675011" y="760865"/>
          <a:ext cx="645719" cy="645719"/>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820298" y="760865"/>
        <a:ext cx="355145" cy="485904"/>
      </dsp:txXfrm>
    </dsp:sp>
    <dsp:sp modelId="{1418DCE1-C9E0-4770-9E26-4117AFD77D6F}">
      <dsp:nvSpPr>
        <dsp:cNvPr id="0" name=""/>
        <dsp:cNvSpPr/>
      </dsp:nvSpPr>
      <dsp:spPr>
        <a:xfrm>
          <a:off x="8371872" y="1934900"/>
          <a:ext cx="645719" cy="645719"/>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8517159" y="1934900"/>
        <a:ext cx="355145" cy="485904"/>
      </dsp:txXfrm>
    </dsp:sp>
    <dsp:sp modelId="{6CB450E3-52F4-4714-80EE-3784175104DC}">
      <dsp:nvSpPr>
        <dsp:cNvPr id="0" name=""/>
        <dsp:cNvSpPr/>
      </dsp:nvSpPr>
      <dsp:spPr>
        <a:xfrm>
          <a:off x="9058332" y="3108935"/>
          <a:ext cx="645719" cy="645719"/>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9203619" y="3108935"/>
        <a:ext cx="355145" cy="4859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E5585-0441-4437-9692-1A6355E01C65}">
      <dsp:nvSpPr>
        <dsp:cNvPr id="0" name=""/>
        <dsp:cNvSpPr/>
      </dsp:nvSpPr>
      <dsp:spPr>
        <a:xfrm>
          <a:off x="1508445" y="1080"/>
          <a:ext cx="3767112" cy="226026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a:t>Svi porezni obveznici, pa tako i udruge kao i ostale neprofitne organizacije </a:t>
          </a:r>
          <a:r>
            <a:rPr lang="hr-HR" sz="1800" b="1" kern="1200"/>
            <a:t>upisuju se (automatizmom) u Registar poreznih obveznika (RPO)</a:t>
          </a:r>
          <a:r>
            <a:rPr lang="hr-HR" sz="1800" kern="1200"/>
            <a:t> kojeg u elektroničkom obliku vodi Porezna uprava </a:t>
          </a:r>
          <a:endParaRPr lang="en-US" sz="1800" kern="1200"/>
        </a:p>
      </dsp:txBody>
      <dsp:txXfrm>
        <a:off x="1508445" y="1080"/>
        <a:ext cx="3767112" cy="2260267"/>
      </dsp:txXfrm>
    </dsp:sp>
    <dsp:sp modelId="{69DBC5A0-E235-4996-962C-F49C18497190}">
      <dsp:nvSpPr>
        <dsp:cNvPr id="0" name=""/>
        <dsp:cNvSpPr/>
      </dsp:nvSpPr>
      <dsp:spPr>
        <a:xfrm>
          <a:off x="5652270" y="1080"/>
          <a:ext cx="3767112" cy="2260267"/>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a:t>Informaciju </a:t>
          </a:r>
          <a:r>
            <a:rPr lang="hr-HR" sz="1800" b="1" kern="1200"/>
            <a:t>o registraciji </a:t>
          </a:r>
          <a:r>
            <a:rPr lang="hr-HR" sz="1800" kern="1200"/>
            <a:t>ili promjenama podataka udruge (kao i ostalih pravnih i fizičkih osoba) Porezna uprava zaprima elektroničkim putem, kroz aplikaciju PURH/RPO-RSD - Evidencija objava iz OIB-a</a:t>
          </a:r>
          <a:endParaRPr lang="en-US" sz="1800" kern="1200"/>
        </a:p>
      </dsp:txBody>
      <dsp:txXfrm>
        <a:off x="5652270" y="1080"/>
        <a:ext cx="3767112" cy="2260267"/>
      </dsp:txXfrm>
    </dsp:sp>
    <dsp:sp modelId="{A513CD00-776B-4587-9739-376CF351B76A}">
      <dsp:nvSpPr>
        <dsp:cNvPr id="0" name=""/>
        <dsp:cNvSpPr/>
      </dsp:nvSpPr>
      <dsp:spPr>
        <a:xfrm>
          <a:off x="1508445" y="2638059"/>
          <a:ext cx="3767112" cy="2260267"/>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HR" sz="1600" kern="1200"/>
            <a:t>Sukladno članku 68. OPZ-a porezni obveznik </a:t>
          </a:r>
          <a:r>
            <a:rPr lang="hr-HR" sz="1600" b="1" kern="1200"/>
            <a:t>dužan je poreznom tijelu prijaviti sve bitne činjenice za utvrđivanje njegove porezne obveze,</a:t>
          </a:r>
          <a:r>
            <a:rPr lang="hr-HR" sz="1600" kern="1200"/>
            <a:t> a posebno početak obavljanja gospodarske djelatnosti kao i druge činjenice koje mogu biti od utjecaja za obračun, utvrđivanje ili naplatu poreza i to u roku od 30 dana od dana nastanka činjenice za koju postoji obveza prijavljivanja. </a:t>
          </a:r>
          <a:endParaRPr lang="en-US" sz="1600" kern="1200"/>
        </a:p>
      </dsp:txBody>
      <dsp:txXfrm>
        <a:off x="1508445" y="2638059"/>
        <a:ext cx="3767112" cy="2260267"/>
      </dsp:txXfrm>
    </dsp:sp>
    <dsp:sp modelId="{B7F16CA3-EA81-40A5-9D1E-7682BECAA21A}">
      <dsp:nvSpPr>
        <dsp:cNvPr id="0" name=""/>
        <dsp:cNvSpPr/>
      </dsp:nvSpPr>
      <dsp:spPr>
        <a:xfrm>
          <a:off x="5652270" y="2638059"/>
          <a:ext cx="3767112" cy="2260267"/>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HR" sz="1600" kern="1200"/>
            <a:t>Obrazac Prijave činjenica bitnih za oporezivanje propisan je u članku 43. i 44. Pravilnika o provedbi Općeg poreznog zakona</a:t>
          </a:r>
          <a:endParaRPr lang="en-US" sz="1600" kern="1200"/>
        </a:p>
      </dsp:txBody>
      <dsp:txXfrm>
        <a:off x="5652270" y="2638059"/>
        <a:ext cx="3767112" cy="22602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16B30D-D4F9-4773-B5C4-EBF191AC3A96}">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2CD96D-186B-4007-96B0-88E2A23802D6}">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a:t>Prema Zakonu o porezu na dohodak, porez na dohodak ne plaća se na primitke po osnovi službenih putovanja fizičkih osoba koje do trenutka isplate navedenih primitaka u istom poreznom razdoblju nisu ostvarile primitke po osnovi nesamostalnog rada iz članka 21. ovoga Zakona ili primitke od kojih se utvrđuje drugi dohodak iz članka 39. ovoga Zakona u neprofitnim organizacijama uz naknadu, a do propisanog iznosa. </a:t>
          </a:r>
          <a:endParaRPr lang="en-US" sz="1800" kern="1200"/>
        </a:p>
      </dsp:txBody>
      <dsp:txXfrm>
        <a:off x="608661" y="692298"/>
        <a:ext cx="4508047" cy="2799040"/>
      </dsp:txXfrm>
    </dsp:sp>
    <dsp:sp modelId="{7AA08756-DE86-494E-8046-039A2C681834}">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F7AEBB-6451-4D2F-8386-1BF6D67C416E}">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a:t>Isto tako porez na dohodak ne plaća se na primitke po osnovi službenih putovanja po osnovi prijevoza i noćenja koje isplatitelji – neprofitne organizacije isplaćuju fizičkim osobama koje za te organizacije obavljaju poslove iz njihovog djelokruga odnosno za njihove potrebe i uz naknadu, a pod uvjetom da računi o obavljenim uslugama prijevoza i noćenja glase na isplatitelja – neprofitnu organizaciju.</a:t>
          </a:r>
          <a:endParaRPr lang="en-US" sz="1800" kern="1200"/>
        </a:p>
      </dsp:txBody>
      <dsp:txXfrm>
        <a:off x="6331365" y="692298"/>
        <a:ext cx="4508047" cy="27990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15551-984C-4901-B88A-9F2F374929F9}">
      <dsp:nvSpPr>
        <dsp:cNvPr id="0" name=""/>
        <dsp:cNvSpPr/>
      </dsp:nvSpPr>
      <dsp:spPr>
        <a:xfrm>
          <a:off x="0" y="39604"/>
          <a:ext cx="9895951" cy="950990"/>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r-HR" sz="1700" kern="1200"/>
            <a:t>Neprofitne organizacije, pa tako i udruge, zbog specifičnosti svoga djelovanja najčešće su tzv. „mali porezni obveznici“ i posluju u skladu s člankom 90. Zakona o porezu na dodanu vrijednost</a:t>
          </a:r>
          <a:endParaRPr lang="en-US" sz="1700" kern="1200"/>
        </a:p>
      </dsp:txBody>
      <dsp:txXfrm>
        <a:off x="46424" y="86028"/>
        <a:ext cx="9803103" cy="858142"/>
      </dsp:txXfrm>
    </dsp:sp>
    <dsp:sp modelId="{31883986-68CD-4B9A-98BC-2FC6982C24C0}">
      <dsp:nvSpPr>
        <dsp:cNvPr id="0" name=""/>
        <dsp:cNvSpPr/>
      </dsp:nvSpPr>
      <dsp:spPr>
        <a:xfrm>
          <a:off x="0" y="1039554"/>
          <a:ext cx="9895951" cy="950990"/>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r-HR" sz="1700" kern="1200"/>
            <a:t>Međutim, zbog obavljanja gospodarskih djelatnosti neprofitne organizacije mogu postati obveznici PDV-a, a uz ispunjenje propisanih uvjeta može im se dodijeliti i PDV identifikacijski broj (PDV ID) ako posluju s drugim zemljama članicama EU-a</a:t>
          </a:r>
          <a:endParaRPr lang="en-US" sz="1700" kern="1200"/>
        </a:p>
      </dsp:txBody>
      <dsp:txXfrm>
        <a:off x="46424" y="1085978"/>
        <a:ext cx="9803103" cy="858142"/>
      </dsp:txXfrm>
    </dsp:sp>
    <dsp:sp modelId="{611B47D5-2714-4916-B010-FD70D2FD56FE}">
      <dsp:nvSpPr>
        <dsp:cNvPr id="0" name=""/>
        <dsp:cNvSpPr/>
      </dsp:nvSpPr>
      <dsp:spPr>
        <a:xfrm>
          <a:off x="0" y="2039505"/>
          <a:ext cx="9895951" cy="9509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r-HR" sz="1700" kern="1200"/>
            <a:t>Udruga postaje obveznikom PDV-a ako je od obavljanja gospodarske djelatnosti ostvarila vrijednost isporuka dobara ili obavljenih usluga u prethodnoj ili tekućoj kalendarskoj godini veću od 60.000,00 eura. </a:t>
          </a:r>
          <a:endParaRPr lang="en-US" sz="1700" kern="1200"/>
        </a:p>
      </dsp:txBody>
      <dsp:txXfrm>
        <a:off x="46424" y="2085929"/>
        <a:ext cx="9803103" cy="858142"/>
      </dsp:txXfrm>
    </dsp:sp>
    <dsp:sp modelId="{56BA4843-32EF-45E8-9D4C-EDC5039D4DF1}">
      <dsp:nvSpPr>
        <dsp:cNvPr id="0" name=""/>
        <dsp:cNvSpPr/>
      </dsp:nvSpPr>
      <dsp:spPr>
        <a:xfrm>
          <a:off x="0" y="3039456"/>
          <a:ext cx="9895951" cy="950990"/>
        </a:xfrm>
        <a:prstGeom prst="round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r-HR" sz="1700" kern="1200"/>
            <a:t>U prag za ulazak u sustav PDV-a ne uključuju se isporuke koje su oslobođene PDV-a u skladu s člankom 39. Zakona o PDV-u, kao niti isporuka materijalnih i nematerijalnih gospodarskih dobara</a:t>
          </a:r>
          <a:endParaRPr lang="en-US" sz="1700" kern="1200"/>
        </a:p>
      </dsp:txBody>
      <dsp:txXfrm>
        <a:off x="46424" y="3085880"/>
        <a:ext cx="9803103" cy="8581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B7F97-8664-43A0-BE1D-8F7EAAE66B87}">
      <dsp:nvSpPr>
        <dsp:cNvPr id="0" name=""/>
        <dsp:cNvSpPr/>
      </dsp:nvSpPr>
      <dsp:spPr>
        <a:xfrm>
          <a:off x="0" y="390479"/>
          <a:ext cx="6853970" cy="16450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hr-HR" sz="1900" kern="1200"/>
            <a:t>Porezni obveznici neovisno o tome plaćaju li porez na dobit u paušalnom iznosu ili dobit utvrđuju kroz vođenje poslovnih knjiga, obvezni su </a:t>
          </a:r>
          <a:r>
            <a:rPr lang="hr-HR" sz="1900" b="1" kern="1200"/>
            <a:t>provoditi postupak fiskalizacije</a:t>
          </a:r>
          <a:r>
            <a:rPr lang="hr-HR" sz="1900" kern="1200"/>
            <a:t>. Ali obveza fiskalizacije se odnosi samo </a:t>
          </a:r>
          <a:r>
            <a:rPr lang="hr-HR" sz="1900" b="1" kern="1200"/>
            <a:t>na prihode od gospodarske djelatnosti</a:t>
          </a:r>
          <a:r>
            <a:rPr lang="hr-HR" sz="1900" kern="1200"/>
            <a:t>, odnosno na prihode koji su osnova za utvrđivanje paušalne porezne obveze</a:t>
          </a:r>
          <a:endParaRPr lang="en-US" sz="1900" kern="1200"/>
        </a:p>
      </dsp:txBody>
      <dsp:txXfrm>
        <a:off x="80303" y="470782"/>
        <a:ext cx="6693364" cy="1484414"/>
      </dsp:txXfrm>
    </dsp:sp>
    <dsp:sp modelId="{E62D251E-9E55-4F5B-BCA0-7965DB6B8AEC}">
      <dsp:nvSpPr>
        <dsp:cNvPr id="0" name=""/>
        <dsp:cNvSpPr/>
      </dsp:nvSpPr>
      <dsp:spPr>
        <a:xfrm>
          <a:off x="0" y="2090219"/>
          <a:ext cx="6853970" cy="1645020"/>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hr-HR" sz="1900" kern="1200"/>
            <a:t>Zakon o fiskalizaciji propisuje obveznika fiskalizacije računa - obveznik poreza na dobit prema propisu kojim se uređuje porez na dobit</a:t>
          </a:r>
          <a:endParaRPr lang="en-US" sz="1900" kern="1200"/>
        </a:p>
      </dsp:txBody>
      <dsp:txXfrm>
        <a:off x="80303" y="2170522"/>
        <a:ext cx="6693364" cy="1484414"/>
      </dsp:txXfrm>
    </dsp:sp>
    <dsp:sp modelId="{887CD356-A902-4A23-B270-12DB6FBA0582}">
      <dsp:nvSpPr>
        <dsp:cNvPr id="0" name=""/>
        <dsp:cNvSpPr/>
      </dsp:nvSpPr>
      <dsp:spPr>
        <a:xfrm>
          <a:off x="0" y="3789959"/>
          <a:ext cx="6853970" cy="164502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hr-HR" sz="1900" kern="1200"/>
            <a:t>Obveznik fiskalizacije računa provodi fiskalizaciju računa naplaćenog gotovinom, karticama, transakcijskim računima i na ostale načine, stoga prije početka izdavanja računa u krajnjoj potrošnji, izvršiti sve radnje za provedbu postupka fiskalizacije izdavanja računa sukladno Zakonu</a:t>
          </a:r>
          <a:endParaRPr lang="en-US" sz="1900" kern="1200"/>
        </a:p>
      </dsp:txBody>
      <dsp:txXfrm>
        <a:off x="80303" y="3870262"/>
        <a:ext cx="6693364" cy="148441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1EE99-7634-456D-A911-287ED8167843}">
      <dsp:nvSpPr>
        <dsp:cNvPr id="0" name=""/>
        <dsp:cNvSpPr/>
      </dsp:nvSpPr>
      <dsp:spPr>
        <a:xfrm>
          <a:off x="0" y="9835"/>
          <a:ext cx="6127531" cy="2059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kern="1200"/>
            <a:t>Sukladno Pravilniku o porezu na dobit u postupku utvrđivanja obavljanja gospodarske djelatnosti, a </a:t>
          </a:r>
          <a:r>
            <a:rPr lang="hr-HR" sz="2000" b="1" kern="1200"/>
            <a:t>čije bi neoporezivanje dovelo do stjecanja neopravdanih povlastica</a:t>
          </a:r>
          <a:r>
            <a:rPr lang="hr-HR" sz="2000" kern="1200"/>
            <a:t> na tržištu potrebno je utvrditi obavlja li se ta djelatnost </a:t>
          </a:r>
          <a:r>
            <a:rPr lang="hr-HR" sz="2000" u="sng" kern="1200"/>
            <a:t>samostalno</a:t>
          </a:r>
          <a:r>
            <a:rPr lang="hr-HR" sz="2000" kern="1200"/>
            <a:t>, </a:t>
          </a:r>
          <a:r>
            <a:rPr lang="hr-HR" sz="2000" u="sng" kern="1200"/>
            <a:t>trajno</a:t>
          </a:r>
          <a:r>
            <a:rPr lang="hr-HR" sz="2000" kern="1200"/>
            <a:t> i </a:t>
          </a:r>
          <a:r>
            <a:rPr lang="hr-HR" sz="2000" u="sng" kern="1200"/>
            <a:t>radi ostvarivanja dobiti</a:t>
          </a:r>
          <a:r>
            <a:rPr lang="hr-HR" sz="2000" kern="1200"/>
            <a:t> ili drugih gospodarstveno procjenjivih koristi.</a:t>
          </a:r>
          <a:endParaRPr lang="en-US" sz="2000" kern="1200"/>
        </a:p>
      </dsp:txBody>
      <dsp:txXfrm>
        <a:off x="100522" y="110357"/>
        <a:ext cx="5926487" cy="1858156"/>
      </dsp:txXfrm>
    </dsp:sp>
    <dsp:sp modelId="{746A2511-35DF-44B7-A640-746870020F2C}">
      <dsp:nvSpPr>
        <dsp:cNvPr id="0" name=""/>
        <dsp:cNvSpPr/>
      </dsp:nvSpPr>
      <dsp:spPr>
        <a:xfrm>
          <a:off x="0" y="2126635"/>
          <a:ext cx="6127531" cy="20592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kern="1200"/>
            <a:t>Prema članku 25. stavku 7. Zakona o udrugama, rješenje o upisu udruge koja je u Statutu propisala obavljanje gospodarske djelatnosti nadležni ured dužan je odmah po upisu u registar udruga dostaviti Ministarstvu financija — Poreznoj upravi.</a:t>
          </a:r>
          <a:endParaRPr lang="en-US" sz="2000" kern="1200"/>
        </a:p>
      </dsp:txBody>
      <dsp:txXfrm>
        <a:off x="100522" y="2227157"/>
        <a:ext cx="5926487" cy="185815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FB231-9B0F-409D-8096-A4955CDBD350}">
      <dsp:nvSpPr>
        <dsp:cNvPr id="0" name=""/>
        <dsp:cNvSpPr/>
      </dsp:nvSpPr>
      <dsp:spPr>
        <a:xfrm>
          <a:off x="7541" y="542221"/>
          <a:ext cx="2628007" cy="330554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kern="1200"/>
            <a:t>Gospodarske djelatnosti udruga može obavljati uz djelatnosti kojima se ostvaruju njezini ciljevi utvrđeni statutom, </a:t>
          </a:r>
          <a:r>
            <a:rPr lang="hr-HR" sz="1800" b="1" kern="1200"/>
            <a:t>ali ih ne smije obavljati radi stjecanja dobiti </a:t>
          </a:r>
          <a:r>
            <a:rPr lang="hr-HR" sz="1800" kern="1200"/>
            <a:t>za svoje članove ili treće osobe</a:t>
          </a:r>
          <a:endParaRPr lang="en-US" sz="1800" kern="1200"/>
        </a:p>
      </dsp:txBody>
      <dsp:txXfrm>
        <a:off x="84513" y="619193"/>
        <a:ext cx="2474063" cy="3151597"/>
      </dsp:txXfrm>
    </dsp:sp>
    <dsp:sp modelId="{A7B037D4-2C21-444F-B37F-A35A6A9A476B}">
      <dsp:nvSpPr>
        <dsp:cNvPr id="0" name=""/>
        <dsp:cNvSpPr/>
      </dsp:nvSpPr>
      <dsp:spPr>
        <a:xfrm>
          <a:off x="2898348" y="1869119"/>
          <a:ext cx="557137" cy="65174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2898348" y="1999468"/>
        <a:ext cx="389996" cy="391047"/>
      </dsp:txXfrm>
    </dsp:sp>
    <dsp:sp modelId="{DF772A0E-14E7-450D-A7E7-8E1076EC046D}">
      <dsp:nvSpPr>
        <dsp:cNvPr id="0" name=""/>
        <dsp:cNvSpPr/>
      </dsp:nvSpPr>
      <dsp:spPr>
        <a:xfrm>
          <a:off x="3686750" y="542221"/>
          <a:ext cx="3062153" cy="3305541"/>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r-HR" sz="1400" kern="1200"/>
            <a:t>Ostvareni višak prihoda od gospodarske djelatnosti  mora se koristiti isključivo za ostvarenje ciljeva utvrđenih statutom. </a:t>
          </a:r>
        </a:p>
        <a:p>
          <a:pPr marL="0" lvl="0" indent="0" algn="ctr" defTabSz="622300">
            <a:lnSpc>
              <a:spcPct val="90000"/>
            </a:lnSpc>
            <a:spcBef>
              <a:spcPct val="0"/>
            </a:spcBef>
            <a:spcAft>
              <a:spcPct val="35000"/>
            </a:spcAft>
            <a:buNone/>
          </a:pPr>
          <a:r>
            <a:rPr lang="hr-HR" sz="1400" kern="1200"/>
            <a:t>Tako udruga može obavljati dohodovnu djelatnost i ostvariti neograničeno visoki prihod. </a:t>
          </a:r>
        </a:p>
        <a:p>
          <a:pPr marL="0" lvl="0" indent="0" algn="ctr" defTabSz="622300">
            <a:lnSpc>
              <a:spcPct val="90000"/>
            </a:lnSpc>
            <a:spcBef>
              <a:spcPct val="0"/>
            </a:spcBef>
            <a:spcAft>
              <a:spcPct val="35000"/>
            </a:spcAft>
            <a:buNone/>
          </a:pPr>
          <a:r>
            <a:rPr lang="hr-HR" sz="1400" kern="1200"/>
            <a:t>Načelo zabrane stjecanja dobiti za članove i treće osobe udrugu ne sprečava da podmiri troškove ili na odgovarajući način nagradi članove i druge osobe koje za nju obavljaju određene poslove koji pridonose ostvarivanju cilja udruge</a:t>
          </a:r>
          <a:endParaRPr lang="en-US" sz="1400" kern="1200"/>
        </a:p>
      </dsp:txBody>
      <dsp:txXfrm>
        <a:off x="3776437" y="631908"/>
        <a:ext cx="2882779" cy="3126167"/>
      </dsp:txXfrm>
    </dsp:sp>
    <dsp:sp modelId="{A3447F66-CEDB-4168-BDA3-6C7846A4C179}">
      <dsp:nvSpPr>
        <dsp:cNvPr id="0" name=""/>
        <dsp:cNvSpPr/>
      </dsp:nvSpPr>
      <dsp:spPr>
        <a:xfrm>
          <a:off x="7011705" y="1869119"/>
          <a:ext cx="557137" cy="651745"/>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011705" y="1999468"/>
        <a:ext cx="389996" cy="391047"/>
      </dsp:txXfrm>
    </dsp:sp>
    <dsp:sp modelId="{8B3318BE-2ABD-465C-8069-AE158F14A261}">
      <dsp:nvSpPr>
        <dsp:cNvPr id="0" name=""/>
        <dsp:cNvSpPr/>
      </dsp:nvSpPr>
      <dsp:spPr>
        <a:xfrm>
          <a:off x="7800107" y="542221"/>
          <a:ext cx="3120180" cy="3305541"/>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r-HR" sz="1400" kern="1200"/>
            <a:t>Udruzi je  dopušteno obavljati sve djelatnosti utvrđene statutom udruge, osim onih koje su zakonom izričito zabranjene. </a:t>
          </a:r>
        </a:p>
        <a:p>
          <a:pPr marL="0" lvl="0" indent="0" algn="ctr" defTabSz="622300">
            <a:lnSpc>
              <a:spcPct val="90000"/>
            </a:lnSpc>
            <a:spcBef>
              <a:spcPct val="0"/>
            </a:spcBef>
            <a:spcAft>
              <a:spcPct val="35000"/>
            </a:spcAft>
            <a:buNone/>
          </a:pPr>
          <a:r>
            <a:rPr lang="hr-HR" sz="1400" kern="1200"/>
            <a:t>Za svaku konkretnu gospodarsku djelatnost treba razmotriti odgovarajući materijalni propis (npr. za djelatnost trgovine Zakon o trgovini, za djelatnost ugostiteljstva Zakon o ugostiteljskoj djelatnosti, itd.), a nakon toga procijeniti je li konkretna djelatnost izričito dopuštena ili zabranjena, pa ako nije zabranjena utvrditi pod kojim uvjetima takvu djelatnost može obavljati udruga</a:t>
          </a:r>
          <a:endParaRPr lang="en-US" sz="1400" kern="1200"/>
        </a:p>
      </dsp:txBody>
      <dsp:txXfrm>
        <a:off x="7891494" y="633608"/>
        <a:ext cx="2937406" cy="312276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4C86FE6-A58B-1C23-1F5C-B5A037C0D4CC}"/>
              </a:ext>
            </a:extLst>
          </p:cNvPr>
          <p:cNvSpPr>
            <a:spLocks noGrp="1"/>
          </p:cNvSpPr>
          <p:nvPr>
            <p:ph type="ctrTitle"/>
          </p:nvPr>
        </p:nvSpPr>
        <p:spPr>
          <a:xfrm>
            <a:off x="1524000" y="1122363"/>
            <a:ext cx="9144000" cy="2387600"/>
          </a:xfrm>
        </p:spPr>
        <p:txBody>
          <a:bodyPr anchor="b"/>
          <a:lstStyle>
            <a:lvl1pPr algn="ctr">
              <a:defRPr sz="6000"/>
            </a:lvl1pPr>
          </a:lstStyle>
          <a:p>
            <a:r>
              <a:rPr lang="hr-HR"/>
              <a:t>Kliknite da biste uredili stil naslova matrice</a:t>
            </a:r>
          </a:p>
        </p:txBody>
      </p:sp>
      <p:sp>
        <p:nvSpPr>
          <p:cNvPr id="3" name="Podnaslov 2">
            <a:extLst>
              <a:ext uri="{FF2B5EF4-FFF2-40B4-BE49-F238E27FC236}">
                <a16:creationId xmlns:a16="http://schemas.microsoft.com/office/drawing/2014/main" id="{675C7183-B6AA-EE64-A312-233F3280BB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a:t>Kliknite da biste uredili stil podnaslova matrice</a:t>
            </a:r>
          </a:p>
        </p:txBody>
      </p:sp>
      <p:sp>
        <p:nvSpPr>
          <p:cNvPr id="4" name="Rezervirano mjesto datuma 3">
            <a:extLst>
              <a:ext uri="{FF2B5EF4-FFF2-40B4-BE49-F238E27FC236}">
                <a16:creationId xmlns:a16="http://schemas.microsoft.com/office/drawing/2014/main" id="{AD35190A-119C-B3A8-E48C-65AD6A3B52D5}"/>
              </a:ext>
            </a:extLst>
          </p:cNvPr>
          <p:cNvSpPr>
            <a:spLocks noGrp="1"/>
          </p:cNvSpPr>
          <p:nvPr>
            <p:ph type="dt" sz="half" idx="10"/>
          </p:nvPr>
        </p:nvSpPr>
        <p:spPr/>
        <p:txBody>
          <a:bodyPr/>
          <a:lstStyle/>
          <a:p>
            <a:fld id="{99B88CD8-F35B-4A7F-9523-28AC350186F1}" type="datetimeFigureOut">
              <a:rPr lang="hr-HR" smtClean="0"/>
              <a:t>13.3.2026.</a:t>
            </a:fld>
            <a:endParaRPr lang="hr-HR"/>
          </a:p>
        </p:txBody>
      </p:sp>
      <p:sp>
        <p:nvSpPr>
          <p:cNvPr id="5" name="Rezervirano mjesto podnožja 4">
            <a:extLst>
              <a:ext uri="{FF2B5EF4-FFF2-40B4-BE49-F238E27FC236}">
                <a16:creationId xmlns:a16="http://schemas.microsoft.com/office/drawing/2014/main" id="{C81E5CDB-E158-84B6-1D6F-0C45592594AA}"/>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793372F7-DF65-BFB1-BA2B-CE36263625FF}"/>
              </a:ext>
            </a:extLst>
          </p:cNvPr>
          <p:cNvSpPr>
            <a:spLocks noGrp="1"/>
          </p:cNvSpPr>
          <p:nvPr>
            <p:ph type="sldNum" sz="quarter" idx="12"/>
          </p:nvPr>
        </p:nvSpPr>
        <p:spPr/>
        <p:txBody>
          <a:bodyPr/>
          <a:lstStyle/>
          <a:p>
            <a:fld id="{0DDDDE10-DDF9-49EA-93BF-E86AD2AC47E6}" type="slidenum">
              <a:rPr lang="hr-HR" smtClean="0"/>
              <a:t>‹#›</a:t>
            </a:fld>
            <a:endParaRPr lang="hr-HR"/>
          </a:p>
        </p:txBody>
      </p:sp>
    </p:spTree>
    <p:extLst>
      <p:ext uri="{BB962C8B-B14F-4D97-AF65-F5344CB8AC3E}">
        <p14:creationId xmlns:p14="http://schemas.microsoft.com/office/powerpoint/2010/main" val="301237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6590493-C620-D031-2C13-93FF09B5A763}"/>
              </a:ext>
            </a:extLst>
          </p:cNvPr>
          <p:cNvSpPr>
            <a:spLocks noGrp="1"/>
          </p:cNvSpPr>
          <p:nvPr>
            <p:ph type="title"/>
          </p:nvPr>
        </p:nvSpPr>
        <p:spPr/>
        <p:txBody>
          <a:bodyPr/>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335CB3CB-8323-5A0E-2ECA-1304360B1B1C}"/>
              </a:ext>
            </a:extLst>
          </p:cNvPr>
          <p:cNvSpPr>
            <a:spLocks noGrp="1"/>
          </p:cNvSpPr>
          <p:nvPr>
            <p:ph type="body" orient="vert" idx="1"/>
          </p:nvPr>
        </p:nvSpPr>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78BC1508-0966-455D-52C8-0234FDEA8C0B}"/>
              </a:ext>
            </a:extLst>
          </p:cNvPr>
          <p:cNvSpPr>
            <a:spLocks noGrp="1"/>
          </p:cNvSpPr>
          <p:nvPr>
            <p:ph type="dt" sz="half" idx="10"/>
          </p:nvPr>
        </p:nvSpPr>
        <p:spPr/>
        <p:txBody>
          <a:bodyPr/>
          <a:lstStyle/>
          <a:p>
            <a:fld id="{99B88CD8-F35B-4A7F-9523-28AC350186F1}" type="datetimeFigureOut">
              <a:rPr lang="hr-HR" smtClean="0"/>
              <a:t>13.3.2026.</a:t>
            </a:fld>
            <a:endParaRPr lang="hr-HR"/>
          </a:p>
        </p:txBody>
      </p:sp>
      <p:sp>
        <p:nvSpPr>
          <p:cNvPr id="5" name="Rezervirano mjesto podnožja 4">
            <a:extLst>
              <a:ext uri="{FF2B5EF4-FFF2-40B4-BE49-F238E27FC236}">
                <a16:creationId xmlns:a16="http://schemas.microsoft.com/office/drawing/2014/main" id="{3283EBB7-2B52-02AC-F834-FEA8B0A2FB87}"/>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D2BF9499-2EF1-D971-BBFB-EC8E4016CC1F}"/>
              </a:ext>
            </a:extLst>
          </p:cNvPr>
          <p:cNvSpPr>
            <a:spLocks noGrp="1"/>
          </p:cNvSpPr>
          <p:nvPr>
            <p:ph type="sldNum" sz="quarter" idx="12"/>
          </p:nvPr>
        </p:nvSpPr>
        <p:spPr/>
        <p:txBody>
          <a:bodyPr/>
          <a:lstStyle/>
          <a:p>
            <a:fld id="{0DDDDE10-DDF9-49EA-93BF-E86AD2AC47E6}" type="slidenum">
              <a:rPr lang="hr-HR" smtClean="0"/>
              <a:t>‹#›</a:t>
            </a:fld>
            <a:endParaRPr lang="hr-HR"/>
          </a:p>
        </p:txBody>
      </p:sp>
    </p:spTree>
    <p:extLst>
      <p:ext uri="{BB962C8B-B14F-4D97-AF65-F5344CB8AC3E}">
        <p14:creationId xmlns:p14="http://schemas.microsoft.com/office/powerpoint/2010/main" val="2537628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a:extLst>
              <a:ext uri="{FF2B5EF4-FFF2-40B4-BE49-F238E27FC236}">
                <a16:creationId xmlns:a16="http://schemas.microsoft.com/office/drawing/2014/main" id="{D6DBB269-4B2E-7B80-CA59-52AC267F0934}"/>
              </a:ext>
            </a:extLst>
          </p:cNvPr>
          <p:cNvSpPr>
            <a:spLocks noGrp="1"/>
          </p:cNvSpPr>
          <p:nvPr>
            <p:ph type="title" orient="vert"/>
          </p:nvPr>
        </p:nvSpPr>
        <p:spPr>
          <a:xfrm>
            <a:off x="8724900" y="365125"/>
            <a:ext cx="2628900" cy="5811838"/>
          </a:xfrm>
        </p:spPr>
        <p:txBody>
          <a:bodyPr vert="eaVert"/>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4044A639-A537-9F55-2077-6634D7BF030C}"/>
              </a:ext>
            </a:extLst>
          </p:cNvPr>
          <p:cNvSpPr>
            <a:spLocks noGrp="1"/>
          </p:cNvSpPr>
          <p:nvPr>
            <p:ph type="body" orient="vert" idx="1"/>
          </p:nvPr>
        </p:nvSpPr>
        <p:spPr>
          <a:xfrm>
            <a:off x="838200" y="365125"/>
            <a:ext cx="7734300" cy="5811838"/>
          </a:xfrm>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AD275E30-13B9-FEF5-6E35-367A06BDBE53}"/>
              </a:ext>
            </a:extLst>
          </p:cNvPr>
          <p:cNvSpPr>
            <a:spLocks noGrp="1"/>
          </p:cNvSpPr>
          <p:nvPr>
            <p:ph type="dt" sz="half" idx="10"/>
          </p:nvPr>
        </p:nvSpPr>
        <p:spPr/>
        <p:txBody>
          <a:bodyPr/>
          <a:lstStyle/>
          <a:p>
            <a:fld id="{99B88CD8-F35B-4A7F-9523-28AC350186F1}" type="datetimeFigureOut">
              <a:rPr lang="hr-HR" smtClean="0"/>
              <a:t>13.3.2026.</a:t>
            </a:fld>
            <a:endParaRPr lang="hr-HR"/>
          </a:p>
        </p:txBody>
      </p:sp>
      <p:sp>
        <p:nvSpPr>
          <p:cNvPr id="5" name="Rezervirano mjesto podnožja 4">
            <a:extLst>
              <a:ext uri="{FF2B5EF4-FFF2-40B4-BE49-F238E27FC236}">
                <a16:creationId xmlns:a16="http://schemas.microsoft.com/office/drawing/2014/main" id="{2C5C731D-0947-6D2D-BB19-8E9C4E03933C}"/>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4446B24C-13EF-93A5-FF0D-088DB4143300}"/>
              </a:ext>
            </a:extLst>
          </p:cNvPr>
          <p:cNvSpPr>
            <a:spLocks noGrp="1"/>
          </p:cNvSpPr>
          <p:nvPr>
            <p:ph type="sldNum" sz="quarter" idx="12"/>
          </p:nvPr>
        </p:nvSpPr>
        <p:spPr/>
        <p:txBody>
          <a:bodyPr/>
          <a:lstStyle/>
          <a:p>
            <a:fld id="{0DDDDE10-DDF9-49EA-93BF-E86AD2AC47E6}" type="slidenum">
              <a:rPr lang="hr-HR" smtClean="0"/>
              <a:t>‹#›</a:t>
            </a:fld>
            <a:endParaRPr lang="hr-HR"/>
          </a:p>
        </p:txBody>
      </p:sp>
    </p:spTree>
    <p:extLst>
      <p:ext uri="{BB962C8B-B14F-4D97-AF65-F5344CB8AC3E}">
        <p14:creationId xmlns:p14="http://schemas.microsoft.com/office/powerpoint/2010/main" val="2320159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AEC5FEA-B634-3DE8-4CE6-815D5B021437}"/>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DEC9AF7E-F46D-FA4F-7AE1-08BA72AAE985}"/>
              </a:ext>
            </a:extLst>
          </p:cNvPr>
          <p:cNvSpPr>
            <a:spLocks noGrp="1"/>
          </p:cNvSpPr>
          <p:nvPr>
            <p:ph idx="1"/>
          </p:nvPr>
        </p:nvSpPr>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DA648B43-6599-4B91-CFBE-B02C9D090A23}"/>
              </a:ext>
            </a:extLst>
          </p:cNvPr>
          <p:cNvSpPr>
            <a:spLocks noGrp="1"/>
          </p:cNvSpPr>
          <p:nvPr>
            <p:ph type="dt" sz="half" idx="10"/>
          </p:nvPr>
        </p:nvSpPr>
        <p:spPr/>
        <p:txBody>
          <a:bodyPr/>
          <a:lstStyle/>
          <a:p>
            <a:fld id="{99B88CD8-F35B-4A7F-9523-28AC350186F1}" type="datetimeFigureOut">
              <a:rPr lang="hr-HR" smtClean="0"/>
              <a:t>13.3.2026.</a:t>
            </a:fld>
            <a:endParaRPr lang="hr-HR"/>
          </a:p>
        </p:txBody>
      </p:sp>
      <p:sp>
        <p:nvSpPr>
          <p:cNvPr id="5" name="Rezervirano mjesto podnožja 4">
            <a:extLst>
              <a:ext uri="{FF2B5EF4-FFF2-40B4-BE49-F238E27FC236}">
                <a16:creationId xmlns:a16="http://schemas.microsoft.com/office/drawing/2014/main" id="{5858241E-3830-A186-2D91-3C149916B4E2}"/>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FAFB5ABA-00C1-14E8-6E0A-830F116A4852}"/>
              </a:ext>
            </a:extLst>
          </p:cNvPr>
          <p:cNvSpPr>
            <a:spLocks noGrp="1"/>
          </p:cNvSpPr>
          <p:nvPr>
            <p:ph type="sldNum" sz="quarter" idx="12"/>
          </p:nvPr>
        </p:nvSpPr>
        <p:spPr/>
        <p:txBody>
          <a:bodyPr/>
          <a:lstStyle/>
          <a:p>
            <a:fld id="{0DDDDE10-DDF9-49EA-93BF-E86AD2AC47E6}" type="slidenum">
              <a:rPr lang="hr-HR" smtClean="0"/>
              <a:t>‹#›</a:t>
            </a:fld>
            <a:endParaRPr lang="hr-HR"/>
          </a:p>
        </p:txBody>
      </p:sp>
    </p:spTree>
    <p:extLst>
      <p:ext uri="{BB962C8B-B14F-4D97-AF65-F5344CB8AC3E}">
        <p14:creationId xmlns:p14="http://schemas.microsoft.com/office/powerpoint/2010/main" val="1907400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5E95D-230A-308D-A7B1-7208497F2D91}"/>
              </a:ext>
            </a:extLst>
          </p:cNvPr>
          <p:cNvSpPr>
            <a:spLocks noGrp="1"/>
          </p:cNvSpPr>
          <p:nvPr>
            <p:ph type="title"/>
          </p:nvPr>
        </p:nvSpPr>
        <p:spPr>
          <a:xfrm>
            <a:off x="831850" y="1709738"/>
            <a:ext cx="10515600" cy="2852737"/>
          </a:xfrm>
        </p:spPr>
        <p:txBody>
          <a:bodyPr anchor="b"/>
          <a:lstStyle>
            <a:lvl1pPr>
              <a:defRPr sz="6000"/>
            </a:lvl1pPr>
          </a:lstStyle>
          <a:p>
            <a:r>
              <a:rPr lang="hr-HR"/>
              <a:t>Kliknite da biste uredili stil naslova matrice</a:t>
            </a:r>
          </a:p>
        </p:txBody>
      </p:sp>
      <p:sp>
        <p:nvSpPr>
          <p:cNvPr id="3" name="Rezervirano mjesto teksta 2">
            <a:extLst>
              <a:ext uri="{FF2B5EF4-FFF2-40B4-BE49-F238E27FC236}">
                <a16:creationId xmlns:a16="http://schemas.microsoft.com/office/drawing/2014/main" id="{5766B026-72BD-BB11-5A29-42516871A4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a:t>Kliknite da biste uredili matrice</a:t>
            </a:r>
          </a:p>
        </p:txBody>
      </p:sp>
      <p:sp>
        <p:nvSpPr>
          <p:cNvPr id="4" name="Rezervirano mjesto datuma 3">
            <a:extLst>
              <a:ext uri="{FF2B5EF4-FFF2-40B4-BE49-F238E27FC236}">
                <a16:creationId xmlns:a16="http://schemas.microsoft.com/office/drawing/2014/main" id="{FF0D6F65-4F44-4B2F-05D8-AFC73364BCF5}"/>
              </a:ext>
            </a:extLst>
          </p:cNvPr>
          <p:cNvSpPr>
            <a:spLocks noGrp="1"/>
          </p:cNvSpPr>
          <p:nvPr>
            <p:ph type="dt" sz="half" idx="10"/>
          </p:nvPr>
        </p:nvSpPr>
        <p:spPr/>
        <p:txBody>
          <a:bodyPr/>
          <a:lstStyle/>
          <a:p>
            <a:fld id="{99B88CD8-F35B-4A7F-9523-28AC350186F1}" type="datetimeFigureOut">
              <a:rPr lang="hr-HR" smtClean="0"/>
              <a:t>13.3.2026.</a:t>
            </a:fld>
            <a:endParaRPr lang="hr-HR"/>
          </a:p>
        </p:txBody>
      </p:sp>
      <p:sp>
        <p:nvSpPr>
          <p:cNvPr id="5" name="Rezervirano mjesto podnožja 4">
            <a:extLst>
              <a:ext uri="{FF2B5EF4-FFF2-40B4-BE49-F238E27FC236}">
                <a16:creationId xmlns:a16="http://schemas.microsoft.com/office/drawing/2014/main" id="{5775D0A3-F2F1-2085-F843-73B47D3D1D98}"/>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563E6DAB-0BD5-8B77-478A-9EEF9517E920}"/>
              </a:ext>
            </a:extLst>
          </p:cNvPr>
          <p:cNvSpPr>
            <a:spLocks noGrp="1"/>
          </p:cNvSpPr>
          <p:nvPr>
            <p:ph type="sldNum" sz="quarter" idx="12"/>
          </p:nvPr>
        </p:nvSpPr>
        <p:spPr/>
        <p:txBody>
          <a:bodyPr/>
          <a:lstStyle/>
          <a:p>
            <a:fld id="{0DDDDE10-DDF9-49EA-93BF-E86AD2AC47E6}" type="slidenum">
              <a:rPr lang="hr-HR" smtClean="0"/>
              <a:t>‹#›</a:t>
            </a:fld>
            <a:endParaRPr lang="hr-HR"/>
          </a:p>
        </p:txBody>
      </p:sp>
    </p:spTree>
    <p:extLst>
      <p:ext uri="{BB962C8B-B14F-4D97-AF65-F5344CB8AC3E}">
        <p14:creationId xmlns:p14="http://schemas.microsoft.com/office/powerpoint/2010/main" val="2692945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A2F10A8-1F2D-7EBA-AE23-269053B3CFCF}"/>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BD1A1D49-939A-80B2-21C8-48F64E514EF3}"/>
              </a:ext>
            </a:extLst>
          </p:cNvPr>
          <p:cNvSpPr>
            <a:spLocks noGrp="1"/>
          </p:cNvSpPr>
          <p:nvPr>
            <p:ph sz="half" idx="1"/>
          </p:nvPr>
        </p:nvSpPr>
        <p:spPr>
          <a:xfrm>
            <a:off x="838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sadržaja 3">
            <a:extLst>
              <a:ext uri="{FF2B5EF4-FFF2-40B4-BE49-F238E27FC236}">
                <a16:creationId xmlns:a16="http://schemas.microsoft.com/office/drawing/2014/main" id="{7F2671C7-1707-DC5A-1A93-2BBDF7FB4285}"/>
              </a:ext>
            </a:extLst>
          </p:cNvPr>
          <p:cNvSpPr>
            <a:spLocks noGrp="1"/>
          </p:cNvSpPr>
          <p:nvPr>
            <p:ph sz="half" idx="2"/>
          </p:nvPr>
        </p:nvSpPr>
        <p:spPr>
          <a:xfrm>
            <a:off x="6172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datuma 4">
            <a:extLst>
              <a:ext uri="{FF2B5EF4-FFF2-40B4-BE49-F238E27FC236}">
                <a16:creationId xmlns:a16="http://schemas.microsoft.com/office/drawing/2014/main" id="{99278C0F-8D8F-9590-047C-AA315DE0DF9D}"/>
              </a:ext>
            </a:extLst>
          </p:cNvPr>
          <p:cNvSpPr>
            <a:spLocks noGrp="1"/>
          </p:cNvSpPr>
          <p:nvPr>
            <p:ph type="dt" sz="half" idx="10"/>
          </p:nvPr>
        </p:nvSpPr>
        <p:spPr/>
        <p:txBody>
          <a:bodyPr/>
          <a:lstStyle/>
          <a:p>
            <a:fld id="{99B88CD8-F35B-4A7F-9523-28AC350186F1}" type="datetimeFigureOut">
              <a:rPr lang="hr-HR" smtClean="0"/>
              <a:t>13.3.2026.</a:t>
            </a:fld>
            <a:endParaRPr lang="hr-HR"/>
          </a:p>
        </p:txBody>
      </p:sp>
      <p:sp>
        <p:nvSpPr>
          <p:cNvPr id="6" name="Rezervirano mjesto podnožja 5">
            <a:extLst>
              <a:ext uri="{FF2B5EF4-FFF2-40B4-BE49-F238E27FC236}">
                <a16:creationId xmlns:a16="http://schemas.microsoft.com/office/drawing/2014/main" id="{EF60E1A8-A8F2-6A93-04F0-C1B5CA3BA544}"/>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FF1656E2-9D51-B3E0-3F70-0E59A1CC675F}"/>
              </a:ext>
            </a:extLst>
          </p:cNvPr>
          <p:cNvSpPr>
            <a:spLocks noGrp="1"/>
          </p:cNvSpPr>
          <p:nvPr>
            <p:ph type="sldNum" sz="quarter" idx="12"/>
          </p:nvPr>
        </p:nvSpPr>
        <p:spPr/>
        <p:txBody>
          <a:bodyPr/>
          <a:lstStyle/>
          <a:p>
            <a:fld id="{0DDDDE10-DDF9-49EA-93BF-E86AD2AC47E6}" type="slidenum">
              <a:rPr lang="hr-HR" smtClean="0"/>
              <a:t>‹#›</a:t>
            </a:fld>
            <a:endParaRPr lang="hr-HR"/>
          </a:p>
        </p:txBody>
      </p:sp>
    </p:spTree>
    <p:extLst>
      <p:ext uri="{BB962C8B-B14F-4D97-AF65-F5344CB8AC3E}">
        <p14:creationId xmlns:p14="http://schemas.microsoft.com/office/powerpoint/2010/main" val="837328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25DF8F-7711-7692-338D-CFFEEDB54D97}"/>
              </a:ext>
            </a:extLst>
          </p:cNvPr>
          <p:cNvSpPr>
            <a:spLocks noGrp="1"/>
          </p:cNvSpPr>
          <p:nvPr>
            <p:ph type="title"/>
          </p:nvPr>
        </p:nvSpPr>
        <p:spPr>
          <a:xfrm>
            <a:off x="839788" y="365125"/>
            <a:ext cx="10515600" cy="1325563"/>
          </a:xfrm>
        </p:spPr>
        <p:txBody>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2B533FB3-C297-E429-BB33-6C4FB28DF3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4" name="Rezervirano mjesto sadržaja 3">
            <a:extLst>
              <a:ext uri="{FF2B5EF4-FFF2-40B4-BE49-F238E27FC236}">
                <a16:creationId xmlns:a16="http://schemas.microsoft.com/office/drawing/2014/main" id="{0B07DCF2-DDF9-20D4-8D12-6A5FF7EE16D7}"/>
              </a:ext>
            </a:extLst>
          </p:cNvPr>
          <p:cNvSpPr>
            <a:spLocks noGrp="1"/>
          </p:cNvSpPr>
          <p:nvPr>
            <p:ph sz="half" idx="2"/>
          </p:nvPr>
        </p:nvSpPr>
        <p:spPr>
          <a:xfrm>
            <a:off x="839788" y="2505075"/>
            <a:ext cx="5157787"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teksta 4">
            <a:extLst>
              <a:ext uri="{FF2B5EF4-FFF2-40B4-BE49-F238E27FC236}">
                <a16:creationId xmlns:a16="http://schemas.microsoft.com/office/drawing/2014/main" id="{89B27ED0-8EED-5487-9700-086C3D1285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6" name="Rezervirano mjesto sadržaja 5">
            <a:extLst>
              <a:ext uri="{FF2B5EF4-FFF2-40B4-BE49-F238E27FC236}">
                <a16:creationId xmlns:a16="http://schemas.microsoft.com/office/drawing/2014/main" id="{849170FA-EA21-D4E9-ED27-D019AB56205D}"/>
              </a:ext>
            </a:extLst>
          </p:cNvPr>
          <p:cNvSpPr>
            <a:spLocks noGrp="1"/>
          </p:cNvSpPr>
          <p:nvPr>
            <p:ph sz="quarter" idx="4"/>
          </p:nvPr>
        </p:nvSpPr>
        <p:spPr>
          <a:xfrm>
            <a:off x="6172200" y="2505075"/>
            <a:ext cx="5183188"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7" name="Rezervirano mjesto datuma 6">
            <a:extLst>
              <a:ext uri="{FF2B5EF4-FFF2-40B4-BE49-F238E27FC236}">
                <a16:creationId xmlns:a16="http://schemas.microsoft.com/office/drawing/2014/main" id="{80DC10C8-DAF6-9629-606F-C9F80EE71C2E}"/>
              </a:ext>
            </a:extLst>
          </p:cNvPr>
          <p:cNvSpPr>
            <a:spLocks noGrp="1"/>
          </p:cNvSpPr>
          <p:nvPr>
            <p:ph type="dt" sz="half" idx="10"/>
          </p:nvPr>
        </p:nvSpPr>
        <p:spPr/>
        <p:txBody>
          <a:bodyPr/>
          <a:lstStyle/>
          <a:p>
            <a:fld id="{99B88CD8-F35B-4A7F-9523-28AC350186F1}" type="datetimeFigureOut">
              <a:rPr lang="hr-HR" smtClean="0"/>
              <a:t>13.3.2026.</a:t>
            </a:fld>
            <a:endParaRPr lang="hr-HR"/>
          </a:p>
        </p:txBody>
      </p:sp>
      <p:sp>
        <p:nvSpPr>
          <p:cNvPr id="8" name="Rezervirano mjesto podnožja 7">
            <a:extLst>
              <a:ext uri="{FF2B5EF4-FFF2-40B4-BE49-F238E27FC236}">
                <a16:creationId xmlns:a16="http://schemas.microsoft.com/office/drawing/2014/main" id="{E70710D5-4B62-6F06-6A96-6A83732E99E4}"/>
              </a:ext>
            </a:extLst>
          </p:cNvPr>
          <p:cNvSpPr>
            <a:spLocks noGrp="1"/>
          </p:cNvSpPr>
          <p:nvPr>
            <p:ph type="ftr" sz="quarter" idx="11"/>
          </p:nvPr>
        </p:nvSpPr>
        <p:spPr/>
        <p:txBody>
          <a:bodyPr/>
          <a:lstStyle/>
          <a:p>
            <a:endParaRPr lang="hr-HR"/>
          </a:p>
        </p:txBody>
      </p:sp>
      <p:sp>
        <p:nvSpPr>
          <p:cNvPr id="9" name="Rezervirano mjesto broja slajda 8">
            <a:extLst>
              <a:ext uri="{FF2B5EF4-FFF2-40B4-BE49-F238E27FC236}">
                <a16:creationId xmlns:a16="http://schemas.microsoft.com/office/drawing/2014/main" id="{7B4300A1-0995-9D40-1994-E9B1D2A4D179}"/>
              </a:ext>
            </a:extLst>
          </p:cNvPr>
          <p:cNvSpPr>
            <a:spLocks noGrp="1"/>
          </p:cNvSpPr>
          <p:nvPr>
            <p:ph type="sldNum" sz="quarter" idx="12"/>
          </p:nvPr>
        </p:nvSpPr>
        <p:spPr/>
        <p:txBody>
          <a:bodyPr/>
          <a:lstStyle/>
          <a:p>
            <a:fld id="{0DDDDE10-DDF9-49EA-93BF-E86AD2AC47E6}" type="slidenum">
              <a:rPr lang="hr-HR" smtClean="0"/>
              <a:t>‹#›</a:t>
            </a:fld>
            <a:endParaRPr lang="hr-HR"/>
          </a:p>
        </p:txBody>
      </p:sp>
    </p:spTree>
    <p:extLst>
      <p:ext uri="{BB962C8B-B14F-4D97-AF65-F5344CB8AC3E}">
        <p14:creationId xmlns:p14="http://schemas.microsoft.com/office/powerpoint/2010/main" val="2162772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715DB74-747B-4619-E581-855711EB3328}"/>
              </a:ext>
            </a:extLst>
          </p:cNvPr>
          <p:cNvSpPr>
            <a:spLocks noGrp="1"/>
          </p:cNvSpPr>
          <p:nvPr>
            <p:ph type="title"/>
          </p:nvPr>
        </p:nvSpPr>
        <p:spPr/>
        <p:txBody>
          <a:bodyPr/>
          <a:lstStyle/>
          <a:p>
            <a:r>
              <a:rPr lang="hr-HR"/>
              <a:t>Kliknite da biste uredili stil naslova matrice</a:t>
            </a:r>
          </a:p>
        </p:txBody>
      </p:sp>
      <p:sp>
        <p:nvSpPr>
          <p:cNvPr id="3" name="Rezervirano mjesto datuma 2">
            <a:extLst>
              <a:ext uri="{FF2B5EF4-FFF2-40B4-BE49-F238E27FC236}">
                <a16:creationId xmlns:a16="http://schemas.microsoft.com/office/drawing/2014/main" id="{F0AB9114-6048-944B-CEFC-C6DD2ED63AD3}"/>
              </a:ext>
            </a:extLst>
          </p:cNvPr>
          <p:cNvSpPr>
            <a:spLocks noGrp="1"/>
          </p:cNvSpPr>
          <p:nvPr>
            <p:ph type="dt" sz="half" idx="10"/>
          </p:nvPr>
        </p:nvSpPr>
        <p:spPr/>
        <p:txBody>
          <a:bodyPr/>
          <a:lstStyle/>
          <a:p>
            <a:fld id="{99B88CD8-F35B-4A7F-9523-28AC350186F1}" type="datetimeFigureOut">
              <a:rPr lang="hr-HR" smtClean="0"/>
              <a:t>13.3.2026.</a:t>
            </a:fld>
            <a:endParaRPr lang="hr-HR"/>
          </a:p>
        </p:txBody>
      </p:sp>
      <p:sp>
        <p:nvSpPr>
          <p:cNvPr id="4" name="Rezervirano mjesto podnožja 3">
            <a:extLst>
              <a:ext uri="{FF2B5EF4-FFF2-40B4-BE49-F238E27FC236}">
                <a16:creationId xmlns:a16="http://schemas.microsoft.com/office/drawing/2014/main" id="{03635F27-C334-0962-ED36-7D3E5CFDBC65}"/>
              </a:ext>
            </a:extLst>
          </p:cNvPr>
          <p:cNvSpPr>
            <a:spLocks noGrp="1"/>
          </p:cNvSpPr>
          <p:nvPr>
            <p:ph type="ftr" sz="quarter" idx="11"/>
          </p:nvPr>
        </p:nvSpPr>
        <p:spPr/>
        <p:txBody>
          <a:bodyPr/>
          <a:lstStyle/>
          <a:p>
            <a:endParaRPr lang="hr-HR"/>
          </a:p>
        </p:txBody>
      </p:sp>
      <p:sp>
        <p:nvSpPr>
          <p:cNvPr id="5" name="Rezervirano mjesto broja slajda 4">
            <a:extLst>
              <a:ext uri="{FF2B5EF4-FFF2-40B4-BE49-F238E27FC236}">
                <a16:creationId xmlns:a16="http://schemas.microsoft.com/office/drawing/2014/main" id="{45A22EFE-50E6-2D69-7CE8-0C562FDD09F8}"/>
              </a:ext>
            </a:extLst>
          </p:cNvPr>
          <p:cNvSpPr>
            <a:spLocks noGrp="1"/>
          </p:cNvSpPr>
          <p:nvPr>
            <p:ph type="sldNum" sz="quarter" idx="12"/>
          </p:nvPr>
        </p:nvSpPr>
        <p:spPr/>
        <p:txBody>
          <a:bodyPr/>
          <a:lstStyle/>
          <a:p>
            <a:fld id="{0DDDDE10-DDF9-49EA-93BF-E86AD2AC47E6}" type="slidenum">
              <a:rPr lang="hr-HR" smtClean="0"/>
              <a:t>‹#›</a:t>
            </a:fld>
            <a:endParaRPr lang="hr-HR"/>
          </a:p>
        </p:txBody>
      </p:sp>
    </p:spTree>
    <p:extLst>
      <p:ext uri="{BB962C8B-B14F-4D97-AF65-F5344CB8AC3E}">
        <p14:creationId xmlns:p14="http://schemas.microsoft.com/office/powerpoint/2010/main" val="3702850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a:extLst>
              <a:ext uri="{FF2B5EF4-FFF2-40B4-BE49-F238E27FC236}">
                <a16:creationId xmlns:a16="http://schemas.microsoft.com/office/drawing/2014/main" id="{BC472F04-1A57-431B-83B3-D575B8EE8C13}"/>
              </a:ext>
            </a:extLst>
          </p:cNvPr>
          <p:cNvSpPr>
            <a:spLocks noGrp="1"/>
          </p:cNvSpPr>
          <p:nvPr>
            <p:ph type="dt" sz="half" idx="10"/>
          </p:nvPr>
        </p:nvSpPr>
        <p:spPr/>
        <p:txBody>
          <a:bodyPr/>
          <a:lstStyle/>
          <a:p>
            <a:fld id="{99B88CD8-F35B-4A7F-9523-28AC350186F1}" type="datetimeFigureOut">
              <a:rPr lang="hr-HR" smtClean="0"/>
              <a:t>13.3.2026.</a:t>
            </a:fld>
            <a:endParaRPr lang="hr-HR"/>
          </a:p>
        </p:txBody>
      </p:sp>
      <p:sp>
        <p:nvSpPr>
          <p:cNvPr id="3" name="Rezervirano mjesto podnožja 2">
            <a:extLst>
              <a:ext uri="{FF2B5EF4-FFF2-40B4-BE49-F238E27FC236}">
                <a16:creationId xmlns:a16="http://schemas.microsoft.com/office/drawing/2014/main" id="{B78FF354-3A5F-8501-40F2-A4EFAC0DE3D4}"/>
              </a:ext>
            </a:extLst>
          </p:cNvPr>
          <p:cNvSpPr>
            <a:spLocks noGrp="1"/>
          </p:cNvSpPr>
          <p:nvPr>
            <p:ph type="ftr" sz="quarter" idx="11"/>
          </p:nvPr>
        </p:nvSpPr>
        <p:spPr/>
        <p:txBody>
          <a:bodyPr/>
          <a:lstStyle/>
          <a:p>
            <a:endParaRPr lang="hr-HR"/>
          </a:p>
        </p:txBody>
      </p:sp>
      <p:sp>
        <p:nvSpPr>
          <p:cNvPr id="4" name="Rezervirano mjesto broja slajda 3">
            <a:extLst>
              <a:ext uri="{FF2B5EF4-FFF2-40B4-BE49-F238E27FC236}">
                <a16:creationId xmlns:a16="http://schemas.microsoft.com/office/drawing/2014/main" id="{DAC0C4E1-C172-5C99-FC98-35D1882EB491}"/>
              </a:ext>
            </a:extLst>
          </p:cNvPr>
          <p:cNvSpPr>
            <a:spLocks noGrp="1"/>
          </p:cNvSpPr>
          <p:nvPr>
            <p:ph type="sldNum" sz="quarter" idx="12"/>
          </p:nvPr>
        </p:nvSpPr>
        <p:spPr/>
        <p:txBody>
          <a:bodyPr/>
          <a:lstStyle/>
          <a:p>
            <a:fld id="{0DDDDE10-DDF9-49EA-93BF-E86AD2AC47E6}" type="slidenum">
              <a:rPr lang="hr-HR" smtClean="0"/>
              <a:t>‹#›</a:t>
            </a:fld>
            <a:endParaRPr lang="hr-HR"/>
          </a:p>
        </p:txBody>
      </p:sp>
    </p:spTree>
    <p:extLst>
      <p:ext uri="{BB962C8B-B14F-4D97-AF65-F5344CB8AC3E}">
        <p14:creationId xmlns:p14="http://schemas.microsoft.com/office/powerpoint/2010/main" val="29214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713F13-395B-1B8B-659E-DE15AF023B60}"/>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adržaja 2">
            <a:extLst>
              <a:ext uri="{FF2B5EF4-FFF2-40B4-BE49-F238E27FC236}">
                <a16:creationId xmlns:a16="http://schemas.microsoft.com/office/drawing/2014/main" id="{F7095D19-D654-4B44-9BCE-ADE849C613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teksta 3">
            <a:extLst>
              <a:ext uri="{FF2B5EF4-FFF2-40B4-BE49-F238E27FC236}">
                <a16:creationId xmlns:a16="http://schemas.microsoft.com/office/drawing/2014/main" id="{306579B0-D1A1-E884-A23F-D06E4D9378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A58E36EF-0441-35A7-CA79-7D9CA3AF981B}"/>
              </a:ext>
            </a:extLst>
          </p:cNvPr>
          <p:cNvSpPr>
            <a:spLocks noGrp="1"/>
          </p:cNvSpPr>
          <p:nvPr>
            <p:ph type="dt" sz="half" idx="10"/>
          </p:nvPr>
        </p:nvSpPr>
        <p:spPr/>
        <p:txBody>
          <a:bodyPr/>
          <a:lstStyle/>
          <a:p>
            <a:fld id="{99B88CD8-F35B-4A7F-9523-28AC350186F1}" type="datetimeFigureOut">
              <a:rPr lang="hr-HR" smtClean="0"/>
              <a:t>13.3.2026.</a:t>
            </a:fld>
            <a:endParaRPr lang="hr-HR"/>
          </a:p>
        </p:txBody>
      </p:sp>
      <p:sp>
        <p:nvSpPr>
          <p:cNvPr id="6" name="Rezervirano mjesto podnožja 5">
            <a:extLst>
              <a:ext uri="{FF2B5EF4-FFF2-40B4-BE49-F238E27FC236}">
                <a16:creationId xmlns:a16="http://schemas.microsoft.com/office/drawing/2014/main" id="{A86FF2E8-3835-1D46-CBFD-EDB7F03DB7D6}"/>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D1A90539-6D7B-E3FD-2692-72FC826235D6}"/>
              </a:ext>
            </a:extLst>
          </p:cNvPr>
          <p:cNvSpPr>
            <a:spLocks noGrp="1"/>
          </p:cNvSpPr>
          <p:nvPr>
            <p:ph type="sldNum" sz="quarter" idx="12"/>
          </p:nvPr>
        </p:nvSpPr>
        <p:spPr/>
        <p:txBody>
          <a:bodyPr/>
          <a:lstStyle/>
          <a:p>
            <a:fld id="{0DDDDE10-DDF9-49EA-93BF-E86AD2AC47E6}" type="slidenum">
              <a:rPr lang="hr-HR" smtClean="0"/>
              <a:t>‹#›</a:t>
            </a:fld>
            <a:endParaRPr lang="hr-HR"/>
          </a:p>
        </p:txBody>
      </p:sp>
    </p:spTree>
    <p:extLst>
      <p:ext uri="{BB962C8B-B14F-4D97-AF65-F5344CB8AC3E}">
        <p14:creationId xmlns:p14="http://schemas.microsoft.com/office/powerpoint/2010/main" val="3808950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2F13D4B-388F-19D8-C931-ACA9769259FF}"/>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like 2">
            <a:extLst>
              <a:ext uri="{FF2B5EF4-FFF2-40B4-BE49-F238E27FC236}">
                <a16:creationId xmlns:a16="http://schemas.microsoft.com/office/drawing/2014/main" id="{A99CDDFB-04B6-F812-259D-16ED30EEFF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a:extLst>
              <a:ext uri="{FF2B5EF4-FFF2-40B4-BE49-F238E27FC236}">
                <a16:creationId xmlns:a16="http://schemas.microsoft.com/office/drawing/2014/main" id="{F897A4C7-98AD-D234-A667-5E883FEE4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0CAAB320-D970-7992-44FC-3077FE0CF39F}"/>
              </a:ext>
            </a:extLst>
          </p:cNvPr>
          <p:cNvSpPr>
            <a:spLocks noGrp="1"/>
          </p:cNvSpPr>
          <p:nvPr>
            <p:ph type="dt" sz="half" idx="10"/>
          </p:nvPr>
        </p:nvSpPr>
        <p:spPr/>
        <p:txBody>
          <a:bodyPr/>
          <a:lstStyle/>
          <a:p>
            <a:fld id="{99B88CD8-F35B-4A7F-9523-28AC350186F1}" type="datetimeFigureOut">
              <a:rPr lang="hr-HR" smtClean="0"/>
              <a:t>13.3.2026.</a:t>
            </a:fld>
            <a:endParaRPr lang="hr-HR"/>
          </a:p>
        </p:txBody>
      </p:sp>
      <p:sp>
        <p:nvSpPr>
          <p:cNvPr id="6" name="Rezervirano mjesto podnožja 5">
            <a:extLst>
              <a:ext uri="{FF2B5EF4-FFF2-40B4-BE49-F238E27FC236}">
                <a16:creationId xmlns:a16="http://schemas.microsoft.com/office/drawing/2014/main" id="{C7091049-BFBA-F1B4-F98B-178141C6FE3E}"/>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DDCF804B-645E-8063-3E14-2F073C0AC0FC}"/>
              </a:ext>
            </a:extLst>
          </p:cNvPr>
          <p:cNvSpPr>
            <a:spLocks noGrp="1"/>
          </p:cNvSpPr>
          <p:nvPr>
            <p:ph type="sldNum" sz="quarter" idx="12"/>
          </p:nvPr>
        </p:nvSpPr>
        <p:spPr/>
        <p:txBody>
          <a:bodyPr/>
          <a:lstStyle/>
          <a:p>
            <a:fld id="{0DDDDE10-DDF9-49EA-93BF-E86AD2AC47E6}" type="slidenum">
              <a:rPr lang="hr-HR" smtClean="0"/>
              <a:t>‹#›</a:t>
            </a:fld>
            <a:endParaRPr lang="hr-HR"/>
          </a:p>
        </p:txBody>
      </p:sp>
    </p:spTree>
    <p:extLst>
      <p:ext uri="{BB962C8B-B14F-4D97-AF65-F5344CB8AC3E}">
        <p14:creationId xmlns:p14="http://schemas.microsoft.com/office/powerpoint/2010/main" val="390118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naslova 1">
            <a:extLst>
              <a:ext uri="{FF2B5EF4-FFF2-40B4-BE49-F238E27FC236}">
                <a16:creationId xmlns:a16="http://schemas.microsoft.com/office/drawing/2014/main" id="{87CB2B91-C4B8-EE63-6056-F4252BC272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BEC15166-F49A-5E04-23AF-DA165D1CB8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83D32405-B9EB-31F0-84AF-03B338AB54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B88CD8-F35B-4A7F-9523-28AC350186F1}" type="datetimeFigureOut">
              <a:rPr lang="hr-HR" smtClean="0"/>
              <a:t>13.3.2026.</a:t>
            </a:fld>
            <a:endParaRPr lang="hr-HR"/>
          </a:p>
        </p:txBody>
      </p:sp>
      <p:sp>
        <p:nvSpPr>
          <p:cNvPr id="5" name="Rezervirano mjesto podnožja 4">
            <a:extLst>
              <a:ext uri="{FF2B5EF4-FFF2-40B4-BE49-F238E27FC236}">
                <a16:creationId xmlns:a16="http://schemas.microsoft.com/office/drawing/2014/main" id="{345D819E-5946-D0AB-658A-FDA2CF0FD2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a:extLst>
              <a:ext uri="{FF2B5EF4-FFF2-40B4-BE49-F238E27FC236}">
                <a16:creationId xmlns:a16="http://schemas.microsoft.com/office/drawing/2014/main" id="{1B07744C-0B1B-E797-4259-CC58582E08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DDDE10-DDF9-49EA-93BF-E86AD2AC47E6}" type="slidenum">
              <a:rPr lang="hr-HR" smtClean="0"/>
              <a:t>‹#›</a:t>
            </a:fld>
            <a:endParaRPr lang="hr-HR"/>
          </a:p>
        </p:txBody>
      </p:sp>
    </p:spTree>
    <p:extLst>
      <p:ext uri="{BB962C8B-B14F-4D97-AF65-F5344CB8AC3E}">
        <p14:creationId xmlns:p14="http://schemas.microsoft.com/office/powerpoint/2010/main" val="4190224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google.com/url?sa=i&amp;source=web&amp;rct=j&amp;url=https://gorica.hr/dokumenti/pravilnik-fin-udruga.pdf&amp;ved=2ahUKEwjCxIb96_ySAxWe_rsIHYNUCjYQy_kOegYIAQgNEAE&amp;opi=89978449&amp;cd&amp;psig=AOvVaw3dX8UZNyoA2Yt9xZFKlyE4&amp;ust=1772390689916000"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mint.gov.hr/UserDocsImages/mint.gov.hr/UserDocsImages/1A_UPISNICI/2026/Odluka%20o%20donacijama.pdf"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mailto:donacije@mints.hr" TargetMode="External"/><Relationship Id="rId2" Type="http://schemas.openxmlformats.org/officeDocument/2006/relationships/hyperlink" Target="https://mint.gov.hr/UserDocsImages/1A_UPISNICI/2026/Zahtjev%20davatelja%20donacije.docx"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mailto:donacije@mints.hr" TargetMode="External"/><Relationship Id="rId2" Type="http://schemas.openxmlformats.org/officeDocument/2006/relationships/hyperlink" Target="https://mint.gov.hr/UserDocsImages/1A_UPISNICI/2026/Izvje%C5%A1%C4%87e%20primatelja%20donacije.docx"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Naslov 1">
            <a:extLst>
              <a:ext uri="{FF2B5EF4-FFF2-40B4-BE49-F238E27FC236}">
                <a16:creationId xmlns:a16="http://schemas.microsoft.com/office/drawing/2014/main" id="{35A8F6AF-4C52-205B-DB10-F73C27C2A29A}"/>
              </a:ext>
            </a:extLst>
          </p:cNvPr>
          <p:cNvSpPr>
            <a:spLocks noGrp="1"/>
          </p:cNvSpPr>
          <p:nvPr>
            <p:ph type="ctrTitle"/>
          </p:nvPr>
        </p:nvSpPr>
        <p:spPr>
          <a:xfrm>
            <a:off x="1314824" y="735106"/>
            <a:ext cx="10053763" cy="2928470"/>
          </a:xfrm>
        </p:spPr>
        <p:txBody>
          <a:bodyPr anchor="b">
            <a:normAutofit/>
          </a:bodyPr>
          <a:lstStyle/>
          <a:p>
            <a:pPr algn="l"/>
            <a:r>
              <a:rPr lang="hr-HR" sz="4000">
                <a:solidFill>
                  <a:srgbClr val="FFFFFF"/>
                </a:solidFill>
              </a:rPr>
              <a:t>AKTUALNE POREZNE IZMJENE I FISKALIZACIJA- praktični vodič za sigurno poslovanje udruga u sportu</a:t>
            </a:r>
          </a:p>
        </p:txBody>
      </p:sp>
      <p:sp>
        <p:nvSpPr>
          <p:cNvPr id="3" name="Podnaslov 2">
            <a:extLst>
              <a:ext uri="{FF2B5EF4-FFF2-40B4-BE49-F238E27FC236}">
                <a16:creationId xmlns:a16="http://schemas.microsoft.com/office/drawing/2014/main" id="{E1FBE6EA-7401-293E-B7B3-8D3CD95DC210}"/>
              </a:ext>
            </a:extLst>
          </p:cNvPr>
          <p:cNvSpPr>
            <a:spLocks noGrp="1"/>
          </p:cNvSpPr>
          <p:nvPr>
            <p:ph type="subTitle" idx="1"/>
          </p:nvPr>
        </p:nvSpPr>
        <p:spPr>
          <a:xfrm>
            <a:off x="1350682" y="4870824"/>
            <a:ext cx="10005951" cy="1458258"/>
          </a:xfrm>
        </p:spPr>
        <p:txBody>
          <a:bodyPr anchor="ctr">
            <a:normAutofit/>
          </a:bodyPr>
          <a:lstStyle/>
          <a:p>
            <a:pPr algn="l"/>
            <a:r>
              <a:rPr lang="hr-HR"/>
              <a:t>mr.sc. Silvana Zovko Marić dipl.oec.</a:t>
            </a:r>
          </a:p>
          <a:p>
            <a:pPr algn="l"/>
            <a:r>
              <a:rPr lang="hr-HR"/>
              <a:t>12. ožujka 2026. godine </a:t>
            </a:r>
          </a:p>
        </p:txBody>
      </p:sp>
    </p:spTree>
    <p:extLst>
      <p:ext uri="{BB962C8B-B14F-4D97-AF65-F5344CB8AC3E}">
        <p14:creationId xmlns:p14="http://schemas.microsoft.com/office/powerpoint/2010/main" val="310219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type="wd">
                                    <p:tmPct val="15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EAB0FD3A-3399-E3FE-F738-94B438EAB0D6}"/>
              </a:ext>
            </a:extLst>
          </p:cNvPr>
          <p:cNvSpPr>
            <a:spLocks noGrp="1"/>
          </p:cNvSpPr>
          <p:nvPr>
            <p:ph type="title"/>
          </p:nvPr>
        </p:nvSpPr>
        <p:spPr>
          <a:xfrm>
            <a:off x="466722" y="586855"/>
            <a:ext cx="3201366" cy="3387497"/>
          </a:xfrm>
        </p:spPr>
        <p:txBody>
          <a:bodyPr anchor="b">
            <a:normAutofit/>
          </a:bodyPr>
          <a:lstStyle/>
          <a:p>
            <a:pPr algn="r"/>
            <a:r>
              <a:rPr lang="hr-HR" sz="4000">
                <a:solidFill>
                  <a:srgbClr val="FFFFFF"/>
                </a:solidFill>
              </a:rPr>
              <a:t>Poslovne knjige i financijski izvještaji</a:t>
            </a:r>
          </a:p>
        </p:txBody>
      </p:sp>
      <p:sp>
        <p:nvSpPr>
          <p:cNvPr id="3" name="Rezervirano mjesto sadržaja 2">
            <a:extLst>
              <a:ext uri="{FF2B5EF4-FFF2-40B4-BE49-F238E27FC236}">
                <a16:creationId xmlns:a16="http://schemas.microsoft.com/office/drawing/2014/main" id="{0E41A400-E7F4-13AB-9025-79165C54D95E}"/>
              </a:ext>
            </a:extLst>
          </p:cNvPr>
          <p:cNvSpPr>
            <a:spLocks noGrp="1"/>
          </p:cNvSpPr>
          <p:nvPr>
            <p:ph idx="1"/>
          </p:nvPr>
        </p:nvSpPr>
        <p:spPr>
          <a:xfrm>
            <a:off x="4810259" y="649480"/>
            <a:ext cx="6555347" cy="5546047"/>
          </a:xfrm>
        </p:spPr>
        <p:txBody>
          <a:bodyPr anchor="ctr">
            <a:normAutofit/>
          </a:bodyPr>
          <a:lstStyle/>
          <a:p>
            <a:pPr marL="0" indent="0" algn="just">
              <a:buNone/>
            </a:pPr>
            <a:r>
              <a:rPr lang="hr-HR" sz="1700" b="1">
                <a:solidFill>
                  <a:schemeClr val="accent1">
                    <a:lumMod val="75000"/>
                  </a:schemeClr>
                </a:solidFill>
              </a:rPr>
              <a:t>Zakon o financijskom poslovanju i računovodstvu neprofitnih organizacija </a:t>
            </a:r>
          </a:p>
          <a:p>
            <a:pPr marL="0" indent="0" algn="just">
              <a:buNone/>
            </a:pPr>
            <a:endParaRPr lang="hr-HR" sz="1700"/>
          </a:p>
          <a:p>
            <a:pPr algn="just"/>
            <a:r>
              <a:rPr lang="hr-HR" sz="1700"/>
              <a:t>Obveza dostave financijskih izvještaja za sve neprofitne organizacije prilagođeno visini prihoda i vrijednosti imovine</a:t>
            </a:r>
          </a:p>
          <a:p>
            <a:pPr algn="just"/>
            <a:r>
              <a:rPr lang="hr-HR" sz="1700"/>
              <a:t>Javna objava financijskih izvještaja kroz Registar neprofitnih organizacija</a:t>
            </a:r>
          </a:p>
          <a:p>
            <a:pPr algn="just"/>
            <a:r>
              <a:rPr lang="hr-HR" sz="1700"/>
              <a:t>Vođenje knjigovodstva po načelu </a:t>
            </a:r>
            <a:r>
              <a:rPr lang="hr-HR" sz="1700">
                <a:solidFill>
                  <a:schemeClr val="accent1">
                    <a:lumMod val="75000"/>
                  </a:schemeClr>
                </a:solidFill>
                <a:effectLst>
                  <a:outerShdw blurRad="38100" dist="38100" dir="2700000" algn="tl">
                    <a:srgbClr val="000000">
                      <a:alpha val="43137"/>
                    </a:srgbClr>
                  </a:outerShdw>
                </a:effectLst>
              </a:rPr>
              <a:t>dvojnog knjigovodstva </a:t>
            </a:r>
            <a:r>
              <a:rPr lang="hr-HR" sz="1700"/>
              <a:t>prema rasporedu računa iz </a:t>
            </a:r>
            <a:r>
              <a:rPr lang="hr-HR" sz="1700">
                <a:solidFill>
                  <a:schemeClr val="accent1">
                    <a:lumMod val="75000"/>
                  </a:schemeClr>
                </a:solidFill>
                <a:effectLst>
                  <a:outerShdw blurRad="38100" dist="38100" dir="2700000" algn="tl">
                    <a:srgbClr val="000000">
                      <a:alpha val="43137"/>
                    </a:srgbClr>
                  </a:outerShdw>
                </a:effectLst>
              </a:rPr>
              <a:t>računskog plana propisanog za neprofitne organizacije</a:t>
            </a:r>
            <a:r>
              <a:rPr lang="hr-HR" sz="1700">
                <a:solidFill>
                  <a:schemeClr val="accent1">
                    <a:lumMod val="75000"/>
                  </a:schemeClr>
                </a:solidFill>
              </a:rPr>
              <a:t> </a:t>
            </a:r>
            <a:r>
              <a:rPr lang="hr-HR" sz="1700"/>
              <a:t>prve tri poslovne godine</a:t>
            </a:r>
          </a:p>
          <a:p>
            <a:pPr algn="just"/>
            <a:r>
              <a:rPr lang="hr-HR" sz="1700"/>
              <a:t>Iznimno nakon tri godine (godina osnivanja smatra se prvom godinom) – zakonski zastupnik može donijeti odluku o vođenju </a:t>
            </a:r>
            <a:r>
              <a:rPr lang="hr-HR" sz="1700">
                <a:solidFill>
                  <a:schemeClr val="accent1">
                    <a:lumMod val="75000"/>
                  </a:schemeClr>
                </a:solidFill>
                <a:effectLst>
                  <a:outerShdw blurRad="38100" dist="38100" dir="2700000" algn="tl">
                    <a:srgbClr val="000000">
                      <a:alpha val="43137"/>
                    </a:srgbClr>
                  </a:outerShdw>
                </a:effectLst>
              </a:rPr>
              <a:t>jednostavnog knjigovodstva </a:t>
            </a:r>
            <a:r>
              <a:rPr lang="hr-HR" sz="1700"/>
              <a:t>i primjena novčano računovodstvenog načela (</a:t>
            </a:r>
            <a:r>
              <a:rPr lang="hr-HR" sz="1700">
                <a:solidFill>
                  <a:schemeClr val="accent1">
                    <a:lumMod val="75000"/>
                  </a:schemeClr>
                </a:solidFill>
              </a:rPr>
              <a:t>blagajničko načelo</a:t>
            </a:r>
            <a:r>
              <a:rPr lang="hr-HR" sz="1700"/>
              <a:t>) ako ispunjava uvijete:</a:t>
            </a:r>
          </a:p>
          <a:p>
            <a:pPr lvl="1" algn="just"/>
            <a:r>
              <a:rPr lang="hr-HR" sz="1700"/>
              <a:t>vrijednost imovine na kraju svake od prethodne tri godine uzastopno manja od 30.526,25 eura (230.000,00 kn)</a:t>
            </a:r>
          </a:p>
          <a:p>
            <a:pPr lvl="1" algn="just"/>
            <a:r>
              <a:rPr lang="hr-HR" sz="1700"/>
              <a:t>godišnji prihod u svakoj od prethodne tri godine uzastopno manji od 30.526,25 eura</a:t>
            </a:r>
          </a:p>
        </p:txBody>
      </p:sp>
    </p:spTree>
    <p:extLst>
      <p:ext uri="{BB962C8B-B14F-4D97-AF65-F5344CB8AC3E}">
        <p14:creationId xmlns:p14="http://schemas.microsoft.com/office/powerpoint/2010/main" val="4251386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5CAB841-E206-155A-F0D6-404719866C4F}"/>
              </a:ext>
            </a:extLst>
          </p:cNvPr>
          <p:cNvSpPr>
            <a:spLocks noGrp="1"/>
          </p:cNvSpPr>
          <p:nvPr>
            <p:ph type="title"/>
          </p:nvPr>
        </p:nvSpPr>
        <p:spPr>
          <a:xfrm>
            <a:off x="466722" y="586855"/>
            <a:ext cx="3201366" cy="3387497"/>
          </a:xfrm>
        </p:spPr>
        <p:txBody>
          <a:bodyPr anchor="b">
            <a:normAutofit/>
          </a:bodyPr>
          <a:lstStyle/>
          <a:p>
            <a:pPr algn="r"/>
            <a:r>
              <a:rPr lang="hr-HR" sz="4000">
                <a:solidFill>
                  <a:srgbClr val="FFFFFF"/>
                </a:solidFill>
              </a:rPr>
              <a:t>Poslovne knjige i financijski izvještaji</a:t>
            </a:r>
          </a:p>
        </p:txBody>
      </p:sp>
      <p:sp>
        <p:nvSpPr>
          <p:cNvPr id="3" name="Rezervirano mjesto sadržaja 2">
            <a:extLst>
              <a:ext uri="{FF2B5EF4-FFF2-40B4-BE49-F238E27FC236}">
                <a16:creationId xmlns:a16="http://schemas.microsoft.com/office/drawing/2014/main" id="{EF4BEB4C-C8EB-6B13-53B6-3A7969914C80}"/>
              </a:ext>
            </a:extLst>
          </p:cNvPr>
          <p:cNvSpPr>
            <a:spLocks noGrp="1"/>
          </p:cNvSpPr>
          <p:nvPr>
            <p:ph idx="1"/>
          </p:nvPr>
        </p:nvSpPr>
        <p:spPr>
          <a:xfrm>
            <a:off x="4810259" y="649480"/>
            <a:ext cx="6671499" cy="5656429"/>
          </a:xfrm>
        </p:spPr>
        <p:txBody>
          <a:bodyPr anchor="ctr">
            <a:normAutofit/>
          </a:bodyPr>
          <a:lstStyle/>
          <a:p>
            <a:pPr algn="just"/>
            <a:r>
              <a:rPr lang="hr-HR" sz="1700"/>
              <a:t>Odluka o prelasku na jednostavno knjigovodstvo važeća je do opoziva  i sve dok zadovoljava propisane uvjete </a:t>
            </a:r>
          </a:p>
          <a:p>
            <a:pPr algn="just"/>
            <a:r>
              <a:rPr lang="hr-HR" sz="1700"/>
              <a:t>Većina sportskih saveza i zajednica u praksi ostaje u sustavu dvojnog knjigovodstva zbog kompleksnosti poslovanja, upravljanje većim brojem transakcija i stroži uvjeti izvještavanja prema Ministarstvu turizma i sporta te kroz Nacionalni informacijski sustav u sportu</a:t>
            </a:r>
          </a:p>
          <a:p>
            <a:pPr algn="just"/>
            <a:r>
              <a:rPr lang="hr-HR" sz="1700">
                <a:solidFill>
                  <a:schemeClr val="accent2">
                    <a:lumMod val="75000"/>
                  </a:schemeClr>
                </a:solidFill>
              </a:rPr>
              <a:t>Knjigovodstvo:</a:t>
            </a:r>
          </a:p>
          <a:p>
            <a:pPr lvl="1" algn="just">
              <a:buFont typeface="Wingdings" panose="05000000000000000000" pitchFamily="2" charset="2"/>
              <a:buChar char="ü"/>
            </a:pPr>
            <a:r>
              <a:rPr lang="hr-HR" sz="1700">
                <a:solidFill>
                  <a:schemeClr val="accent2">
                    <a:lumMod val="75000"/>
                  </a:schemeClr>
                </a:solidFill>
              </a:rPr>
              <a:t>osigurati podatke pojedinačno o vrstama prihoda i rashoda</a:t>
            </a:r>
          </a:p>
          <a:p>
            <a:pPr lvl="1" algn="just">
              <a:buFont typeface="Wingdings" panose="05000000000000000000" pitchFamily="2" charset="2"/>
              <a:buChar char="ü"/>
            </a:pPr>
            <a:r>
              <a:rPr lang="hr-HR" sz="1700">
                <a:solidFill>
                  <a:schemeClr val="accent2">
                    <a:lumMod val="75000"/>
                  </a:schemeClr>
                </a:solidFill>
              </a:rPr>
              <a:t>stanje imovine</a:t>
            </a:r>
          </a:p>
          <a:p>
            <a:pPr lvl="1" algn="just">
              <a:buFont typeface="Wingdings" panose="05000000000000000000" pitchFamily="2" charset="2"/>
              <a:buChar char="ü"/>
            </a:pPr>
            <a:r>
              <a:rPr lang="hr-HR" sz="1700">
                <a:solidFill>
                  <a:schemeClr val="accent2">
                    <a:lumMod val="75000"/>
                  </a:schemeClr>
                </a:solidFill>
              </a:rPr>
              <a:t>obveze i vlastiti izvori</a:t>
            </a:r>
          </a:p>
          <a:p>
            <a:pPr lvl="1" algn="just">
              <a:buFont typeface="Wingdings" panose="05000000000000000000" pitchFamily="2" charset="2"/>
              <a:buChar char="ü"/>
            </a:pPr>
            <a:r>
              <a:rPr lang="hr-HR" sz="1700">
                <a:solidFill>
                  <a:schemeClr val="accent2">
                    <a:lumMod val="75000"/>
                  </a:schemeClr>
                </a:solidFill>
              </a:rPr>
              <a:t>unos podataka po nastanku poslovnog događaja a najkasnije u roku primjerenom za sastavljanje financijskih izvještaja (kod jednostavnog knjigovodstva: načelo blagajne)</a:t>
            </a:r>
          </a:p>
          <a:p>
            <a:pPr lvl="1" algn="just">
              <a:buFont typeface="Wingdings" panose="05000000000000000000" pitchFamily="2" charset="2"/>
              <a:buChar char="ü"/>
            </a:pPr>
            <a:r>
              <a:rPr lang="hr-HR" sz="1700">
                <a:solidFill>
                  <a:schemeClr val="accent2">
                    <a:lumMod val="75000"/>
                  </a:schemeClr>
                </a:solidFill>
              </a:rPr>
              <a:t>zakonski zastupnik odgovoran je za ustroj, zakonito poslovanje i vođenje računovodstvenih poslova </a:t>
            </a:r>
          </a:p>
          <a:p>
            <a:pPr lvl="1" algn="just">
              <a:buFont typeface="Wingdings" panose="05000000000000000000" pitchFamily="2" charset="2"/>
              <a:buChar char="ü"/>
            </a:pPr>
            <a:r>
              <a:rPr lang="hr-HR" sz="1700">
                <a:solidFill>
                  <a:schemeClr val="accent2">
                    <a:lumMod val="75000"/>
                  </a:schemeClr>
                </a:solidFill>
              </a:rPr>
              <a:t>vođenje računovodstvenih poslova može se ugovorom povjeriti i drugoj stručnoj osobi</a:t>
            </a:r>
          </a:p>
          <a:p>
            <a:pPr algn="just"/>
            <a:r>
              <a:rPr lang="hr-HR" sz="1700">
                <a:solidFill>
                  <a:schemeClr val="accent1">
                    <a:lumMod val="75000"/>
                  </a:schemeClr>
                </a:solidFill>
              </a:rPr>
              <a:t>Pomoćne knjige i posebne pomoćne evidencije ne moraju se voditi ako se izravnim raščlanjivanjem stavki glavne knjige osiguravaju svi potrebni podaci</a:t>
            </a:r>
          </a:p>
        </p:txBody>
      </p:sp>
    </p:spTree>
    <p:extLst>
      <p:ext uri="{BB962C8B-B14F-4D97-AF65-F5344CB8AC3E}">
        <p14:creationId xmlns:p14="http://schemas.microsoft.com/office/powerpoint/2010/main" val="322354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27E1C66-04F9-3061-621A-E74F027DE2D5}"/>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Poslovne knjige i financijski izvještaji</a:t>
            </a:r>
          </a:p>
        </p:txBody>
      </p:sp>
      <p:sp>
        <p:nvSpPr>
          <p:cNvPr id="3" name="Rezervirano mjesto sadržaja 2">
            <a:extLst>
              <a:ext uri="{FF2B5EF4-FFF2-40B4-BE49-F238E27FC236}">
                <a16:creationId xmlns:a16="http://schemas.microsoft.com/office/drawing/2014/main" id="{3F1CE01B-462D-4780-FE27-F676C743BC19}"/>
              </a:ext>
            </a:extLst>
          </p:cNvPr>
          <p:cNvSpPr>
            <a:spLocks noGrp="1"/>
          </p:cNvSpPr>
          <p:nvPr>
            <p:ph idx="1"/>
          </p:nvPr>
        </p:nvSpPr>
        <p:spPr>
          <a:xfrm>
            <a:off x="391887" y="1781176"/>
            <a:ext cx="10703744" cy="4656946"/>
          </a:xfrm>
          <a:ln w="38100">
            <a:solidFill>
              <a:schemeClr val="accent2">
                <a:lumMod val="50000"/>
              </a:schemeClr>
            </a:solidFill>
          </a:ln>
        </p:spPr>
        <p:txBody>
          <a:bodyPr anchor="ctr">
            <a:normAutofit/>
          </a:bodyPr>
          <a:lstStyle/>
          <a:p>
            <a:pPr marL="0" indent="0">
              <a:buNone/>
            </a:pPr>
            <a:r>
              <a:rPr lang="hr-HR" sz="1800" b="1">
                <a:effectLst/>
                <a:latin typeface="Arial" panose="020B0604020202020204" pitchFamily="34" charset="0"/>
                <a:ea typeface="SimSun" panose="02010600030101010101" pitchFamily="2" charset="-122"/>
                <a:cs typeface="Calibri Light" panose="020F0302020204030204" pitchFamily="34" charset="0"/>
              </a:rPr>
              <a:t>	Poslovne knjige u sustavu dvojnog računovodstva neprofitnih organizacija</a:t>
            </a:r>
          </a:p>
          <a:p>
            <a:endParaRPr lang="hr-HR" sz="1800" b="1">
              <a:effectLst/>
              <a:latin typeface="Arial" panose="020B0604020202020204" pitchFamily="34" charset="0"/>
              <a:ea typeface="SimSun" panose="02010600030101010101" pitchFamily="2" charset="-122"/>
              <a:cs typeface="Calibri Light" panose="020F0302020204030204" pitchFamily="34" charset="0"/>
            </a:endParaRPr>
          </a:p>
          <a:p>
            <a:endParaRPr lang="hr-HR" sz="2000"/>
          </a:p>
          <a:p>
            <a:endParaRPr lang="hr-HR" sz="2000"/>
          </a:p>
          <a:p>
            <a:endParaRPr lang="hr-HR" sz="2000"/>
          </a:p>
          <a:p>
            <a:endParaRPr lang="hr-HR" sz="2000"/>
          </a:p>
          <a:p>
            <a:endParaRPr lang="hr-HR" sz="2000"/>
          </a:p>
          <a:p>
            <a:endParaRPr lang="hr-HR" sz="2000"/>
          </a:p>
          <a:p>
            <a:endParaRPr lang="hr-HR" sz="2000"/>
          </a:p>
          <a:p>
            <a:endParaRPr lang="hr-HR" sz="2000"/>
          </a:p>
          <a:p>
            <a:endParaRPr lang="hr-HR" sz="2000"/>
          </a:p>
        </p:txBody>
      </p:sp>
      <p:sp>
        <p:nvSpPr>
          <p:cNvPr id="11" name="Pravokutnik 10">
            <a:extLst>
              <a:ext uri="{FF2B5EF4-FFF2-40B4-BE49-F238E27FC236}">
                <a16:creationId xmlns:a16="http://schemas.microsoft.com/office/drawing/2014/main" id="{7CE96749-3473-9C23-2AF5-E253F2CC6B1A}"/>
              </a:ext>
            </a:extLst>
          </p:cNvPr>
          <p:cNvSpPr/>
          <p:nvPr/>
        </p:nvSpPr>
        <p:spPr>
          <a:xfrm>
            <a:off x="2006082" y="2817845"/>
            <a:ext cx="2333005" cy="737114"/>
          </a:xfrm>
          <a:prstGeom prst="rect">
            <a:avLst/>
          </a:prstGeom>
          <a:ln w="3810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sz="1600"/>
              <a:t>POSLOVNE KNJIGE</a:t>
            </a:r>
          </a:p>
          <a:p>
            <a:pPr algn="ctr"/>
            <a:r>
              <a:rPr lang="hr-HR" sz="1600"/>
              <a:t> dvojno  knjigovodstvo</a:t>
            </a:r>
          </a:p>
        </p:txBody>
      </p:sp>
      <p:sp>
        <p:nvSpPr>
          <p:cNvPr id="13" name="Pravokutnik 12">
            <a:extLst>
              <a:ext uri="{FF2B5EF4-FFF2-40B4-BE49-F238E27FC236}">
                <a16:creationId xmlns:a16="http://schemas.microsoft.com/office/drawing/2014/main" id="{0AF6ADB2-B5AD-C6C5-82DE-64542CCD09B3}"/>
              </a:ext>
            </a:extLst>
          </p:cNvPr>
          <p:cNvSpPr/>
          <p:nvPr/>
        </p:nvSpPr>
        <p:spPr>
          <a:xfrm>
            <a:off x="615819" y="4077478"/>
            <a:ext cx="1413589" cy="876618"/>
          </a:xfrm>
          <a:prstGeom prst="rect">
            <a:avLst/>
          </a:prstGeom>
          <a:solidFill>
            <a:schemeClr val="accent4">
              <a:lumMod val="75000"/>
            </a:schemeClr>
          </a:solid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a:t>DNEVNIK</a:t>
            </a:r>
          </a:p>
        </p:txBody>
      </p:sp>
      <p:sp>
        <p:nvSpPr>
          <p:cNvPr id="15" name="Pravokutnik 14">
            <a:extLst>
              <a:ext uri="{FF2B5EF4-FFF2-40B4-BE49-F238E27FC236}">
                <a16:creationId xmlns:a16="http://schemas.microsoft.com/office/drawing/2014/main" id="{AD8B04D6-9CFF-41FD-3E49-19024CFF3E57}"/>
              </a:ext>
            </a:extLst>
          </p:cNvPr>
          <p:cNvSpPr/>
          <p:nvPr/>
        </p:nvSpPr>
        <p:spPr>
          <a:xfrm>
            <a:off x="2444619" y="4077478"/>
            <a:ext cx="1631977" cy="876612"/>
          </a:xfrm>
          <a:prstGeom prst="rect">
            <a:avLst/>
          </a:prstGeom>
          <a:solidFill>
            <a:schemeClr val="accent6">
              <a:lumMod val="75000"/>
            </a:schemeClr>
          </a:solid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a:t>GLAVNA KNJIGA</a:t>
            </a:r>
          </a:p>
        </p:txBody>
      </p:sp>
      <p:sp>
        <p:nvSpPr>
          <p:cNvPr id="17" name="Pravokutnik 16">
            <a:extLst>
              <a:ext uri="{FF2B5EF4-FFF2-40B4-BE49-F238E27FC236}">
                <a16:creationId xmlns:a16="http://schemas.microsoft.com/office/drawing/2014/main" id="{6334F617-9035-76D7-D5D4-A1ABCD4A6881}"/>
              </a:ext>
            </a:extLst>
          </p:cNvPr>
          <p:cNvSpPr/>
          <p:nvPr/>
        </p:nvSpPr>
        <p:spPr>
          <a:xfrm>
            <a:off x="4245428" y="4077478"/>
            <a:ext cx="1534269" cy="876612"/>
          </a:xfrm>
          <a:prstGeom prst="rect">
            <a:avLst/>
          </a:prstGeom>
          <a:solidFill>
            <a:schemeClr val="accent3">
              <a:lumMod val="75000"/>
            </a:schemeClr>
          </a:solid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a:t>POMOĆNE KNJIGE</a:t>
            </a:r>
          </a:p>
        </p:txBody>
      </p:sp>
      <p:sp>
        <p:nvSpPr>
          <p:cNvPr id="18" name="Pravokutnik 17">
            <a:extLst>
              <a:ext uri="{FF2B5EF4-FFF2-40B4-BE49-F238E27FC236}">
                <a16:creationId xmlns:a16="http://schemas.microsoft.com/office/drawing/2014/main" id="{E05647C7-3B70-CFB5-6342-4B2DBD99EACB}"/>
              </a:ext>
            </a:extLst>
          </p:cNvPr>
          <p:cNvSpPr/>
          <p:nvPr/>
        </p:nvSpPr>
        <p:spPr>
          <a:xfrm>
            <a:off x="7156580" y="3717986"/>
            <a:ext cx="3256383" cy="1236110"/>
          </a:xfrm>
          <a:prstGeom prst="rect">
            <a:avLst/>
          </a:prstGeom>
          <a:solidFill>
            <a:srgbClr val="92D050"/>
          </a:solid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r-HR" sz="1000"/>
          </a:p>
          <a:p>
            <a:pPr algn="ctr"/>
            <a:r>
              <a:rPr lang="hr-HR" sz="1100"/>
              <a:t>Knjiga dugotrajne nefinancijske imovine</a:t>
            </a:r>
          </a:p>
          <a:p>
            <a:pPr algn="ctr"/>
            <a:r>
              <a:rPr lang="hr-HR" sz="1100"/>
              <a:t>Knjiga kratkotrajne nefinancijske imovine</a:t>
            </a:r>
          </a:p>
          <a:p>
            <a:pPr algn="ctr"/>
            <a:r>
              <a:rPr lang="hr-HR" sz="1100"/>
              <a:t>Knjiga financijske imovine i obveza</a:t>
            </a:r>
          </a:p>
          <a:p>
            <a:pPr algn="ctr"/>
            <a:r>
              <a:rPr lang="hr-HR" sz="1100"/>
              <a:t>Knjiga blagajne</a:t>
            </a:r>
          </a:p>
          <a:p>
            <a:pPr algn="ctr"/>
            <a:r>
              <a:rPr lang="hr-HR" sz="1100"/>
              <a:t>Evidencija putnih naloga i korištenja službenih vozila</a:t>
            </a:r>
          </a:p>
          <a:p>
            <a:pPr algn="ctr"/>
            <a:endParaRPr lang="hr-HR"/>
          </a:p>
        </p:txBody>
      </p:sp>
      <p:sp>
        <p:nvSpPr>
          <p:cNvPr id="19" name="Pravokutnik 18">
            <a:extLst>
              <a:ext uri="{FF2B5EF4-FFF2-40B4-BE49-F238E27FC236}">
                <a16:creationId xmlns:a16="http://schemas.microsoft.com/office/drawing/2014/main" id="{4917ED44-34BC-12B6-593D-E11AC73566C3}"/>
              </a:ext>
            </a:extLst>
          </p:cNvPr>
          <p:cNvSpPr/>
          <p:nvPr/>
        </p:nvSpPr>
        <p:spPr>
          <a:xfrm>
            <a:off x="7156580" y="5243804"/>
            <a:ext cx="3340359" cy="1001721"/>
          </a:xfrm>
          <a:prstGeom prst="rect">
            <a:avLst/>
          </a:prstGeom>
          <a:solidFill>
            <a:srgbClr val="00B0F0"/>
          </a:solid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sz="1100"/>
              <a:t>Evidencija danih i primljenih jamstava i garancija</a:t>
            </a:r>
          </a:p>
          <a:p>
            <a:pPr algn="ctr"/>
            <a:r>
              <a:rPr lang="hr-HR" sz="1100"/>
              <a:t>Knjiga ulaznih računa</a:t>
            </a:r>
          </a:p>
          <a:p>
            <a:pPr algn="ctr"/>
            <a:r>
              <a:rPr lang="hr-HR" sz="1100"/>
              <a:t>Knjiga izlaznih računa</a:t>
            </a:r>
          </a:p>
          <a:p>
            <a:pPr algn="ctr"/>
            <a:r>
              <a:rPr lang="hr-HR" sz="1100"/>
              <a:t>Ostale evidencije prema posebnim propisima i potrebama </a:t>
            </a:r>
          </a:p>
        </p:txBody>
      </p:sp>
      <p:cxnSp>
        <p:nvCxnSpPr>
          <p:cNvPr id="26" name="Ravni poveznik 25">
            <a:extLst>
              <a:ext uri="{FF2B5EF4-FFF2-40B4-BE49-F238E27FC236}">
                <a16:creationId xmlns:a16="http://schemas.microsoft.com/office/drawing/2014/main" id="{C0727198-8540-C9C6-3DD3-59ED9DA3350F}"/>
              </a:ext>
            </a:extLst>
          </p:cNvPr>
          <p:cNvCxnSpPr/>
          <p:nvPr/>
        </p:nvCxnSpPr>
        <p:spPr>
          <a:xfrm>
            <a:off x="1296955" y="3816220"/>
            <a:ext cx="362960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Ravni poveznik 27">
            <a:extLst>
              <a:ext uri="{FF2B5EF4-FFF2-40B4-BE49-F238E27FC236}">
                <a16:creationId xmlns:a16="http://schemas.microsoft.com/office/drawing/2014/main" id="{91ECFB91-739D-BE5F-744F-72E411A7C71A}"/>
              </a:ext>
            </a:extLst>
          </p:cNvPr>
          <p:cNvCxnSpPr>
            <a:cxnSpLocks/>
            <a:stCxn id="11" idx="2"/>
          </p:cNvCxnSpPr>
          <p:nvPr/>
        </p:nvCxnSpPr>
        <p:spPr>
          <a:xfrm flipH="1">
            <a:off x="3170251" y="3554959"/>
            <a:ext cx="2334" cy="4478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Ravni poveznik 34">
            <a:extLst>
              <a:ext uri="{FF2B5EF4-FFF2-40B4-BE49-F238E27FC236}">
                <a16:creationId xmlns:a16="http://schemas.microsoft.com/office/drawing/2014/main" id="{1D0DFC41-933F-85A4-2E96-23D913B7BE98}"/>
              </a:ext>
            </a:extLst>
          </p:cNvPr>
          <p:cNvCxnSpPr>
            <a:cxnSpLocks/>
          </p:cNvCxnSpPr>
          <p:nvPr/>
        </p:nvCxnSpPr>
        <p:spPr>
          <a:xfrm flipV="1">
            <a:off x="4926563" y="3816220"/>
            <a:ext cx="0" cy="2612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Ravni poveznik 38">
            <a:extLst>
              <a:ext uri="{FF2B5EF4-FFF2-40B4-BE49-F238E27FC236}">
                <a16:creationId xmlns:a16="http://schemas.microsoft.com/office/drawing/2014/main" id="{BF3AEFD8-9EDD-43F3-DCA6-632CC9146FC7}"/>
              </a:ext>
            </a:extLst>
          </p:cNvPr>
          <p:cNvCxnSpPr>
            <a:cxnSpLocks/>
            <a:stCxn id="13" idx="0"/>
          </p:cNvCxnSpPr>
          <p:nvPr/>
        </p:nvCxnSpPr>
        <p:spPr>
          <a:xfrm flipV="1">
            <a:off x="1322614" y="3816219"/>
            <a:ext cx="2334" cy="26125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Ravni poveznik 43">
            <a:extLst>
              <a:ext uri="{FF2B5EF4-FFF2-40B4-BE49-F238E27FC236}">
                <a16:creationId xmlns:a16="http://schemas.microsoft.com/office/drawing/2014/main" id="{ED7BAB10-825C-BE20-D741-DCEBA490F032}"/>
              </a:ext>
            </a:extLst>
          </p:cNvPr>
          <p:cNvCxnSpPr>
            <a:cxnSpLocks/>
          </p:cNvCxnSpPr>
          <p:nvPr/>
        </p:nvCxnSpPr>
        <p:spPr>
          <a:xfrm>
            <a:off x="5779697" y="4385158"/>
            <a:ext cx="137688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Poveznik: kutno 45">
            <a:extLst>
              <a:ext uri="{FF2B5EF4-FFF2-40B4-BE49-F238E27FC236}">
                <a16:creationId xmlns:a16="http://schemas.microsoft.com/office/drawing/2014/main" id="{EDEC6C58-C354-F35F-228C-00E643F69EE3}"/>
              </a:ext>
            </a:extLst>
          </p:cNvPr>
          <p:cNvCxnSpPr>
            <a:cxnSpLocks/>
            <a:stCxn id="17" idx="2"/>
            <a:endCxn id="19" idx="1"/>
          </p:cNvCxnSpPr>
          <p:nvPr/>
        </p:nvCxnSpPr>
        <p:spPr>
          <a:xfrm rot="16200000" flipH="1">
            <a:off x="5689284" y="4277368"/>
            <a:ext cx="790575" cy="2144017"/>
          </a:xfrm>
          <a:prstGeom prst="bentConnector2">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121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2A7CC62-97C9-D389-DB92-792F14B7EBCF}"/>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Poslovne knjige i financijski izvještaji</a:t>
            </a:r>
          </a:p>
        </p:txBody>
      </p:sp>
      <p:sp>
        <p:nvSpPr>
          <p:cNvPr id="3" name="Rezervirano mjesto sadržaja 2">
            <a:extLst>
              <a:ext uri="{FF2B5EF4-FFF2-40B4-BE49-F238E27FC236}">
                <a16:creationId xmlns:a16="http://schemas.microsoft.com/office/drawing/2014/main" id="{A7523B06-3B11-404A-FC7F-7B1616AECB9F}"/>
              </a:ext>
            </a:extLst>
          </p:cNvPr>
          <p:cNvSpPr>
            <a:spLocks noGrp="1"/>
          </p:cNvSpPr>
          <p:nvPr>
            <p:ph idx="1"/>
          </p:nvPr>
        </p:nvSpPr>
        <p:spPr>
          <a:xfrm>
            <a:off x="983411" y="1811546"/>
            <a:ext cx="10112219" cy="4882551"/>
          </a:xfrm>
        </p:spPr>
        <p:txBody>
          <a:bodyPr anchor="ctr">
            <a:normAutofit fontScale="62500" lnSpcReduction="20000"/>
          </a:bodyPr>
          <a:lstStyle/>
          <a:p>
            <a:pPr marL="0" indent="11113" algn="just">
              <a:buNone/>
            </a:pPr>
            <a:endParaRPr lang="hr-HR" sz="2900">
              <a:latin typeface="Google Sans"/>
            </a:endParaRPr>
          </a:p>
          <a:p>
            <a:pPr marL="0" indent="11113" algn="just">
              <a:buNone/>
            </a:pPr>
            <a:r>
              <a:rPr lang="hr-HR" sz="2700"/>
              <a:t>Knjiženje i evidentiranje poslovnih događaja u poslovnim knjigama mora se temeljiti na </a:t>
            </a:r>
            <a:r>
              <a:rPr lang="hr-HR" sz="2700">
                <a:solidFill>
                  <a:schemeClr val="accent2">
                    <a:lumMod val="75000"/>
                  </a:schemeClr>
                </a:solidFill>
              </a:rPr>
              <a:t>vjerodostojnim, istinitim, urednim i prethodno kontroliranim </a:t>
            </a:r>
            <a:r>
              <a:rPr lang="hr-HR" sz="2700"/>
              <a:t>knjigovodstvenim ispravama.</a:t>
            </a:r>
          </a:p>
          <a:p>
            <a:pPr marL="0" indent="11113" algn="just">
              <a:buNone/>
            </a:pPr>
            <a:endParaRPr lang="hr-HR" sz="2700"/>
          </a:p>
          <a:p>
            <a:pPr marL="0" indent="11113" algn="just">
              <a:buNone/>
            </a:pPr>
            <a:r>
              <a:rPr lang="hr-HR" sz="2700">
                <a:solidFill>
                  <a:srgbClr val="FF0000"/>
                </a:solidFill>
              </a:rPr>
              <a:t>Poslovne knjige vode se na način da osiguraju </a:t>
            </a:r>
          </a:p>
          <a:p>
            <a:pPr marL="0" indent="11113" algn="just">
              <a:buNone/>
            </a:pPr>
            <a:endParaRPr lang="hr-HR" sz="2700">
              <a:solidFill>
                <a:srgbClr val="FF0000"/>
              </a:solidFill>
            </a:endParaRPr>
          </a:p>
          <a:p>
            <a:pPr lvl="1" algn="just">
              <a:buFont typeface="Wingdings" panose="05000000000000000000" pitchFamily="2" charset="2"/>
              <a:buChar char="Ø"/>
            </a:pPr>
            <a:r>
              <a:rPr lang="hr-HR" sz="2700">
                <a:solidFill>
                  <a:srgbClr val="FF0000"/>
                </a:solidFill>
              </a:rPr>
              <a:t>ispravnost i kontrolu unesenih podataka, </a:t>
            </a:r>
          </a:p>
          <a:p>
            <a:pPr lvl="1" algn="just">
              <a:buFont typeface="Wingdings" panose="05000000000000000000" pitchFamily="2" charset="2"/>
              <a:buChar char="Ø"/>
            </a:pPr>
            <a:r>
              <a:rPr lang="hr-HR" sz="2700">
                <a:solidFill>
                  <a:srgbClr val="FF0000"/>
                </a:solidFill>
              </a:rPr>
              <a:t>čuvanje i mogućnost korištenja podataka, </a:t>
            </a:r>
          </a:p>
          <a:p>
            <a:pPr lvl="1" algn="just">
              <a:buFont typeface="Wingdings" panose="05000000000000000000" pitchFamily="2" charset="2"/>
              <a:buChar char="Ø"/>
            </a:pPr>
            <a:r>
              <a:rPr lang="hr-HR" sz="2700">
                <a:solidFill>
                  <a:srgbClr val="FF0000"/>
                </a:solidFill>
              </a:rPr>
              <a:t>dobivanje uvida u promet i stanja na računima glavne knjige </a:t>
            </a:r>
          </a:p>
          <a:p>
            <a:pPr lvl="1" algn="just">
              <a:buFont typeface="Wingdings" panose="05000000000000000000" pitchFamily="2" charset="2"/>
              <a:buChar char="Ø"/>
            </a:pPr>
            <a:r>
              <a:rPr lang="hr-HR" sz="2700">
                <a:solidFill>
                  <a:srgbClr val="FF0000"/>
                </a:solidFill>
              </a:rPr>
              <a:t>vremenski slijed obavljenog unosa poslovnih događaja </a:t>
            </a:r>
          </a:p>
          <a:p>
            <a:pPr marL="0" indent="11113" algn="just">
              <a:buNone/>
            </a:pPr>
            <a:r>
              <a:rPr lang="hr-HR" sz="2700"/>
              <a:t>vode se za poslovnu godinu, koja je jednaka kalendarskoj godini. </a:t>
            </a:r>
          </a:p>
          <a:p>
            <a:pPr marL="0" indent="11113" algn="just">
              <a:buNone/>
            </a:pPr>
            <a:endParaRPr lang="hr-HR" sz="2700"/>
          </a:p>
          <a:p>
            <a:pPr marL="0" indent="11113" algn="just">
              <a:buNone/>
            </a:pPr>
            <a:r>
              <a:rPr lang="hr-HR" sz="2700"/>
              <a:t>Na kraju poslovne godine poslovne knjige se zaključuju.</a:t>
            </a:r>
          </a:p>
          <a:p>
            <a:pPr marL="0" indent="11113" algn="just">
              <a:buNone/>
            </a:pPr>
            <a:endParaRPr lang="hr-HR" sz="2700"/>
          </a:p>
          <a:p>
            <a:pPr marL="0" indent="11113" algn="just">
              <a:buNone/>
            </a:pPr>
            <a:r>
              <a:rPr lang="hr-HR" sz="2700" u="sng"/>
              <a:t>Poslovne knjige čuvaju se:</a:t>
            </a:r>
          </a:p>
          <a:p>
            <a:pPr marL="0" lvl="0" indent="11113" algn="just">
              <a:buFont typeface="Wingdings" panose="05000000000000000000" pitchFamily="2" charset="2"/>
              <a:buChar char=""/>
            </a:pPr>
            <a:r>
              <a:rPr lang="hr-HR" sz="2700"/>
              <a:t>dnevnik i glavna knjiga – najmanje 11 godina</a:t>
            </a:r>
          </a:p>
          <a:p>
            <a:pPr marL="0" lvl="0" indent="11113" algn="just">
              <a:buFont typeface="Wingdings" panose="05000000000000000000" pitchFamily="2" charset="2"/>
              <a:buChar char=""/>
            </a:pPr>
            <a:r>
              <a:rPr lang="hr-HR" sz="2700"/>
              <a:t> pomoćne knjige – najmanje 7 godina.</a:t>
            </a:r>
          </a:p>
          <a:p>
            <a:pPr marL="0" indent="11113" algn="just">
              <a:buNone/>
            </a:pPr>
            <a:endParaRPr lang="hr-HR" sz="2900">
              <a:latin typeface="Google Sans"/>
            </a:endParaRPr>
          </a:p>
          <a:p>
            <a:endParaRPr lang="hr-HR" sz="2000"/>
          </a:p>
        </p:txBody>
      </p:sp>
    </p:spTree>
    <p:extLst>
      <p:ext uri="{BB962C8B-B14F-4D97-AF65-F5344CB8AC3E}">
        <p14:creationId xmlns:p14="http://schemas.microsoft.com/office/powerpoint/2010/main" val="2345484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2ACE52B0-B149-FD9C-6982-50AC22F1D486}"/>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Poslovne knjige i financijski izvještaji</a:t>
            </a:r>
          </a:p>
        </p:txBody>
      </p:sp>
      <p:sp>
        <p:nvSpPr>
          <p:cNvPr id="3" name="Rezervirano mjesto sadržaja 2">
            <a:extLst>
              <a:ext uri="{FF2B5EF4-FFF2-40B4-BE49-F238E27FC236}">
                <a16:creationId xmlns:a16="http://schemas.microsoft.com/office/drawing/2014/main" id="{2A957AD9-F9CE-6534-BA96-16A155C21D40}"/>
              </a:ext>
            </a:extLst>
          </p:cNvPr>
          <p:cNvSpPr>
            <a:spLocks noGrp="1"/>
          </p:cNvSpPr>
          <p:nvPr>
            <p:ph idx="1"/>
          </p:nvPr>
        </p:nvSpPr>
        <p:spPr>
          <a:xfrm>
            <a:off x="785005" y="1885280"/>
            <a:ext cx="10310626" cy="4437882"/>
          </a:xfrm>
        </p:spPr>
        <p:txBody>
          <a:bodyPr anchor="ctr">
            <a:normAutofit/>
          </a:bodyPr>
          <a:lstStyle/>
          <a:p>
            <a:endParaRPr lang="hr-HR" sz="1800">
              <a:effectLst/>
              <a:latin typeface="Arial" panose="020B0604020202020204" pitchFamily="34" charset="0"/>
              <a:ea typeface="Calibri" panose="020F0502020204030204" pitchFamily="34" charset="0"/>
            </a:endParaRPr>
          </a:p>
          <a:p>
            <a:endParaRPr lang="hr-HR" sz="1800">
              <a:latin typeface="Arial" panose="020B0604020202020204" pitchFamily="34" charset="0"/>
              <a:ea typeface="Calibri" panose="020F0502020204030204" pitchFamily="34" charset="0"/>
            </a:endParaRPr>
          </a:p>
          <a:p>
            <a:pPr marL="0" indent="0" algn="just">
              <a:buNone/>
            </a:pPr>
            <a:r>
              <a:rPr lang="hr-HR" sz="1700"/>
              <a:t>Za razliku od kontnog (računskog) plana za poduzetnike koji nije propisan i obvezan već poduzetnik samostalno formira razrede i daljnju analitiku prema svojim potrebama i o tome donosi odluku, </a:t>
            </a:r>
            <a:r>
              <a:rPr lang="hr-HR" sz="1700">
                <a:solidFill>
                  <a:schemeClr val="accent1">
                    <a:lumMod val="75000"/>
                  </a:schemeClr>
                </a:solidFill>
                <a:effectLst>
                  <a:outerShdw blurRad="38100" dist="38100" dir="2700000" algn="tl">
                    <a:srgbClr val="000000">
                      <a:alpha val="43137"/>
                    </a:srgbClr>
                  </a:outerShdw>
                </a:effectLst>
              </a:rPr>
              <a:t>računski plan za neprofitne organizacije je propisan i obavezan</a:t>
            </a:r>
          </a:p>
          <a:p>
            <a:pPr marL="0" indent="0" algn="just">
              <a:buNone/>
            </a:pPr>
            <a:endParaRPr lang="hr-HR" sz="1700">
              <a:solidFill>
                <a:schemeClr val="accent1">
                  <a:lumMod val="75000"/>
                </a:schemeClr>
              </a:solidFill>
              <a:effectLst>
                <a:outerShdw blurRad="38100" dist="38100" dir="2700000" algn="tl">
                  <a:srgbClr val="000000">
                    <a:alpha val="43137"/>
                  </a:srgbClr>
                </a:outerShdw>
              </a:effectLst>
            </a:endParaRPr>
          </a:p>
          <a:p>
            <a:pPr marL="0" indent="11113" algn="just">
              <a:buNone/>
            </a:pPr>
            <a:r>
              <a:rPr lang="hr-HR" sz="1700"/>
              <a:t>Ako se poslovne knjige vode kao </a:t>
            </a:r>
            <a:r>
              <a:rPr lang="hr-HR" sz="1700">
                <a:effectLst>
                  <a:outerShdw blurRad="38100" dist="38100" dir="2700000" algn="tl">
                    <a:srgbClr val="000000">
                      <a:alpha val="43137"/>
                    </a:srgbClr>
                  </a:outerShdw>
                </a:effectLst>
              </a:rPr>
              <a:t>elektronički zapis, </a:t>
            </a:r>
            <a:r>
              <a:rPr lang="hr-HR" sz="1700"/>
              <a:t>glavna knjiga, odnosno knjiga primitaka i izdataka mora se nakon zaključivanja na kraju poslovne godine zaštititi na način da se onemogući izmjena pojedinih ili svih dijelova ili listova glavne knjige, da je glavnu knjigu moguće u svakom trenutku otisnuti na papir te mora biti potpisana elektroničkim potpisom sukladno propisu koji uređuje elektronički potpis</a:t>
            </a:r>
          </a:p>
          <a:p>
            <a:pPr marL="0" indent="11113" algn="just">
              <a:buNone/>
            </a:pPr>
            <a:endParaRPr lang="hr-HR" sz="1700"/>
          </a:p>
          <a:p>
            <a:pPr marL="0" indent="11113" algn="just">
              <a:buNone/>
            </a:pPr>
            <a:r>
              <a:rPr lang="hr-HR" sz="1700"/>
              <a:t>Ako elektronički potpis nije moguć one se ispisuju na papir i uvezuju u roku od 120 dana od isteka poslovne godine na koju se odnose te ih zakonski zastupnik potpisuje ispisane i uvezane.</a:t>
            </a:r>
          </a:p>
          <a:p>
            <a:endParaRPr lang="hr-HR" sz="2000"/>
          </a:p>
        </p:txBody>
      </p:sp>
      <p:sp>
        <p:nvSpPr>
          <p:cNvPr id="4" name="Rectangle 2">
            <a:extLst>
              <a:ext uri="{FF2B5EF4-FFF2-40B4-BE49-F238E27FC236}">
                <a16:creationId xmlns:a16="http://schemas.microsoft.com/office/drawing/2014/main" id="{99CE0512-2CF3-D1BE-32B6-1DC3AB175E3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Tree>
    <p:extLst>
      <p:ext uri="{BB962C8B-B14F-4D97-AF65-F5344CB8AC3E}">
        <p14:creationId xmlns:p14="http://schemas.microsoft.com/office/powerpoint/2010/main" val="2217357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10FA085C-99E7-5D96-AC18-4B013A2E5848}"/>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Poslovne knjige i financijski izvještaji</a:t>
            </a:r>
          </a:p>
        </p:txBody>
      </p:sp>
      <p:sp>
        <p:nvSpPr>
          <p:cNvPr id="3" name="Rezervirano mjesto sadržaja 2">
            <a:extLst>
              <a:ext uri="{FF2B5EF4-FFF2-40B4-BE49-F238E27FC236}">
                <a16:creationId xmlns:a16="http://schemas.microsoft.com/office/drawing/2014/main" id="{9FDFA3AA-F19B-8790-BFC8-92BCE2203F9A}"/>
              </a:ext>
            </a:extLst>
          </p:cNvPr>
          <p:cNvSpPr>
            <a:spLocks noGrp="1"/>
          </p:cNvSpPr>
          <p:nvPr>
            <p:ph idx="1"/>
          </p:nvPr>
        </p:nvSpPr>
        <p:spPr>
          <a:xfrm>
            <a:off x="1132953" y="1622745"/>
            <a:ext cx="10039872" cy="4816155"/>
          </a:xfrm>
        </p:spPr>
        <p:txBody>
          <a:bodyPr anchor="ctr">
            <a:normAutofit/>
          </a:bodyPr>
          <a:lstStyle/>
          <a:p>
            <a:pPr marL="0" indent="0">
              <a:buNone/>
            </a:pPr>
            <a:r>
              <a:rPr lang="hr-HR" sz="1800">
                <a:effectLst/>
                <a:latin typeface="Calibri" panose="020F0502020204030204" pitchFamily="34" charset="0"/>
                <a:ea typeface="Calibri" panose="020F0502020204030204" pitchFamily="34" charset="0"/>
              </a:rPr>
              <a:t>	</a:t>
            </a:r>
            <a:r>
              <a:rPr lang="hr-HR" sz="1800" b="1">
                <a:effectLst/>
                <a:latin typeface="Calibri" panose="020F0502020204030204" pitchFamily="34" charset="0"/>
                <a:ea typeface="Calibri" panose="020F0502020204030204" pitchFamily="34" charset="0"/>
              </a:rPr>
              <a:t>Poslovne knjige u sustavu jednostavnog knjigovodstva neprofitnih organizacija</a:t>
            </a:r>
          </a:p>
          <a:p>
            <a:pPr marL="0" indent="0">
              <a:buNone/>
            </a:pPr>
            <a:endParaRPr lang="hr-HR" sz="1800" b="1">
              <a:latin typeface="Calibri" panose="020F0502020204030204" pitchFamily="34" charset="0"/>
              <a:ea typeface="Calibri" panose="020F0502020204030204" pitchFamily="34" charset="0"/>
            </a:endParaRPr>
          </a:p>
          <a:p>
            <a:pPr marL="0" indent="0">
              <a:buNone/>
            </a:pPr>
            <a:endParaRPr lang="hr-HR" sz="1800" b="1">
              <a:effectLst/>
              <a:latin typeface="Calibri" panose="020F0502020204030204" pitchFamily="34" charset="0"/>
              <a:ea typeface="Calibri" panose="020F0502020204030204" pitchFamily="34" charset="0"/>
            </a:endParaRPr>
          </a:p>
          <a:p>
            <a:endParaRPr lang="hr-HR" sz="1800" b="1">
              <a:latin typeface="Calibri" panose="020F0502020204030204" pitchFamily="34" charset="0"/>
            </a:endParaRPr>
          </a:p>
          <a:p>
            <a:endParaRPr lang="hr-HR" sz="1800" b="1">
              <a:latin typeface="Calibri" panose="020F0502020204030204" pitchFamily="34" charset="0"/>
            </a:endParaRPr>
          </a:p>
          <a:p>
            <a:endParaRPr lang="hr-HR" sz="1800">
              <a:latin typeface="Calibri" panose="020F0502020204030204" pitchFamily="34" charset="0"/>
            </a:endParaRPr>
          </a:p>
          <a:p>
            <a:endParaRPr lang="hr-HR" sz="1800">
              <a:latin typeface="Calibri" panose="020F0502020204030204" pitchFamily="34" charset="0"/>
            </a:endParaRPr>
          </a:p>
          <a:p>
            <a:endParaRPr lang="hr-HR" sz="1800">
              <a:latin typeface="Calibri" panose="020F0502020204030204" pitchFamily="34" charset="0"/>
            </a:endParaRPr>
          </a:p>
          <a:p>
            <a:endParaRPr lang="hr-HR" sz="1800">
              <a:latin typeface="Calibri" panose="020F0502020204030204" pitchFamily="34" charset="0"/>
            </a:endParaRPr>
          </a:p>
          <a:p>
            <a:endParaRPr lang="hr-HR" sz="1800">
              <a:latin typeface="Calibri" panose="020F0502020204030204" pitchFamily="34" charset="0"/>
            </a:endParaRPr>
          </a:p>
          <a:p>
            <a:endParaRPr lang="hr-HR" sz="2000"/>
          </a:p>
        </p:txBody>
      </p:sp>
      <p:sp>
        <p:nvSpPr>
          <p:cNvPr id="4" name="Rectangle 2">
            <a:extLst>
              <a:ext uri="{FF2B5EF4-FFF2-40B4-BE49-F238E27FC236}">
                <a16:creationId xmlns:a16="http://schemas.microsoft.com/office/drawing/2014/main" id="{70BB5A97-5252-BC51-2ACE-302370CE261F}"/>
              </a:ext>
            </a:extLst>
          </p:cNvPr>
          <p:cNvSpPr>
            <a:spLocks noChangeArrowheads="1"/>
          </p:cNvSpPr>
          <p:nvPr/>
        </p:nvSpPr>
        <p:spPr bwMode="auto">
          <a:xfrm>
            <a:off x="-7" y="-669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5" name="Objekt 4">
            <a:extLst>
              <a:ext uri="{FF2B5EF4-FFF2-40B4-BE49-F238E27FC236}">
                <a16:creationId xmlns:a16="http://schemas.microsoft.com/office/drawing/2014/main" id="{4D5849B6-172A-AD9B-1680-A4D8D5D65913}"/>
              </a:ext>
            </a:extLst>
          </p:cNvPr>
          <p:cNvGraphicFramePr>
            <a:graphicFrameLocks noChangeAspect="1"/>
          </p:cNvGraphicFramePr>
          <p:nvPr>
            <p:extLst>
              <p:ext uri="{D42A27DB-BD31-4B8C-83A1-F6EECF244321}">
                <p14:modId xmlns:p14="http://schemas.microsoft.com/office/powerpoint/2010/main" val="1101134998"/>
              </p:ext>
            </p:extLst>
          </p:nvPr>
        </p:nvGraphicFramePr>
        <p:xfrm>
          <a:off x="3407435" y="2535311"/>
          <a:ext cx="4850726" cy="4113139"/>
        </p:xfrm>
        <a:graphic>
          <a:graphicData uri="http://schemas.openxmlformats.org/presentationml/2006/ole">
            <mc:AlternateContent xmlns:mc="http://schemas.openxmlformats.org/markup-compatibility/2006">
              <mc:Choice xmlns:v="urn:schemas-microsoft-com:vml" Requires="v">
                <p:oleObj r:id="rId2" imgW="5237109" imgH="4265341" progId="Visio.Drawing.11">
                  <p:embed/>
                </p:oleObj>
              </mc:Choice>
              <mc:Fallback>
                <p:oleObj r:id="rId2" imgW="5237109" imgH="4265341" progId="Visio.Drawing.11">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7435" y="2535311"/>
                        <a:ext cx="4850726" cy="4113139"/>
                      </a:xfrm>
                      <a:prstGeom prst="rect">
                        <a:avLst/>
                      </a:prstGeom>
                      <a:noFill/>
                    </p:spPr>
                  </p:pic>
                </p:oleObj>
              </mc:Fallback>
            </mc:AlternateContent>
          </a:graphicData>
        </a:graphic>
      </p:graphicFrame>
    </p:spTree>
    <p:extLst>
      <p:ext uri="{BB962C8B-B14F-4D97-AF65-F5344CB8AC3E}">
        <p14:creationId xmlns:p14="http://schemas.microsoft.com/office/powerpoint/2010/main" val="3403136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BA26AEB-4EB4-52CF-0854-D745B28EA603}"/>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Poslovne knjige i financijski izvještaji</a:t>
            </a:r>
          </a:p>
        </p:txBody>
      </p:sp>
      <p:graphicFrame>
        <p:nvGraphicFramePr>
          <p:cNvPr id="20" name="Rezervirano mjesto sadržaja 2">
            <a:extLst>
              <a:ext uri="{FF2B5EF4-FFF2-40B4-BE49-F238E27FC236}">
                <a16:creationId xmlns:a16="http://schemas.microsoft.com/office/drawing/2014/main" id="{98675C90-3801-7BC6-423D-93B98EAD1208}"/>
              </a:ext>
            </a:extLst>
          </p:cNvPr>
          <p:cNvGraphicFramePr>
            <a:graphicFrameLocks noGrp="1"/>
          </p:cNvGraphicFramePr>
          <p:nvPr>
            <p:ph idx="1"/>
            <p:extLst>
              <p:ext uri="{D42A27DB-BD31-4B8C-83A1-F6EECF244321}">
                <p14:modId xmlns:p14="http://schemas.microsoft.com/office/powerpoint/2010/main" val="3374767366"/>
              </p:ext>
            </p:extLst>
          </p:nvPr>
        </p:nvGraphicFramePr>
        <p:xfrm>
          <a:off x="459350" y="1802921"/>
          <a:ext cx="10950329" cy="4760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912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505B4799-8E66-239A-CB72-63E660CE4BEF}"/>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Poslovne knjige i financijski izvještaji</a:t>
            </a:r>
          </a:p>
        </p:txBody>
      </p:sp>
      <p:sp>
        <p:nvSpPr>
          <p:cNvPr id="3" name="Rezervirano mjesto sadržaja 2">
            <a:extLst>
              <a:ext uri="{FF2B5EF4-FFF2-40B4-BE49-F238E27FC236}">
                <a16:creationId xmlns:a16="http://schemas.microsoft.com/office/drawing/2014/main" id="{3DA4612D-C9FF-FFA6-67D1-17D53FEC36C6}"/>
              </a:ext>
            </a:extLst>
          </p:cNvPr>
          <p:cNvSpPr>
            <a:spLocks noGrp="1"/>
          </p:cNvSpPr>
          <p:nvPr>
            <p:ph idx="1"/>
          </p:nvPr>
        </p:nvSpPr>
        <p:spPr>
          <a:xfrm>
            <a:off x="1371599" y="1622744"/>
            <a:ext cx="9724031" cy="4712741"/>
          </a:xfrm>
        </p:spPr>
        <p:txBody>
          <a:bodyPr anchor="ctr">
            <a:normAutofit fontScale="77500" lnSpcReduction="20000"/>
          </a:bodyPr>
          <a:lstStyle/>
          <a:p>
            <a:endParaRPr lang="hr-HR" sz="2000"/>
          </a:p>
          <a:p>
            <a:endParaRPr lang="hr-HR" sz="2000"/>
          </a:p>
          <a:p>
            <a:endParaRPr lang="hr-HR" sz="2000"/>
          </a:p>
          <a:p>
            <a:pPr marL="0" indent="0" algn="just">
              <a:buNone/>
            </a:pPr>
            <a:r>
              <a:rPr lang="hr-HR" sz="2300" b="1">
                <a:solidFill>
                  <a:schemeClr val="accent1">
                    <a:lumMod val="75000"/>
                  </a:schemeClr>
                </a:solidFill>
              </a:rPr>
              <a:t>Financijsko izvješćivanje</a:t>
            </a:r>
          </a:p>
          <a:p>
            <a:pPr marL="0" indent="0" algn="just">
              <a:buNone/>
            </a:pPr>
            <a:endParaRPr lang="hr-HR" sz="2300"/>
          </a:p>
          <a:p>
            <a:pPr algn="just">
              <a:buClr>
                <a:schemeClr val="accent1">
                  <a:lumMod val="60000"/>
                  <a:lumOff val="40000"/>
                </a:schemeClr>
              </a:buClr>
              <a:buFont typeface="Wingdings" panose="05000000000000000000" pitchFamily="2" charset="2"/>
              <a:buChar char="ü"/>
            </a:pPr>
            <a:r>
              <a:rPr lang="hr-HR" sz="2300"/>
              <a:t>Financijski izvještaji predaju se Ministarstvu financija putem Financijske agencije (FINA-e)</a:t>
            </a:r>
          </a:p>
          <a:p>
            <a:pPr algn="just">
              <a:buClr>
                <a:schemeClr val="accent1">
                  <a:lumMod val="60000"/>
                  <a:lumOff val="40000"/>
                </a:schemeClr>
              </a:buClr>
              <a:buFont typeface="Wingdings" panose="05000000000000000000" pitchFamily="2" charset="2"/>
              <a:buChar char="ü"/>
            </a:pPr>
            <a:r>
              <a:rPr lang="hr-HR" sz="2300"/>
              <a:t>Moraju pružiti objektivnu i realnu sliku financijskog položaja i poslovanja neprofitne organizacije</a:t>
            </a:r>
          </a:p>
          <a:p>
            <a:pPr algn="just">
              <a:buClr>
                <a:schemeClr val="accent1">
                  <a:lumMod val="60000"/>
                  <a:lumOff val="40000"/>
                </a:schemeClr>
              </a:buClr>
              <a:buFont typeface="Wingdings" panose="05000000000000000000" pitchFamily="2" charset="2"/>
              <a:buChar char="ü"/>
            </a:pPr>
            <a:r>
              <a:rPr lang="hr-HR" sz="2300"/>
              <a:t>Godišnji financijski izvještaji neprofitne organizacije javno se objavljuju putem Registra neprofitnih organizacija</a:t>
            </a:r>
          </a:p>
          <a:p>
            <a:pPr marL="0" indent="0" algn="just">
              <a:buNone/>
            </a:pPr>
            <a:endParaRPr lang="hr-HR" sz="2300"/>
          </a:p>
          <a:p>
            <a:pPr marL="0" indent="0" algn="just">
              <a:buNone/>
            </a:pPr>
            <a:r>
              <a:rPr lang="hr-HR" sz="2300"/>
              <a:t>Financijski izvještaji za razdoblja u tijeku poslovne godine čuvaju se do predaje financijskih izvještaja za isto razdoblje sljedeće godine, a godišnji financijski izvještaji čuvaju se trajno i u izvorniku</a:t>
            </a:r>
          </a:p>
          <a:p>
            <a:pPr marL="0" indent="0" algn="just">
              <a:buNone/>
            </a:pPr>
            <a:endParaRPr lang="hr-HR" sz="2300"/>
          </a:p>
          <a:p>
            <a:pPr marL="0" indent="0" algn="just">
              <a:buNone/>
            </a:pPr>
            <a:r>
              <a:rPr lang="hr-HR" sz="2300"/>
              <a:t>Neprofitna organizacija koja tijekom godine nije imala poslovnih događaja, niti u poslovnim knjigama ima iskazane podatke o imovini i obvezama, nema obvezu predaje godišnjeg financijskog izvještaja, već sastavlja</a:t>
            </a:r>
            <a:r>
              <a:rPr lang="hr-HR" sz="2300" b="1"/>
              <a:t> </a:t>
            </a:r>
            <a:r>
              <a:rPr lang="hr-HR" sz="2300" b="1">
                <a:solidFill>
                  <a:srgbClr val="0070C0"/>
                </a:solidFill>
              </a:rPr>
              <a:t>Izjavu o neaktivnosti</a:t>
            </a:r>
            <a:endParaRPr lang="hr-HR" sz="2300">
              <a:solidFill>
                <a:srgbClr val="0070C0"/>
              </a:solidFill>
            </a:endParaRPr>
          </a:p>
          <a:p>
            <a:pPr marL="0" indent="0">
              <a:buNone/>
            </a:pPr>
            <a:endParaRPr lang="hr-HR" sz="2500"/>
          </a:p>
          <a:p>
            <a:endParaRPr lang="hr-HR" sz="2000"/>
          </a:p>
          <a:p>
            <a:endParaRPr lang="hr-HR" sz="2000"/>
          </a:p>
        </p:txBody>
      </p:sp>
    </p:spTree>
    <p:extLst>
      <p:ext uri="{BB962C8B-B14F-4D97-AF65-F5344CB8AC3E}">
        <p14:creationId xmlns:p14="http://schemas.microsoft.com/office/powerpoint/2010/main" val="1192116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432FD39F-947A-D3F5-1D9E-ECB27460DFD0}"/>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Poslovne knjige i financijski izvještaji</a:t>
            </a:r>
          </a:p>
        </p:txBody>
      </p:sp>
      <p:sp>
        <p:nvSpPr>
          <p:cNvPr id="3" name="Rezervirano mjesto sadržaja 2">
            <a:extLst>
              <a:ext uri="{FF2B5EF4-FFF2-40B4-BE49-F238E27FC236}">
                <a16:creationId xmlns:a16="http://schemas.microsoft.com/office/drawing/2014/main" id="{D6482E93-2D99-B18C-D198-14BB0E2B7BC5}"/>
              </a:ext>
            </a:extLst>
          </p:cNvPr>
          <p:cNvSpPr>
            <a:spLocks noGrp="1"/>
          </p:cNvSpPr>
          <p:nvPr>
            <p:ph idx="1"/>
          </p:nvPr>
        </p:nvSpPr>
        <p:spPr>
          <a:xfrm>
            <a:off x="672662" y="1885279"/>
            <a:ext cx="11088413" cy="4515521"/>
          </a:xfrm>
        </p:spPr>
        <p:txBody>
          <a:bodyPr anchor="ctr">
            <a:normAutofit/>
          </a:bodyPr>
          <a:lstStyle/>
          <a:p>
            <a:pPr marL="0" indent="0">
              <a:buNone/>
            </a:pPr>
            <a:endParaRPr lang="hr-HR" sz="1600"/>
          </a:p>
          <a:p>
            <a:pPr marL="0" indent="0">
              <a:buNone/>
            </a:pPr>
            <a:r>
              <a:rPr lang="hr-HR" sz="1800">
                <a:solidFill>
                  <a:schemeClr val="accent1">
                    <a:lumMod val="75000"/>
                  </a:schemeClr>
                </a:solidFill>
              </a:rPr>
              <a:t>Obveznici dvojnog knjigovodstva podnose:</a:t>
            </a:r>
          </a:p>
          <a:p>
            <a:pPr>
              <a:buFont typeface="Wingdings" panose="05000000000000000000" pitchFamily="2" charset="2"/>
              <a:buChar char="§"/>
            </a:pPr>
            <a:r>
              <a:rPr lang="hr-HR" sz="1800" u="sng"/>
              <a:t>polugodišnje</a:t>
            </a:r>
            <a:r>
              <a:rPr lang="hr-HR" sz="1800"/>
              <a:t> (obrazac PR-RAS-NPF – izvještaj o prihodima i rashodima do 30.srpnja tekuće godine) i </a:t>
            </a:r>
          </a:p>
          <a:p>
            <a:pPr>
              <a:buFont typeface="Wingdings" panose="05000000000000000000" pitchFamily="2" charset="2"/>
              <a:buChar char="§"/>
            </a:pPr>
            <a:r>
              <a:rPr lang="hr-HR" sz="1800" u="sng"/>
              <a:t>godišnje</a:t>
            </a:r>
            <a:r>
              <a:rPr lang="hr-HR" sz="1800"/>
              <a:t> financijsko izvješće</a:t>
            </a:r>
          </a:p>
          <a:p>
            <a:pPr marL="0" indent="0">
              <a:buNone/>
            </a:pPr>
            <a:endParaRPr lang="hr-HR" sz="1800"/>
          </a:p>
          <a:p>
            <a:pPr marL="0" indent="0">
              <a:buNone/>
            </a:pPr>
            <a:r>
              <a:rPr lang="hr-HR" sz="1800"/>
              <a:t>Godišnji financijski izvještaji u sustavu </a:t>
            </a:r>
            <a:r>
              <a:rPr lang="hr-HR" sz="1800">
                <a:solidFill>
                  <a:schemeClr val="accent1">
                    <a:lumMod val="75000"/>
                  </a:schemeClr>
                </a:solidFill>
              </a:rPr>
              <a:t>dvojnog knjigovodstva </a:t>
            </a:r>
            <a:r>
              <a:rPr lang="hr-HR" sz="1800"/>
              <a:t>su:</a:t>
            </a:r>
          </a:p>
          <a:p>
            <a:pPr lvl="0">
              <a:buFont typeface="Wingdings" panose="05000000000000000000" pitchFamily="2" charset="2"/>
              <a:buChar char="Ø"/>
            </a:pPr>
            <a:r>
              <a:rPr lang="hr-HR" sz="1800"/>
              <a:t>Bilanca na Obrascu: BIL-NPF</a:t>
            </a:r>
          </a:p>
          <a:p>
            <a:pPr lvl="0">
              <a:buFont typeface="Wingdings" panose="05000000000000000000" pitchFamily="2" charset="2"/>
              <a:buChar char="Ø"/>
            </a:pPr>
            <a:r>
              <a:rPr lang="hr-HR" sz="1800"/>
              <a:t>Izvještaj o prihodima i rashodima na Obrascu: PR-RAS-NPF</a:t>
            </a:r>
          </a:p>
          <a:p>
            <a:pPr marL="0" indent="0"/>
            <a:endParaRPr lang="hr-HR" sz="1800"/>
          </a:p>
          <a:p>
            <a:pPr marL="0" indent="0">
              <a:buNone/>
            </a:pPr>
            <a:r>
              <a:rPr lang="hr-HR" sz="1800">
                <a:solidFill>
                  <a:schemeClr val="accent1">
                    <a:lumMod val="75000"/>
                  </a:schemeClr>
                </a:solidFill>
              </a:rPr>
              <a:t>Neprofitna organizacija u sustavu jednostavnog knjigovodstva sastavlja:</a:t>
            </a:r>
          </a:p>
          <a:p>
            <a:pPr lvl="0">
              <a:buFont typeface="Wingdings" panose="05000000000000000000" pitchFamily="2" charset="2"/>
              <a:buChar char="Ø"/>
            </a:pPr>
            <a:r>
              <a:rPr lang="hr-HR" sz="1800"/>
              <a:t>Godišnji financijski izvještaj o primicima i izdacima na obrascu: G_PR_IZ_NPF</a:t>
            </a:r>
          </a:p>
          <a:p>
            <a:pPr marL="0" indent="0">
              <a:buNone/>
            </a:pPr>
            <a:endParaRPr lang="hr-HR" sz="1100"/>
          </a:p>
          <a:p>
            <a:endParaRPr lang="hr-HR" sz="1100"/>
          </a:p>
        </p:txBody>
      </p:sp>
    </p:spTree>
    <p:extLst>
      <p:ext uri="{BB962C8B-B14F-4D97-AF65-F5344CB8AC3E}">
        <p14:creationId xmlns:p14="http://schemas.microsoft.com/office/powerpoint/2010/main" val="709812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1E633BE-2070-896A-6FF0-26C7320E8051}"/>
              </a:ext>
            </a:extLst>
          </p:cNvPr>
          <p:cNvSpPr>
            <a:spLocks noGrp="1"/>
          </p:cNvSpPr>
          <p:nvPr>
            <p:ph type="title"/>
          </p:nvPr>
        </p:nvSpPr>
        <p:spPr>
          <a:xfrm>
            <a:off x="1371599" y="294538"/>
            <a:ext cx="9895951" cy="1033669"/>
          </a:xfrm>
        </p:spPr>
        <p:txBody>
          <a:bodyPr>
            <a:normAutofit/>
          </a:bodyPr>
          <a:lstStyle/>
          <a:p>
            <a:r>
              <a:rPr lang="hr-HR" sz="3400">
                <a:solidFill>
                  <a:srgbClr val="FFFFFF"/>
                </a:solidFill>
              </a:rPr>
              <a:t>Obavljanje gospodarske djelatnosti uz glavnu neprofitnu djelatnost</a:t>
            </a:r>
          </a:p>
        </p:txBody>
      </p:sp>
      <p:graphicFrame>
        <p:nvGraphicFramePr>
          <p:cNvPr id="35" name="Rezervirano mjesto sadržaja 2">
            <a:extLst>
              <a:ext uri="{FF2B5EF4-FFF2-40B4-BE49-F238E27FC236}">
                <a16:creationId xmlns:a16="http://schemas.microsoft.com/office/drawing/2014/main" id="{9A2B5688-482F-DD9E-3365-8B3A318C36DC}"/>
              </a:ext>
            </a:extLst>
          </p:cNvPr>
          <p:cNvGraphicFramePr>
            <a:graphicFrameLocks noGrp="1"/>
          </p:cNvGraphicFramePr>
          <p:nvPr>
            <p:ph idx="1"/>
            <p:extLst>
              <p:ext uri="{D42A27DB-BD31-4B8C-83A1-F6EECF244321}">
                <p14:modId xmlns:p14="http://schemas.microsoft.com/office/powerpoint/2010/main" val="3545512366"/>
              </p:ext>
            </p:extLst>
          </p:nvPr>
        </p:nvGraphicFramePr>
        <p:xfrm>
          <a:off x="950259" y="1885280"/>
          <a:ext cx="10400913" cy="4515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692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6BF46E0D-7002-97BE-AAB6-FE123A69A38F}"/>
              </a:ext>
            </a:extLst>
          </p:cNvPr>
          <p:cNvSpPr>
            <a:spLocks noGrp="1"/>
          </p:cNvSpPr>
          <p:nvPr>
            <p:ph type="title"/>
          </p:nvPr>
        </p:nvSpPr>
        <p:spPr>
          <a:xfrm>
            <a:off x="466722" y="586855"/>
            <a:ext cx="3201366" cy="3387497"/>
          </a:xfrm>
        </p:spPr>
        <p:txBody>
          <a:bodyPr anchor="b">
            <a:normAutofit/>
          </a:bodyPr>
          <a:lstStyle/>
          <a:p>
            <a:pPr algn="r"/>
            <a:r>
              <a:rPr lang="hr-HR" sz="4000">
                <a:solidFill>
                  <a:srgbClr val="FFFFFF"/>
                </a:solidFill>
              </a:rPr>
              <a:t>Sadržaj:</a:t>
            </a:r>
          </a:p>
        </p:txBody>
      </p:sp>
      <p:sp>
        <p:nvSpPr>
          <p:cNvPr id="3" name="Rezervirano mjesto sadržaja 2">
            <a:extLst>
              <a:ext uri="{FF2B5EF4-FFF2-40B4-BE49-F238E27FC236}">
                <a16:creationId xmlns:a16="http://schemas.microsoft.com/office/drawing/2014/main" id="{53BB928E-EBC3-620C-2E7A-22B93D18B33E}"/>
              </a:ext>
            </a:extLst>
          </p:cNvPr>
          <p:cNvSpPr>
            <a:spLocks noGrp="1"/>
          </p:cNvSpPr>
          <p:nvPr>
            <p:ph idx="1"/>
          </p:nvPr>
        </p:nvSpPr>
        <p:spPr>
          <a:xfrm>
            <a:off x="4581832" y="176981"/>
            <a:ext cx="7433187" cy="6518787"/>
          </a:xfrm>
        </p:spPr>
        <p:txBody>
          <a:bodyPr anchor="ctr">
            <a:normAutofit fontScale="85000" lnSpcReduction="20000"/>
          </a:bodyPr>
          <a:lstStyle/>
          <a:p>
            <a:endParaRPr lang="hr-HR" sz="1500" b="1"/>
          </a:p>
          <a:p>
            <a:r>
              <a:rPr lang="hr-HR" sz="1500" b="1"/>
              <a:t>Financijsko poslovanje  neprofitnih organizacija</a:t>
            </a:r>
          </a:p>
          <a:p>
            <a:pPr marL="342900" lvl="0" indent="-342900">
              <a:buFont typeface="Calibri" panose="020F0502020204030204" pitchFamily="34" charset="0"/>
              <a:buChar char="-"/>
            </a:pPr>
            <a:r>
              <a:rPr lang="hr-HR" sz="1500"/>
              <a:t>Osnivanje i registracija neprofitnih organizacija (udruga, zajednice, savezi)</a:t>
            </a:r>
          </a:p>
          <a:p>
            <a:pPr marL="342900" lvl="0" indent="-342900">
              <a:buFont typeface="Calibri" panose="020F0502020204030204" pitchFamily="34" charset="0"/>
              <a:buChar char="-"/>
            </a:pPr>
            <a:r>
              <a:rPr lang="hr-HR" sz="1500"/>
              <a:t>Poslovne knjige i financijski izvještaji</a:t>
            </a:r>
          </a:p>
          <a:p>
            <a:pPr marL="342900" lvl="0" indent="-342900">
              <a:buFont typeface="Calibri" panose="020F0502020204030204" pitchFamily="34" charset="0"/>
              <a:buChar char="-"/>
            </a:pPr>
            <a:r>
              <a:rPr lang="hr-HR" sz="1500"/>
              <a:t>Obavljanje gospodarske djelatnosti uz glavnu neprofitnu djelatnost</a:t>
            </a:r>
          </a:p>
          <a:p>
            <a:pPr marL="342900" lvl="0" indent="-342900">
              <a:buFont typeface="Calibri" panose="020F0502020204030204" pitchFamily="34" charset="0"/>
              <a:buChar char="-"/>
            </a:pPr>
            <a:r>
              <a:rPr lang="hr-HR" sz="1500"/>
              <a:t>Izvještaj o potrošnji proračunskih sredstava</a:t>
            </a:r>
          </a:p>
          <a:p>
            <a:pPr marL="342900" lvl="0" indent="-342900">
              <a:buFont typeface="Calibri" panose="020F0502020204030204" pitchFamily="34" charset="0"/>
              <a:buChar char="-"/>
            </a:pPr>
            <a:r>
              <a:rPr lang="hr-HR" sz="1500"/>
              <a:t>Financijski nadzor neprofitnih organizacija</a:t>
            </a:r>
          </a:p>
          <a:p>
            <a:r>
              <a:rPr lang="hr-HR" sz="1500" b="1"/>
              <a:t>Nadležnost Porezne uprave u radu neprofitnih organizacija</a:t>
            </a:r>
          </a:p>
          <a:p>
            <a:pPr marL="342900" lvl="0" indent="-342900">
              <a:buFont typeface="Calibri" panose="020F0502020204030204" pitchFamily="34" charset="0"/>
              <a:buChar char="-"/>
            </a:pPr>
            <a:r>
              <a:rPr lang="hr-HR" sz="1500"/>
              <a:t>Registar poreznih obveznika</a:t>
            </a:r>
          </a:p>
          <a:p>
            <a:pPr marL="342900" lvl="0" indent="-342900">
              <a:buFont typeface="Calibri" panose="020F0502020204030204" pitchFamily="34" charset="0"/>
              <a:buChar char="-"/>
            </a:pPr>
            <a:r>
              <a:rPr lang="hr-HR" sz="1500"/>
              <a:t>Obveze koje proizlaze iz Zakona i Pravilnika o porezu na dohodak</a:t>
            </a:r>
          </a:p>
          <a:p>
            <a:pPr marL="342900" lvl="0" indent="-342900">
              <a:buFont typeface="Calibri" panose="020F0502020204030204" pitchFamily="34" charset="0"/>
              <a:buChar char="-"/>
            </a:pPr>
            <a:r>
              <a:rPr lang="hr-HR" sz="1500"/>
              <a:t>Primici na koje se ne plaća porez na dohodak vezan uz neprofitne organizacije</a:t>
            </a:r>
          </a:p>
          <a:p>
            <a:pPr marL="342900" lvl="0" indent="-342900">
              <a:buFont typeface="Calibri" panose="020F0502020204030204" pitchFamily="34" charset="0"/>
              <a:buChar char="-"/>
            </a:pPr>
            <a:r>
              <a:rPr lang="hr-HR" sz="1500"/>
              <a:t>Udruge s aspekta poreza na dodanu vrijednost</a:t>
            </a:r>
          </a:p>
          <a:p>
            <a:pPr marL="342900" lvl="0" indent="-342900">
              <a:buFont typeface="Calibri" panose="020F0502020204030204" pitchFamily="34" charset="0"/>
              <a:buChar char="-"/>
            </a:pPr>
            <a:r>
              <a:rPr lang="hr-HR" sz="1500"/>
              <a:t>Udruge u sustavu poreza na dobit</a:t>
            </a:r>
          </a:p>
          <a:p>
            <a:pPr marL="342900" lvl="0" indent="-342900">
              <a:buFont typeface="Calibri" panose="020F0502020204030204" pitchFamily="34" charset="0"/>
              <a:buChar char="-"/>
            </a:pPr>
            <a:r>
              <a:rPr lang="hr-HR" sz="1500"/>
              <a:t>Udruge u sustavu fiskalizacije (F 1.0)</a:t>
            </a:r>
          </a:p>
          <a:p>
            <a:r>
              <a:rPr lang="hr-HR" sz="1500" b="1"/>
              <a:t>Utvrđivanje gospodarske djelatnosti udruge</a:t>
            </a:r>
          </a:p>
          <a:p>
            <a:pPr marL="342900" lvl="0" indent="-342900">
              <a:buFont typeface="Calibri" panose="020F0502020204030204" pitchFamily="34" charset="0"/>
              <a:buChar char="-"/>
            </a:pPr>
            <a:r>
              <a:rPr lang="hr-HR" sz="1500"/>
              <a:t>Gospodarske djelatnosti koje udruge mogu obavljati</a:t>
            </a:r>
          </a:p>
          <a:p>
            <a:pPr marL="342900" lvl="0" indent="-342900">
              <a:buFont typeface="Calibri" panose="020F0502020204030204" pitchFamily="34" charset="0"/>
              <a:buChar char="-"/>
            </a:pPr>
            <a:r>
              <a:rPr lang="hr-HR" sz="1500"/>
              <a:t>Porezni kriteriji kod utvrđivanja djelatnosti</a:t>
            </a:r>
          </a:p>
          <a:p>
            <a:pPr marL="342900" lvl="0" indent="-342900">
              <a:buFont typeface="Calibri" panose="020F0502020204030204" pitchFamily="34" charset="0"/>
              <a:buChar char="-"/>
            </a:pPr>
            <a:r>
              <a:rPr lang="hr-HR" sz="1500"/>
              <a:t>Porezni nadzor gospodarske djelatnosti udruge</a:t>
            </a:r>
          </a:p>
          <a:p>
            <a:r>
              <a:rPr lang="hr-HR" sz="1500" b="1"/>
              <a:t>Izmjene poreznih propisa u 2026</a:t>
            </a:r>
            <a:r>
              <a:rPr lang="hr-HR" sz="1500"/>
              <a:t>.</a:t>
            </a:r>
          </a:p>
          <a:p>
            <a:pPr marL="342900" lvl="0" indent="-342900">
              <a:buFont typeface="Calibri" panose="020F0502020204030204" pitchFamily="34" charset="0"/>
              <a:buChar char="-"/>
            </a:pPr>
            <a:r>
              <a:rPr lang="hr-HR" sz="1500"/>
              <a:t>Zakon o porezu na dobit</a:t>
            </a:r>
          </a:p>
          <a:p>
            <a:pPr marL="342900" lvl="0" indent="-342900">
              <a:buFont typeface="Calibri" panose="020F0502020204030204" pitchFamily="34" charset="0"/>
              <a:buChar char="-"/>
            </a:pPr>
            <a:r>
              <a:rPr lang="hr-HR" sz="1500"/>
              <a:t>Donacije i sponzorstvo – zakonske odredbe i praktični primjeri</a:t>
            </a:r>
          </a:p>
          <a:p>
            <a:r>
              <a:rPr lang="hr-HR" sz="1500" b="1"/>
              <a:t>Zakon o fiskalizaciji</a:t>
            </a:r>
          </a:p>
          <a:p>
            <a:pPr marL="342900" lvl="0" indent="-342900">
              <a:buFont typeface="Calibri" panose="020F0502020204030204" pitchFamily="34" charset="0"/>
              <a:buChar char="-"/>
            </a:pPr>
            <a:r>
              <a:rPr lang="hr-HR" sz="1500"/>
              <a:t>Fiskalizacija u krajnjoj potrošnji F 1.0</a:t>
            </a:r>
          </a:p>
          <a:p>
            <a:pPr marL="342900" lvl="0" indent="-342900">
              <a:buFont typeface="Calibri" panose="020F0502020204030204" pitchFamily="34" charset="0"/>
              <a:buChar char="-"/>
            </a:pPr>
            <a:r>
              <a:rPr lang="hr-HR" sz="1500"/>
              <a:t>Fiskalizacija eRačuna F 2.0</a:t>
            </a:r>
          </a:p>
          <a:p>
            <a:endParaRPr lang="hr-HR" sz="800"/>
          </a:p>
        </p:txBody>
      </p:sp>
    </p:spTree>
    <p:extLst>
      <p:ext uri="{BB962C8B-B14F-4D97-AF65-F5344CB8AC3E}">
        <p14:creationId xmlns:p14="http://schemas.microsoft.com/office/powerpoint/2010/main" val="2098663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77650479-531A-933B-A3A4-9CA7A6986DCD}"/>
              </a:ext>
            </a:extLst>
          </p:cNvPr>
          <p:cNvSpPr>
            <a:spLocks noGrp="1"/>
          </p:cNvSpPr>
          <p:nvPr>
            <p:ph type="title"/>
          </p:nvPr>
        </p:nvSpPr>
        <p:spPr>
          <a:xfrm>
            <a:off x="466722" y="586855"/>
            <a:ext cx="3201366" cy="3387497"/>
          </a:xfrm>
        </p:spPr>
        <p:txBody>
          <a:bodyPr anchor="b">
            <a:normAutofit/>
          </a:bodyPr>
          <a:lstStyle/>
          <a:p>
            <a:pPr algn="r"/>
            <a:r>
              <a:rPr lang="hr-HR" sz="4000">
                <a:solidFill>
                  <a:srgbClr val="FFFFFF"/>
                </a:solidFill>
              </a:rPr>
              <a:t>Obavljanje gospodarske djelatnosti uz glavnu neprofitnu djelatnost</a:t>
            </a:r>
          </a:p>
        </p:txBody>
      </p:sp>
      <p:sp>
        <p:nvSpPr>
          <p:cNvPr id="3" name="Rezervirano mjesto sadržaja 2">
            <a:extLst>
              <a:ext uri="{FF2B5EF4-FFF2-40B4-BE49-F238E27FC236}">
                <a16:creationId xmlns:a16="http://schemas.microsoft.com/office/drawing/2014/main" id="{533A7917-4FAE-3BE7-1170-789C21A8E405}"/>
              </a:ext>
            </a:extLst>
          </p:cNvPr>
          <p:cNvSpPr>
            <a:spLocks noGrp="1"/>
          </p:cNvSpPr>
          <p:nvPr>
            <p:ph idx="1"/>
          </p:nvPr>
        </p:nvSpPr>
        <p:spPr>
          <a:xfrm>
            <a:off x="4810259" y="649480"/>
            <a:ext cx="6555347" cy="5546047"/>
          </a:xfrm>
        </p:spPr>
        <p:txBody>
          <a:bodyPr anchor="ctr">
            <a:normAutofit/>
          </a:bodyPr>
          <a:lstStyle/>
          <a:p>
            <a:pPr marL="0" indent="0" algn="just">
              <a:buNone/>
            </a:pPr>
            <a:r>
              <a:rPr lang="hr-HR" sz="2000" b="1"/>
              <a:t>Primjer</a:t>
            </a:r>
            <a:r>
              <a:rPr lang="hr-HR" sz="2000"/>
              <a:t>:</a:t>
            </a:r>
          </a:p>
          <a:p>
            <a:pPr marL="0" indent="0" algn="just">
              <a:buNone/>
            </a:pPr>
            <a:r>
              <a:rPr lang="hr-HR" sz="2000"/>
              <a:t>Ako se djelatnost obavlja u istom prostoru, troškove grijanja je najuputnije razlučiti prema kriteriju korisne površine poslovnog prostora kojim se koristi za gospodarsku djelatnost i površine prostora kojom se koristi za neprofitnu djelatnost. </a:t>
            </a:r>
          </a:p>
          <a:p>
            <a:pPr marL="0" indent="0" algn="just">
              <a:buNone/>
            </a:pPr>
            <a:r>
              <a:rPr lang="hr-HR" sz="2000"/>
              <a:t> </a:t>
            </a:r>
          </a:p>
          <a:p>
            <a:pPr marL="0" indent="0" algn="just">
              <a:buNone/>
            </a:pPr>
            <a:r>
              <a:rPr lang="hr-HR" sz="2000"/>
              <a:t>Zbog toga je za rashode vezane za obavljanje obje djelatnosti istodobno potrebno utvrditi što točniji ključ, na temelju kojega će se dijeliti rashodi (troškovi) za obje djelatnosti. </a:t>
            </a:r>
          </a:p>
          <a:p>
            <a:endParaRPr lang="hr-HR" sz="2000"/>
          </a:p>
        </p:txBody>
      </p:sp>
    </p:spTree>
    <p:extLst>
      <p:ext uri="{BB962C8B-B14F-4D97-AF65-F5344CB8AC3E}">
        <p14:creationId xmlns:p14="http://schemas.microsoft.com/office/powerpoint/2010/main" val="1394843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43EC05EC-7D11-8FE9-9185-C02AC4726075}"/>
              </a:ext>
            </a:extLst>
          </p:cNvPr>
          <p:cNvSpPr>
            <a:spLocks noGrp="1"/>
          </p:cNvSpPr>
          <p:nvPr>
            <p:ph type="title"/>
          </p:nvPr>
        </p:nvSpPr>
        <p:spPr>
          <a:xfrm>
            <a:off x="1371599" y="294538"/>
            <a:ext cx="9895951" cy="1033669"/>
          </a:xfrm>
        </p:spPr>
        <p:txBody>
          <a:bodyPr>
            <a:normAutofit/>
          </a:bodyPr>
          <a:lstStyle/>
          <a:p>
            <a:r>
              <a:rPr lang="hr-HR" sz="3400">
                <a:solidFill>
                  <a:srgbClr val="FFFFFF"/>
                </a:solidFill>
              </a:rPr>
              <a:t>Obavljanje gospodarske djelatnosti uz glavnu neprofitnu djelatnost</a:t>
            </a:r>
          </a:p>
        </p:txBody>
      </p:sp>
      <p:sp>
        <p:nvSpPr>
          <p:cNvPr id="3" name="Rezervirano mjesto sadržaja 2">
            <a:extLst>
              <a:ext uri="{FF2B5EF4-FFF2-40B4-BE49-F238E27FC236}">
                <a16:creationId xmlns:a16="http://schemas.microsoft.com/office/drawing/2014/main" id="{F9C353ED-6FEB-4B3F-05B5-E675C2982A04}"/>
              </a:ext>
            </a:extLst>
          </p:cNvPr>
          <p:cNvSpPr>
            <a:spLocks noGrp="1"/>
          </p:cNvSpPr>
          <p:nvPr>
            <p:ph idx="1"/>
          </p:nvPr>
        </p:nvSpPr>
        <p:spPr>
          <a:xfrm>
            <a:off x="1210235" y="2115671"/>
            <a:ext cx="9885395" cy="3885884"/>
          </a:xfrm>
        </p:spPr>
        <p:txBody>
          <a:bodyPr anchor="ctr">
            <a:normAutofit/>
          </a:bodyPr>
          <a:lstStyle/>
          <a:p>
            <a:pPr indent="0" algn="just">
              <a:buNone/>
            </a:pPr>
            <a:r>
              <a:rPr lang="hr-HR" sz="1800"/>
              <a:t>Računovodstvo neprofitnih organizacija propisano je ZFPRNO i na temelju toga Zakona donesenim Pravilnicima, pa se sve poslovne promjene, što znači i oni poslovni događaji koji se odnose na gospodarsku djelatnost, </a:t>
            </a:r>
            <a:r>
              <a:rPr lang="hr-HR" sz="1800">
                <a:solidFill>
                  <a:schemeClr val="accent1">
                    <a:lumMod val="75000"/>
                  </a:schemeClr>
                </a:solidFill>
              </a:rPr>
              <a:t>prate unutar propisanih poslovnih knjiga neprofitnog računovodstva</a:t>
            </a:r>
            <a:r>
              <a:rPr lang="hr-HR" sz="1800"/>
              <a:t>, a navedene poslovne događaje evidentira u jedinstvenoj glavnoj knjizi</a:t>
            </a:r>
          </a:p>
          <a:p>
            <a:pPr indent="0" algn="just">
              <a:buNone/>
            </a:pPr>
            <a:endParaRPr lang="hr-HR" sz="1800"/>
          </a:p>
          <a:p>
            <a:pPr indent="0" algn="just">
              <a:buNone/>
            </a:pPr>
            <a:r>
              <a:rPr lang="hr-HR" sz="1800"/>
              <a:t>Računski plan za neprofitno računovodstvo propisan je na razini odjeljka što omogućuje detaljnu razradu analitičkih računa za evidentiranje poslovnih događaja vezanih uz:</a:t>
            </a:r>
          </a:p>
          <a:p>
            <a:pPr indent="0" algn="just">
              <a:buNone/>
            </a:pPr>
            <a:endParaRPr lang="hr-HR" sz="800"/>
          </a:p>
          <a:p>
            <a:pPr marL="342900" lvl="0" indent="-342900" algn="just">
              <a:buFont typeface="+mj-lt"/>
              <a:buAutoNum type="arabicPeriod"/>
            </a:pPr>
            <a:r>
              <a:rPr lang="hr-HR" sz="1800"/>
              <a:t>djelatnosti kojima se ostvaruju ciljevi neprofitne organizacije utvrđene statutom ili drugim aktima i</a:t>
            </a:r>
          </a:p>
          <a:p>
            <a:pPr marL="342900" lvl="0" indent="-342900" algn="just">
              <a:buFont typeface="+mj-lt"/>
              <a:buAutoNum type="arabicPeriod"/>
            </a:pPr>
            <a:r>
              <a:rPr lang="hr-HR" sz="1800"/>
              <a:t>gospodarske djelatnosti neprofitne organizacije</a:t>
            </a:r>
          </a:p>
          <a:p>
            <a:endParaRPr lang="hr-HR" sz="2000"/>
          </a:p>
        </p:txBody>
      </p:sp>
    </p:spTree>
    <p:extLst>
      <p:ext uri="{BB962C8B-B14F-4D97-AF65-F5344CB8AC3E}">
        <p14:creationId xmlns:p14="http://schemas.microsoft.com/office/powerpoint/2010/main" val="3165368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C8D6550C-A1A5-934B-CE48-11A5F62D40E1}"/>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Izvještaj o potrošnji proračunskih sredstava</a:t>
            </a:r>
          </a:p>
        </p:txBody>
      </p:sp>
      <p:sp>
        <p:nvSpPr>
          <p:cNvPr id="3" name="Rezervirano mjesto sadržaja 2">
            <a:extLst>
              <a:ext uri="{FF2B5EF4-FFF2-40B4-BE49-F238E27FC236}">
                <a16:creationId xmlns:a16="http://schemas.microsoft.com/office/drawing/2014/main" id="{1BDFD60F-1C82-C4D4-B3C0-032F099B7CD7}"/>
              </a:ext>
            </a:extLst>
          </p:cNvPr>
          <p:cNvSpPr>
            <a:spLocks noGrp="1"/>
          </p:cNvSpPr>
          <p:nvPr>
            <p:ph idx="1"/>
          </p:nvPr>
        </p:nvSpPr>
        <p:spPr>
          <a:xfrm>
            <a:off x="882869" y="1891970"/>
            <a:ext cx="11067393" cy="4424747"/>
          </a:xfrm>
        </p:spPr>
        <p:txBody>
          <a:bodyPr anchor="ctr">
            <a:normAutofit/>
          </a:bodyPr>
          <a:lstStyle/>
          <a:p>
            <a:pPr marL="0" indent="0" algn="just">
              <a:buNone/>
            </a:pPr>
            <a:r>
              <a:rPr lang="hr-HR" sz="2000"/>
              <a:t>Neprofitna organizacija koja je ostvarila sredstva iz javnih izvora uključujući sredstva iz državnog proračuna i proračuna jedinice lokalne i područne (regionalne) samouprave, </a:t>
            </a:r>
            <a:r>
              <a:rPr lang="hr-HR" sz="2000" b="1"/>
              <a:t>obvezna je davatelju sredstava u roku od 60 dana od isteka poslovne godine dostaviti izvještaj o potrošnji proračunskih sredstava</a:t>
            </a:r>
          </a:p>
          <a:p>
            <a:pPr marL="0" indent="0" algn="just">
              <a:buNone/>
            </a:pPr>
            <a:endParaRPr lang="hr-HR" sz="2000"/>
          </a:p>
          <a:p>
            <a:pPr marL="0" indent="0" algn="just">
              <a:buNone/>
            </a:pPr>
            <a:r>
              <a:rPr lang="hr-HR" sz="2000"/>
              <a:t>Izvještaj se sastavlja na obrascu: PROR-POT ako drugim propisima ili aktima nije utvrđen detaljniji sadržaj i izgled obrasca izvještaja o potrošnji proračunskih sredstava</a:t>
            </a:r>
          </a:p>
          <a:p>
            <a:pPr marL="0" indent="0" algn="just">
              <a:buNone/>
            </a:pPr>
            <a:endParaRPr lang="hr-HR" sz="2000"/>
          </a:p>
          <a:p>
            <a:pPr marL="0" indent="0" algn="just">
              <a:buNone/>
            </a:pPr>
            <a:r>
              <a:rPr lang="hr-HR" sz="2000"/>
              <a:t>Iako se udruge primarno ravnaju prema Zakonu o udrugama i Zakonu o sportu, Zakon o proračunu nameće stroge obveze onog trenutka kada udruga primi novac iz državnog ili lokalnog proračuna</a:t>
            </a:r>
          </a:p>
        </p:txBody>
      </p:sp>
    </p:spTree>
    <p:extLst>
      <p:ext uri="{BB962C8B-B14F-4D97-AF65-F5344CB8AC3E}">
        <p14:creationId xmlns:p14="http://schemas.microsoft.com/office/powerpoint/2010/main" val="2664181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7071BC6D-C9F0-F8F5-4D24-C9E5FEE57FAF}"/>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Izvještaj o potrošnji proračunskih sredstava</a:t>
            </a:r>
          </a:p>
        </p:txBody>
      </p:sp>
      <p:sp>
        <p:nvSpPr>
          <p:cNvPr id="3" name="Rezervirano mjesto sadržaja 2">
            <a:extLst>
              <a:ext uri="{FF2B5EF4-FFF2-40B4-BE49-F238E27FC236}">
                <a16:creationId xmlns:a16="http://schemas.microsoft.com/office/drawing/2014/main" id="{4F404597-C924-8AF2-34EA-ACA0151B7142}"/>
              </a:ext>
            </a:extLst>
          </p:cNvPr>
          <p:cNvSpPr>
            <a:spLocks noGrp="1"/>
          </p:cNvSpPr>
          <p:nvPr>
            <p:ph idx="1"/>
          </p:nvPr>
        </p:nvSpPr>
        <p:spPr>
          <a:xfrm>
            <a:off x="662152" y="1891970"/>
            <a:ext cx="11414233" cy="4487809"/>
          </a:xfrm>
        </p:spPr>
        <p:txBody>
          <a:bodyPr anchor="ctr">
            <a:normAutofit/>
          </a:bodyPr>
          <a:lstStyle/>
          <a:p>
            <a:pPr marL="0" indent="0">
              <a:buNone/>
            </a:pPr>
            <a:r>
              <a:rPr lang="hr-HR" sz="1700" b="1" kern="10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Zakon o proračunu</a:t>
            </a:r>
          </a:p>
          <a:p>
            <a:pPr marL="0" indent="0">
              <a:buNone/>
            </a:pPr>
            <a:endParaRPr lang="hr-HR" sz="1700" b="1" kern="10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hr-HR" sz="1700" b="1" kern="100">
                <a:effectLst/>
                <a:latin typeface="Calibri" panose="020F0502020204030204" pitchFamily="34" charset="0"/>
                <a:ea typeface="Calibri" panose="020F0502020204030204" pitchFamily="34" charset="0"/>
                <a:cs typeface="Times New Roman" panose="02020603050405020304" pitchFamily="18" charset="0"/>
              </a:rPr>
              <a:t>Transparentnost i objava trošenja sredstava</a:t>
            </a:r>
            <a:endParaRPr lang="hr-HR" sz="1700" kern="1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hr-HR" sz="1700" kern="100">
                <a:effectLst/>
                <a:latin typeface="Calibri" panose="020F0502020204030204" pitchFamily="34" charset="0"/>
                <a:ea typeface="Calibri" panose="020F0502020204030204" pitchFamily="34" charset="0"/>
                <a:cs typeface="Times New Roman" panose="02020603050405020304" pitchFamily="18" charset="0"/>
              </a:rPr>
              <a:t>Prema članku 144.  primatelji sredstva iz proračuna (uključujući sportske udruge i saveze) moraju osigurati javnu dostupnost informacija o trošenju tih sredstava</a:t>
            </a:r>
            <a:r>
              <a:rPr lang="hr-HR" sz="1700" kern="100">
                <a:latin typeface="Calibri" panose="020F0502020204030204" pitchFamily="34" charset="0"/>
                <a:ea typeface="Calibri" panose="020F0502020204030204" pitchFamily="34" charset="0"/>
                <a:cs typeface="Times New Roman" panose="02020603050405020304" pitchFamily="18" charset="0"/>
              </a:rPr>
              <a:t>, </a:t>
            </a:r>
            <a:r>
              <a:rPr lang="hr-HR" sz="1700" kern="100">
                <a:effectLst/>
                <a:latin typeface="Calibri" panose="020F0502020204030204" pitchFamily="34" charset="0"/>
                <a:ea typeface="Calibri" panose="020F0502020204030204" pitchFamily="34" charset="0"/>
                <a:cs typeface="Times New Roman" panose="02020603050405020304" pitchFamily="18" charset="0"/>
              </a:rPr>
              <a:t>omogućiti uvid u namjensko trošenje dobivenog novca kako bi se osiguralo načelo transparentnosti</a:t>
            </a:r>
          </a:p>
          <a:p>
            <a:pPr>
              <a:buFont typeface="Wingdings" panose="05000000000000000000" pitchFamily="2" charset="2"/>
              <a:buChar char="Ø"/>
            </a:pPr>
            <a:r>
              <a:rPr lang="hr-HR" sz="1700" b="1" kern="100">
                <a:effectLst/>
                <a:latin typeface="Calibri" panose="020F0502020204030204" pitchFamily="34" charset="0"/>
                <a:ea typeface="Calibri" panose="020F0502020204030204" pitchFamily="34" charset="0"/>
                <a:cs typeface="Times New Roman" panose="02020603050405020304" pitchFamily="18" charset="0"/>
              </a:rPr>
              <a:t>Namjensko korištenje i nadzor</a:t>
            </a:r>
            <a:endParaRPr lang="hr-HR" sz="1700" kern="1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hr-HR" sz="1700" kern="100">
                <a:effectLst/>
                <a:latin typeface="Calibri" panose="020F0502020204030204" pitchFamily="34" charset="0"/>
                <a:ea typeface="Calibri" panose="020F0502020204030204" pitchFamily="34" charset="0"/>
                <a:cs typeface="Times New Roman" panose="02020603050405020304" pitchFamily="18" charset="0"/>
              </a:rPr>
              <a:t>Proračunska sredstva se smiju koristiti isključivo za programe i projekte za koje su dodijeljena</a:t>
            </a:r>
          </a:p>
          <a:p>
            <a:pPr marL="0" indent="0">
              <a:buNone/>
            </a:pPr>
            <a:r>
              <a:rPr lang="hr-HR" sz="1700" kern="100">
                <a:effectLst/>
                <a:latin typeface="Calibri" panose="020F0502020204030204" pitchFamily="34" charset="0"/>
                <a:ea typeface="Calibri" panose="020F0502020204030204" pitchFamily="34" charset="0"/>
                <a:cs typeface="Times New Roman" panose="02020603050405020304" pitchFamily="18" charset="0"/>
              </a:rPr>
              <a:t>Sportske udruge podliježu: </a:t>
            </a:r>
          </a:p>
          <a:p>
            <a:pPr marL="0" indent="0">
              <a:buNone/>
            </a:pPr>
            <a:r>
              <a:rPr lang="hr-HR" sz="1700" b="1" kern="100">
                <a:effectLst/>
                <a:latin typeface="Calibri" panose="020F0502020204030204" pitchFamily="34" charset="0"/>
                <a:ea typeface="Calibri" panose="020F0502020204030204" pitchFamily="34" charset="0"/>
                <a:cs typeface="Times New Roman" panose="02020603050405020304" pitchFamily="18" charset="0"/>
              </a:rPr>
              <a:t>Financijskom nadzoru:</a:t>
            </a:r>
            <a:r>
              <a:rPr lang="hr-HR" sz="1700" kern="100">
                <a:effectLst/>
                <a:latin typeface="Calibri" panose="020F0502020204030204" pitchFamily="34" charset="0"/>
                <a:ea typeface="Calibri" panose="020F0502020204030204" pitchFamily="34" charset="0"/>
                <a:cs typeface="Times New Roman" panose="02020603050405020304" pitchFamily="18" charset="0"/>
              </a:rPr>
              <a:t> Ministarstvo financija ili lokalna jedinica (grad/županija) mogu provjeravati zakonitost i namjensko korištenje doznačenih sredstava</a:t>
            </a:r>
          </a:p>
          <a:p>
            <a:pPr marL="0" indent="0">
              <a:buNone/>
            </a:pPr>
            <a:r>
              <a:rPr lang="hr-HR" sz="1700" b="1" kern="100">
                <a:effectLst/>
                <a:latin typeface="Calibri" panose="020F0502020204030204" pitchFamily="34" charset="0"/>
                <a:ea typeface="Calibri" panose="020F0502020204030204" pitchFamily="34" charset="0"/>
                <a:cs typeface="Times New Roman" panose="02020603050405020304" pitchFamily="18" charset="0"/>
              </a:rPr>
              <a:t>Obvezi povrata:</a:t>
            </a:r>
            <a:r>
              <a:rPr lang="hr-HR" sz="1700" kern="100">
                <a:effectLst/>
                <a:latin typeface="Calibri" panose="020F0502020204030204" pitchFamily="34" charset="0"/>
                <a:ea typeface="Calibri" panose="020F0502020204030204" pitchFamily="34" charset="0"/>
                <a:cs typeface="Times New Roman" panose="02020603050405020304" pitchFamily="18" charset="0"/>
              </a:rPr>
              <a:t> Nenamjensko trošenje ili se ne iskoriste do kraja godine, prema općim proračunskim načelima moraju se vratiti u proračun</a:t>
            </a:r>
          </a:p>
        </p:txBody>
      </p:sp>
    </p:spTree>
    <p:extLst>
      <p:ext uri="{BB962C8B-B14F-4D97-AF65-F5344CB8AC3E}">
        <p14:creationId xmlns:p14="http://schemas.microsoft.com/office/powerpoint/2010/main" val="643583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E042DEE-0C94-3FBB-7BB9-32A52B76B12B}"/>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Izvještaj o potrošnji proračunskih sredstava</a:t>
            </a:r>
          </a:p>
        </p:txBody>
      </p:sp>
      <p:sp>
        <p:nvSpPr>
          <p:cNvPr id="3" name="Rezervirano mjesto sadržaja 2">
            <a:extLst>
              <a:ext uri="{FF2B5EF4-FFF2-40B4-BE49-F238E27FC236}">
                <a16:creationId xmlns:a16="http://schemas.microsoft.com/office/drawing/2014/main" id="{CA3A7154-A9EC-0EDA-86FB-EAECED70A1E2}"/>
              </a:ext>
            </a:extLst>
          </p:cNvPr>
          <p:cNvSpPr>
            <a:spLocks noGrp="1"/>
          </p:cNvSpPr>
          <p:nvPr>
            <p:ph idx="1"/>
          </p:nvPr>
        </p:nvSpPr>
        <p:spPr>
          <a:xfrm>
            <a:off x="1371599" y="2318197"/>
            <a:ext cx="9724031" cy="3683358"/>
          </a:xfrm>
        </p:spPr>
        <p:txBody>
          <a:bodyPr anchor="ctr">
            <a:normAutofit/>
          </a:bodyPr>
          <a:lstStyle/>
          <a:p>
            <a:pPr algn="just">
              <a:buFont typeface="Wingdings" panose="05000000000000000000" pitchFamily="2" charset="2"/>
              <a:buChar char="Ø"/>
            </a:pPr>
            <a:r>
              <a:rPr lang="hr-HR" sz="1800" b="1" kern="100">
                <a:effectLst/>
                <a:latin typeface="Calibri" panose="020F0502020204030204" pitchFamily="34" charset="0"/>
                <a:ea typeface="Calibri" panose="020F0502020204030204" pitchFamily="34" charset="0"/>
                <a:cs typeface="Times New Roman" panose="02020603050405020304" pitchFamily="18" charset="0"/>
              </a:rPr>
              <a:t>Financijsko izvještavanje</a:t>
            </a:r>
            <a:endParaRPr lang="hr-HR" sz="1800" kern="1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hr-HR" sz="1800" kern="100">
                <a:effectLst/>
                <a:latin typeface="Calibri" panose="020F0502020204030204" pitchFamily="34" charset="0"/>
                <a:ea typeface="Calibri" panose="020F0502020204030204" pitchFamily="34" charset="0"/>
                <a:cs typeface="Times New Roman" panose="02020603050405020304" pitchFamily="18" charset="0"/>
              </a:rPr>
              <a:t>Iako udruge vode knjigovodstvo prema </a:t>
            </a:r>
            <a:r>
              <a:rPr lang="hr-HR" sz="1800" i="1" kern="100">
                <a:effectLst/>
                <a:latin typeface="Calibri" panose="020F0502020204030204" pitchFamily="34" charset="0"/>
                <a:ea typeface="Calibri" panose="020F0502020204030204" pitchFamily="34" charset="0"/>
                <a:cs typeface="Times New Roman" panose="02020603050405020304" pitchFamily="18" charset="0"/>
              </a:rPr>
              <a:t>Zakonu o financijskom poslovanju i računovodstvu neprofitnih organizacija</a:t>
            </a:r>
            <a:r>
              <a:rPr lang="hr-HR" sz="1800" kern="100">
                <a:effectLst/>
                <a:latin typeface="Calibri" panose="020F0502020204030204" pitchFamily="34" charset="0"/>
                <a:ea typeface="Calibri" panose="020F0502020204030204" pitchFamily="34" charset="0"/>
                <a:cs typeface="Times New Roman" panose="02020603050405020304" pitchFamily="18" charset="0"/>
              </a:rPr>
              <a:t>, Zakon o proračunu definira rokove i način na koji davatelji sredstava (npr. gradovi) moraju prikupljati podatke od udruga kako bi sastavili svoje konsolidirane izvještaje</a:t>
            </a:r>
          </a:p>
          <a:p>
            <a:pPr algn="just">
              <a:buFont typeface="Wingdings" panose="05000000000000000000" pitchFamily="2" charset="2"/>
              <a:buChar char="Ø"/>
            </a:pPr>
            <a:r>
              <a:rPr lang="hr-HR" sz="1800" b="1" kern="100">
                <a:effectLst/>
                <a:latin typeface="Calibri" panose="020F0502020204030204" pitchFamily="34" charset="0"/>
                <a:ea typeface="Calibri" panose="020F0502020204030204" pitchFamily="34" charset="0"/>
                <a:cs typeface="Times New Roman" panose="02020603050405020304" pitchFamily="18" charset="0"/>
              </a:rPr>
              <a:t>Dodjela sredstava putem javnih natječaja</a:t>
            </a:r>
            <a:endParaRPr lang="hr-HR" sz="1800" kern="1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hr-HR" sz="1800">
                <a:effectLst/>
                <a:latin typeface="Calibri" panose="020F0502020204030204" pitchFamily="34" charset="0"/>
                <a:ea typeface="Calibri" panose="020F0502020204030204" pitchFamily="34" charset="0"/>
                <a:cs typeface="Times New Roman" panose="02020603050405020304" pitchFamily="18" charset="0"/>
              </a:rPr>
              <a:t>Zakon o proračunu postavlja okvir za </a:t>
            </a:r>
            <a:r>
              <a:rPr lang="hr-HR" sz="1800" b="1">
                <a:effectLst/>
                <a:latin typeface="Calibri" panose="020F0502020204030204" pitchFamily="34" charset="0"/>
                <a:ea typeface="Calibri" panose="020F0502020204030204" pitchFamily="34" charset="0"/>
                <a:cs typeface="Times New Roman" panose="02020603050405020304" pitchFamily="18" charset="0"/>
              </a:rPr>
              <a:t>planiranje javnih potreba u sportu</a:t>
            </a:r>
            <a:r>
              <a:rPr lang="hr-HR" sz="1800">
                <a:effectLst/>
                <a:latin typeface="Calibri" panose="020F0502020204030204" pitchFamily="34" charset="0"/>
                <a:ea typeface="Calibri" panose="020F0502020204030204" pitchFamily="34" charset="0"/>
                <a:cs typeface="Times New Roman" panose="02020603050405020304" pitchFamily="18" charset="0"/>
              </a:rPr>
              <a:t>. Na temelju njega, gradovi i županije donose pravilnike o financiranju (npr. </a:t>
            </a:r>
            <a:r>
              <a:rPr lang="hr-HR" sz="1800" u="sng">
                <a:effectLst/>
                <a:latin typeface="Calibri" panose="020F0502020204030204" pitchFamily="34" charset="0"/>
                <a:ea typeface="Calibri" panose="020F0502020204030204" pitchFamily="34" charset="0"/>
                <a:cs typeface="Times New Roman" panose="02020603050405020304" pitchFamily="18" charset="0"/>
                <a:hlinkClick r:id="rId2"/>
              </a:rPr>
              <a:t>Pravilnik o financiranju udruga</a:t>
            </a:r>
            <a:r>
              <a:rPr lang="hr-HR" sz="1800">
                <a:effectLst/>
                <a:latin typeface="Calibri" panose="020F0502020204030204" pitchFamily="34" charset="0"/>
                <a:ea typeface="Calibri" panose="020F0502020204030204" pitchFamily="34" charset="0"/>
                <a:cs typeface="Times New Roman" panose="02020603050405020304" pitchFamily="18" charset="0"/>
              </a:rPr>
              <a:t>) kojima se propisuje da se sredstva sportu dodjeljuju putem </a:t>
            </a:r>
            <a:r>
              <a:rPr lang="hr-HR" sz="1800" b="1">
                <a:effectLst/>
                <a:latin typeface="Calibri" panose="020F0502020204030204" pitchFamily="34" charset="0"/>
                <a:ea typeface="Calibri" panose="020F0502020204030204" pitchFamily="34" charset="0"/>
                <a:cs typeface="Times New Roman" panose="02020603050405020304" pitchFamily="18" charset="0"/>
              </a:rPr>
              <a:t>javnih natječaja</a:t>
            </a:r>
            <a:r>
              <a:rPr lang="hr-HR" sz="1800">
                <a:effectLst/>
                <a:latin typeface="Calibri" panose="020F0502020204030204" pitchFamily="34" charset="0"/>
                <a:ea typeface="Calibri" panose="020F0502020204030204" pitchFamily="34" charset="0"/>
                <a:cs typeface="Times New Roman" panose="02020603050405020304" pitchFamily="18" charset="0"/>
              </a:rPr>
              <a:t>, osim u iznimnim slučajevima izravne dodjele</a:t>
            </a:r>
            <a:endParaRPr lang="hr-HR" sz="1800"/>
          </a:p>
          <a:p>
            <a:endParaRPr lang="hr-HR" sz="2000"/>
          </a:p>
        </p:txBody>
      </p:sp>
    </p:spTree>
    <p:extLst>
      <p:ext uri="{BB962C8B-B14F-4D97-AF65-F5344CB8AC3E}">
        <p14:creationId xmlns:p14="http://schemas.microsoft.com/office/powerpoint/2010/main" val="2521754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7501B639-E4D7-CFF6-E87D-1A6B70BD7B1E}"/>
              </a:ext>
            </a:extLst>
          </p:cNvPr>
          <p:cNvSpPr>
            <a:spLocks noGrp="1"/>
          </p:cNvSpPr>
          <p:nvPr>
            <p:ph type="title"/>
          </p:nvPr>
        </p:nvSpPr>
        <p:spPr>
          <a:xfrm>
            <a:off x="1371599" y="294538"/>
            <a:ext cx="9895951" cy="1033669"/>
          </a:xfrm>
        </p:spPr>
        <p:txBody>
          <a:bodyPr>
            <a:normAutofit fontScale="90000"/>
          </a:bodyPr>
          <a:lstStyle/>
          <a:p>
            <a:r>
              <a:rPr lang="hr-HR">
                <a:solidFill>
                  <a:srgbClr val="FFFFFF"/>
                </a:solidFill>
              </a:rPr>
              <a:t>Financijski nadzor neprofitnih organizacija</a:t>
            </a:r>
            <a:br>
              <a:rPr lang="hr-HR" sz="3400" b="1" kern="0">
                <a:solidFill>
                  <a:srgbClr val="FFFFFF"/>
                </a:solidFill>
                <a:effectLst/>
                <a:latin typeface="Arial" panose="020B0604020202020204" pitchFamily="34" charset="0"/>
                <a:ea typeface="SimSun" panose="02010600030101010101" pitchFamily="2" charset="-122"/>
                <a:cs typeface="Calibri Light" panose="020F0302020204030204" pitchFamily="34" charset="0"/>
              </a:rPr>
            </a:br>
            <a:endParaRPr lang="hr-HR" sz="3400">
              <a:solidFill>
                <a:srgbClr val="FFFFFF"/>
              </a:solidFill>
            </a:endParaRPr>
          </a:p>
        </p:txBody>
      </p:sp>
      <p:sp>
        <p:nvSpPr>
          <p:cNvPr id="3" name="Rezervirano mjesto sadržaja 2">
            <a:extLst>
              <a:ext uri="{FF2B5EF4-FFF2-40B4-BE49-F238E27FC236}">
                <a16:creationId xmlns:a16="http://schemas.microsoft.com/office/drawing/2014/main" id="{4DDC9C33-0B33-ED54-3A60-D9F3D4215F24}"/>
              </a:ext>
            </a:extLst>
          </p:cNvPr>
          <p:cNvSpPr>
            <a:spLocks noGrp="1"/>
          </p:cNvSpPr>
          <p:nvPr>
            <p:ph idx="1"/>
          </p:nvPr>
        </p:nvSpPr>
        <p:spPr>
          <a:xfrm>
            <a:off x="1246095" y="1891970"/>
            <a:ext cx="9849536" cy="4109585"/>
          </a:xfrm>
        </p:spPr>
        <p:txBody>
          <a:bodyPr anchor="ctr">
            <a:normAutofit/>
          </a:bodyPr>
          <a:lstStyle/>
          <a:p>
            <a:pPr indent="0" algn="just">
              <a:buNone/>
            </a:pPr>
            <a:r>
              <a:rPr lang="hr-HR" sz="1800" kern="100">
                <a:latin typeface="Calibri" panose="020F0502020204030204" pitchFamily="34" charset="0"/>
                <a:ea typeface="Calibri" panose="020F0502020204030204" pitchFamily="34" charset="0"/>
                <a:cs typeface="Times New Roman" panose="02020603050405020304" pitchFamily="18" charset="0"/>
              </a:rPr>
              <a:t>Nadzor financijskog poslovanja, računovodstvenih poslova i predaje financijskih izvještaja (financijski nadzor) neprofitne organizacije obavlja </a:t>
            </a:r>
            <a:r>
              <a:rPr lang="hr-HR" sz="1800" b="1" kern="10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Ministarstvo financija</a:t>
            </a:r>
          </a:p>
          <a:p>
            <a:pPr indent="0" algn="just">
              <a:buNone/>
            </a:pPr>
            <a:endParaRPr lang="hr-HR" sz="1800" kern="100">
              <a:latin typeface="Calibri" panose="020F0502020204030204" pitchFamily="34" charset="0"/>
              <a:ea typeface="Calibri" panose="020F0502020204030204" pitchFamily="34" charset="0"/>
              <a:cs typeface="Times New Roman" panose="02020603050405020304" pitchFamily="18" charset="0"/>
            </a:endParaRPr>
          </a:p>
          <a:p>
            <a:pPr indent="0" algn="just">
              <a:buNone/>
            </a:pPr>
            <a:r>
              <a:rPr lang="hr-HR" sz="1800" kern="100">
                <a:latin typeface="Calibri" panose="020F0502020204030204" pitchFamily="34" charset="0"/>
                <a:ea typeface="Calibri" panose="020F0502020204030204" pitchFamily="34" charset="0"/>
                <a:cs typeface="Times New Roman" panose="02020603050405020304" pitchFamily="18" charset="0"/>
              </a:rPr>
              <a:t>Financijski nadzor obuhvaća i nadzor nad zakonitim </a:t>
            </a:r>
            <a:r>
              <a:rPr lang="hr-HR" sz="1800" kern="10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pribavljanjem</a:t>
            </a:r>
            <a:r>
              <a:rPr lang="hr-HR" sz="1800" kern="100">
                <a:latin typeface="Calibri" panose="020F0502020204030204" pitchFamily="34" charset="0"/>
                <a:ea typeface="Calibri" panose="020F0502020204030204" pitchFamily="34" charset="0"/>
                <a:cs typeface="Times New Roman" panose="02020603050405020304" pitchFamily="18" charset="0"/>
              </a:rPr>
              <a:t> financijskih sredstava iz javnih i drugih izvora, </a:t>
            </a:r>
            <a:r>
              <a:rPr lang="hr-HR" sz="1800" kern="10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upravljanjem</a:t>
            </a:r>
            <a:r>
              <a:rPr lang="hr-HR" sz="1800" kern="100">
                <a:latin typeface="Calibri" panose="020F0502020204030204" pitchFamily="34" charset="0"/>
                <a:ea typeface="Calibri" panose="020F0502020204030204" pitchFamily="34" charset="0"/>
                <a:cs typeface="Times New Roman" panose="02020603050405020304" pitchFamily="18" charset="0"/>
              </a:rPr>
              <a:t> financijskim sredstvima,  te utvrđivanjem </a:t>
            </a:r>
            <a:r>
              <a:rPr lang="hr-HR" sz="1800" kern="10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koriste</a:t>
            </a:r>
            <a:r>
              <a:rPr lang="hr-HR" sz="1800" kern="100">
                <a:latin typeface="Calibri" panose="020F0502020204030204" pitchFamily="34" charset="0"/>
                <a:ea typeface="Calibri" panose="020F0502020204030204" pitchFamily="34" charset="0"/>
                <a:cs typeface="Times New Roman" panose="02020603050405020304" pitchFamily="18" charset="0"/>
              </a:rPr>
              <a:t> li se sredstva za ostvarivanje ciljeva zbog kojih je osnovana neprofitna organizacija</a:t>
            </a:r>
          </a:p>
          <a:p>
            <a:pPr indent="0" algn="just">
              <a:buNone/>
            </a:pPr>
            <a:endParaRPr lang="hr-HR" sz="1800" kern="100">
              <a:latin typeface="Calibri" panose="020F0502020204030204" pitchFamily="34" charset="0"/>
              <a:ea typeface="Calibri" panose="020F0502020204030204" pitchFamily="34" charset="0"/>
              <a:cs typeface="Times New Roman" panose="02020603050405020304" pitchFamily="18" charset="0"/>
            </a:endParaRPr>
          </a:p>
          <a:p>
            <a:pPr indent="0" algn="just">
              <a:buNone/>
            </a:pPr>
            <a:r>
              <a:rPr lang="hr-HR" sz="1800" kern="100">
                <a:latin typeface="Calibri" panose="020F0502020204030204" pitchFamily="34" charset="0"/>
                <a:ea typeface="Calibri" panose="020F0502020204030204" pitchFamily="34" charset="0"/>
                <a:cs typeface="Times New Roman" panose="02020603050405020304" pitchFamily="18" charset="0"/>
              </a:rPr>
              <a:t>Financijski nadzor neprofitne organizacije obavlja se  </a:t>
            </a:r>
            <a:r>
              <a:rPr lang="hr-HR" sz="1800"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izravnim nadzorom </a:t>
            </a:r>
            <a:r>
              <a:rPr lang="hr-HR" sz="1800" kern="100">
                <a:latin typeface="Calibri" panose="020F0502020204030204" pitchFamily="34" charset="0"/>
                <a:ea typeface="Calibri" panose="020F0502020204030204" pitchFamily="34" charset="0"/>
                <a:cs typeface="Times New Roman" panose="02020603050405020304" pitchFamily="18" charset="0"/>
              </a:rPr>
              <a:t>kod subjekta nadzora, analizom poslovne dokumentacije, propisa i općih akata u skladu s kojima subjekt nadzora posluje, pregledom poslovnih prostorija, zgrada, predmeta, robe i drugih stvari u skladu sa svrhom financijskog nadzora, praćenjem, prikupljanjem i provjerom knjigovodstvenih isprava, poslovnih knjiga i financijskih izvještaja i provjerom sustava kojeg subjekt nadzora primjenjuje za obradu podataka u vezi računovodstvenih poslova</a:t>
            </a:r>
          </a:p>
          <a:p>
            <a:endParaRPr lang="hr-HR" sz="1700"/>
          </a:p>
        </p:txBody>
      </p:sp>
    </p:spTree>
    <p:extLst>
      <p:ext uri="{BB962C8B-B14F-4D97-AF65-F5344CB8AC3E}">
        <p14:creationId xmlns:p14="http://schemas.microsoft.com/office/powerpoint/2010/main" val="490311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3B09CD3-77FD-F249-10BA-9DD225EDAA27}"/>
              </a:ext>
            </a:extLst>
          </p:cNvPr>
          <p:cNvSpPr>
            <a:spLocks noGrp="1"/>
          </p:cNvSpPr>
          <p:nvPr>
            <p:ph type="title"/>
          </p:nvPr>
        </p:nvSpPr>
        <p:spPr>
          <a:xfrm>
            <a:off x="1371599" y="294538"/>
            <a:ext cx="9895951" cy="1033669"/>
          </a:xfrm>
        </p:spPr>
        <p:txBody>
          <a:bodyPr>
            <a:normAutofit/>
          </a:bodyPr>
          <a:lstStyle/>
          <a:p>
            <a:r>
              <a:rPr lang="hr-HR" sz="4000" kern="0">
                <a:solidFill>
                  <a:srgbClr val="FFFFFF"/>
                </a:solidFill>
                <a:effectLst/>
                <a:latin typeface="Arial" panose="020B0604020202020204" pitchFamily="34" charset="0"/>
                <a:ea typeface="SimSun" panose="02010600030101010101" pitchFamily="2" charset="-122"/>
                <a:cs typeface="Calibri Light" panose="020F0302020204030204" pitchFamily="34" charset="0"/>
              </a:rPr>
              <a:t>Financijski nadzor neprofitnih organizacija</a:t>
            </a:r>
            <a:endParaRPr lang="hr-HR" sz="4000">
              <a:solidFill>
                <a:srgbClr val="FFFFFF"/>
              </a:solidFill>
            </a:endParaRPr>
          </a:p>
        </p:txBody>
      </p:sp>
      <p:sp>
        <p:nvSpPr>
          <p:cNvPr id="3" name="Rezervirano mjesto sadržaja 2">
            <a:extLst>
              <a:ext uri="{FF2B5EF4-FFF2-40B4-BE49-F238E27FC236}">
                <a16:creationId xmlns:a16="http://schemas.microsoft.com/office/drawing/2014/main" id="{77848C3A-02F1-6197-7F24-2F0857FB71CA}"/>
              </a:ext>
            </a:extLst>
          </p:cNvPr>
          <p:cNvSpPr>
            <a:spLocks noGrp="1"/>
          </p:cNvSpPr>
          <p:nvPr>
            <p:ph idx="1"/>
          </p:nvPr>
        </p:nvSpPr>
        <p:spPr>
          <a:xfrm>
            <a:off x="1048871" y="1783976"/>
            <a:ext cx="10046759" cy="4577913"/>
          </a:xfrm>
        </p:spPr>
        <p:txBody>
          <a:bodyPr anchor="ctr">
            <a:normAutofit fontScale="85000" lnSpcReduction="20000"/>
          </a:bodyPr>
          <a:lstStyle/>
          <a:p>
            <a:pPr marL="0" indent="0" algn="just">
              <a:buNone/>
            </a:pPr>
            <a:endParaRPr lang="hr-HR" sz="1600">
              <a:effectLst/>
              <a:latin typeface="Arial" panose="020B0604020202020204" pitchFamily="34" charset="0"/>
              <a:ea typeface="Calibri" panose="020F0502020204030204" pitchFamily="34" charset="0"/>
            </a:endParaRPr>
          </a:p>
          <a:p>
            <a:pPr marL="0" indent="0" algn="just">
              <a:buNone/>
            </a:pPr>
            <a:r>
              <a:rPr lang="hr-HR" sz="1900" kern="100">
                <a:latin typeface="Calibri" panose="020F0502020204030204" pitchFamily="34" charset="0"/>
                <a:ea typeface="Calibri" panose="020F0502020204030204" pitchFamily="34" charset="0"/>
                <a:cs typeface="Times New Roman" panose="02020603050405020304" pitchFamily="18" charset="0"/>
              </a:rPr>
              <a:t>Osobe ovlaštene za obavljanje financijskog nadzora su inspektori financijskog nadzora koji imaju propisane službene iskaznice i značke koje izdaje ministar financija</a:t>
            </a:r>
          </a:p>
          <a:p>
            <a:pPr marL="0" indent="0" algn="just">
              <a:buNone/>
            </a:pPr>
            <a:endParaRPr lang="hr-HR" sz="1900" kern="10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hr-HR" sz="1900" kern="100">
                <a:solidFill>
                  <a:srgbClr val="0070C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Subjekti nadzora dužni su inspektoru financijskog nadzora omogućiti:</a:t>
            </a:r>
          </a:p>
          <a:p>
            <a:pPr marL="0" indent="0" algn="just">
              <a:buNone/>
            </a:pPr>
            <a:endParaRPr lang="hr-HR" sz="1900" kern="100">
              <a:latin typeface="Calibri" panose="020F0502020204030204" pitchFamily="34" charset="0"/>
              <a:ea typeface="Calibri" panose="020F0502020204030204" pitchFamily="34" charset="0"/>
              <a:cs typeface="Times New Roman" panose="02020603050405020304" pitchFamily="18" charset="0"/>
            </a:endParaRPr>
          </a:p>
          <a:p>
            <a:pPr algn="just">
              <a:buFont typeface="Wingdings" panose="05000000000000000000" pitchFamily="2" charset="2"/>
              <a:buChar char="§"/>
            </a:pPr>
            <a:r>
              <a:rPr lang="hr-HR" sz="1900" kern="100">
                <a:solidFill>
                  <a:srgbClr val="0070C0"/>
                </a:solidFill>
                <a:latin typeface="Calibri" panose="020F0502020204030204" pitchFamily="34" charset="0"/>
                <a:ea typeface="Calibri" panose="020F0502020204030204" pitchFamily="34" charset="0"/>
                <a:cs typeface="Times New Roman" panose="02020603050405020304" pitchFamily="18" charset="0"/>
              </a:rPr>
              <a:t>nadzor poslovne dokumentacije, propisa i općih akata u skladu s kojima subjekt nadzora posluje</a:t>
            </a:r>
          </a:p>
          <a:p>
            <a:pPr algn="just">
              <a:buFont typeface="Wingdings" panose="05000000000000000000" pitchFamily="2" charset="2"/>
              <a:buChar char="§"/>
            </a:pPr>
            <a:r>
              <a:rPr lang="hr-HR" sz="1900" kern="100">
                <a:solidFill>
                  <a:srgbClr val="0070C0"/>
                </a:solidFill>
                <a:latin typeface="Calibri" panose="020F0502020204030204" pitchFamily="34" charset="0"/>
                <a:ea typeface="Calibri" panose="020F0502020204030204" pitchFamily="34" charset="0"/>
                <a:cs typeface="Times New Roman" panose="02020603050405020304" pitchFamily="18" charset="0"/>
              </a:rPr>
              <a:t>pregled poslovnih prostorija, zgrada, predmeta, robe i drugih stvari u skladu sa svrhom inspekcijskog nadzora</a:t>
            </a:r>
          </a:p>
          <a:p>
            <a:pPr algn="just">
              <a:buFont typeface="Wingdings" panose="05000000000000000000" pitchFamily="2" charset="2"/>
              <a:buChar char="§"/>
            </a:pPr>
            <a:r>
              <a:rPr lang="hr-HR" sz="1900" kern="100">
                <a:solidFill>
                  <a:srgbClr val="0070C0"/>
                </a:solidFill>
                <a:latin typeface="Calibri" panose="020F0502020204030204" pitchFamily="34" charset="0"/>
                <a:ea typeface="Calibri" panose="020F0502020204030204" pitchFamily="34" charset="0"/>
                <a:cs typeface="Times New Roman" panose="02020603050405020304" pitchFamily="18" charset="0"/>
              </a:rPr>
              <a:t>nadzor svih knjigovodstvenih isprava, poslovnih knjiga i financijskih izvještaja, te sustava koje primjenjuje za obradu podataka</a:t>
            </a:r>
          </a:p>
          <a:p>
            <a:pPr marL="0" indent="0" algn="just">
              <a:buNone/>
            </a:pPr>
            <a:r>
              <a:rPr lang="hr-HR" sz="1900" kern="100">
                <a:latin typeface="Calibri" panose="020F0502020204030204" pitchFamily="34" charset="0"/>
                <a:ea typeface="Calibri" panose="020F0502020204030204" pitchFamily="34" charset="0"/>
                <a:cs typeface="Times New Roman" panose="02020603050405020304" pitchFamily="18" charset="0"/>
              </a:rPr>
              <a:t> </a:t>
            </a:r>
          </a:p>
          <a:p>
            <a:pPr marL="0" indent="0" algn="just">
              <a:buNone/>
            </a:pPr>
            <a:r>
              <a:rPr lang="hr-HR" sz="1900" kern="100">
                <a:latin typeface="Calibri" panose="020F0502020204030204" pitchFamily="34" charset="0"/>
                <a:ea typeface="Calibri" panose="020F0502020204030204" pitchFamily="34" charset="0"/>
                <a:cs typeface="Times New Roman" panose="02020603050405020304" pitchFamily="18" charset="0"/>
              </a:rPr>
              <a:t>Postupak financijskog nadzora započinje </a:t>
            </a:r>
            <a:r>
              <a:rPr lang="hr-HR" sz="1900"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uručenjem obavijesti </a:t>
            </a:r>
            <a:r>
              <a:rPr lang="hr-HR" sz="1900" kern="100">
                <a:latin typeface="Calibri" panose="020F0502020204030204" pitchFamily="34" charset="0"/>
                <a:ea typeface="Calibri" panose="020F0502020204030204" pitchFamily="34" charset="0"/>
                <a:cs typeface="Times New Roman" panose="02020603050405020304" pitchFamily="18" charset="0"/>
              </a:rPr>
              <a:t>zakonskom zastupniku neprofitne organizacije, odnosno osobi upisanoj u Registar neprofitnih organizacija kao ovlaštena za zastupanje</a:t>
            </a:r>
          </a:p>
          <a:p>
            <a:pPr marL="0" indent="0" algn="just">
              <a:buNone/>
            </a:pPr>
            <a:r>
              <a:rPr lang="hr-HR" sz="1900" kern="100">
                <a:latin typeface="Calibri" panose="020F0502020204030204" pitchFamily="34" charset="0"/>
                <a:ea typeface="Calibri" panose="020F0502020204030204" pitchFamily="34" charset="0"/>
                <a:cs typeface="Times New Roman" panose="02020603050405020304" pitchFamily="18" charset="0"/>
              </a:rPr>
              <a:t>Iznimno postupak nadzora može započeti </a:t>
            </a:r>
            <a:r>
              <a:rPr lang="hr-HR" sz="1900"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i bez uručenja obavijesti </a:t>
            </a:r>
            <a:r>
              <a:rPr lang="hr-HR" sz="1900" kern="100">
                <a:latin typeface="Calibri" panose="020F0502020204030204" pitchFamily="34" charset="0"/>
                <a:ea typeface="Calibri" panose="020F0502020204030204" pitchFamily="34" charset="0"/>
                <a:cs typeface="Times New Roman" panose="02020603050405020304" pitchFamily="18" charset="0"/>
              </a:rPr>
              <a:t>ako zakonski zastupnik neprofitne organizacije očigledno izbjegava uručenje obavijesti i ako postoji opravdana bojazan da se neki dokaz neće moći izvesti ili će njegovo izvođenje biti otežano</a:t>
            </a:r>
          </a:p>
          <a:p>
            <a:pPr marL="0" indent="0" algn="just">
              <a:buNone/>
            </a:pPr>
            <a:r>
              <a:rPr lang="hr-HR" sz="1900" kern="100">
                <a:latin typeface="Calibri" panose="020F0502020204030204" pitchFamily="34" charset="0"/>
                <a:ea typeface="Calibri" panose="020F0502020204030204" pitchFamily="34" charset="0"/>
                <a:cs typeface="Times New Roman" panose="02020603050405020304" pitchFamily="18" charset="0"/>
              </a:rPr>
              <a:t>O obavljenom nadzoru sastavlja se </a:t>
            </a:r>
            <a:r>
              <a:rPr lang="hr-HR" sz="1900"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zapisnik</a:t>
            </a:r>
          </a:p>
          <a:p>
            <a:endParaRPr lang="hr-HR" sz="1100"/>
          </a:p>
        </p:txBody>
      </p:sp>
    </p:spTree>
    <p:extLst>
      <p:ext uri="{BB962C8B-B14F-4D97-AF65-F5344CB8AC3E}">
        <p14:creationId xmlns:p14="http://schemas.microsoft.com/office/powerpoint/2010/main" val="1397386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CAD17977-69EF-9301-6E9B-CF911303BB74}"/>
              </a:ext>
            </a:extLst>
          </p:cNvPr>
          <p:cNvSpPr>
            <a:spLocks noGrp="1"/>
          </p:cNvSpPr>
          <p:nvPr>
            <p:ph type="title"/>
          </p:nvPr>
        </p:nvSpPr>
        <p:spPr>
          <a:xfrm>
            <a:off x="1371599" y="294538"/>
            <a:ext cx="9895951" cy="1033669"/>
          </a:xfrm>
        </p:spPr>
        <p:txBody>
          <a:bodyPr>
            <a:normAutofit/>
          </a:bodyPr>
          <a:lstStyle/>
          <a:p>
            <a:r>
              <a:rPr lang="hr-HR" sz="4000" kern="0">
                <a:solidFill>
                  <a:srgbClr val="FFFFFF"/>
                </a:solidFill>
                <a:effectLst/>
                <a:latin typeface="Arial" panose="020B0604020202020204" pitchFamily="34" charset="0"/>
                <a:ea typeface="SimSun" panose="02010600030101010101" pitchFamily="2" charset="-122"/>
                <a:cs typeface="Calibri Light" panose="020F0302020204030204" pitchFamily="34" charset="0"/>
              </a:rPr>
              <a:t>Financijski nadzor neprofitnih organizacija</a:t>
            </a:r>
            <a:endParaRPr lang="hr-HR" sz="4000">
              <a:solidFill>
                <a:srgbClr val="FFFFFF"/>
              </a:solidFill>
            </a:endParaRPr>
          </a:p>
        </p:txBody>
      </p:sp>
      <p:sp>
        <p:nvSpPr>
          <p:cNvPr id="3" name="Rezervirano mjesto sadržaja 2">
            <a:extLst>
              <a:ext uri="{FF2B5EF4-FFF2-40B4-BE49-F238E27FC236}">
                <a16:creationId xmlns:a16="http://schemas.microsoft.com/office/drawing/2014/main" id="{D689B80F-D21B-153A-96AD-D918F627BC3D}"/>
              </a:ext>
            </a:extLst>
          </p:cNvPr>
          <p:cNvSpPr>
            <a:spLocks noGrp="1"/>
          </p:cNvSpPr>
          <p:nvPr>
            <p:ph idx="1"/>
          </p:nvPr>
        </p:nvSpPr>
        <p:spPr>
          <a:xfrm>
            <a:off x="977153" y="1891970"/>
            <a:ext cx="10118478" cy="4580548"/>
          </a:xfrm>
        </p:spPr>
        <p:txBody>
          <a:bodyPr anchor="ctr">
            <a:normAutofit lnSpcReduction="10000"/>
          </a:bodyPr>
          <a:lstStyle/>
          <a:p>
            <a:pPr marL="0" indent="0" algn="just">
              <a:buNone/>
            </a:pPr>
            <a:endParaRPr lang="hr-HR" sz="1800" b="1" kern="10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hr-HR" sz="1800" b="1" kern="100">
                <a:latin typeface="Calibri" panose="020F0502020204030204" pitchFamily="34" charset="0"/>
                <a:ea typeface="Calibri" panose="020F0502020204030204" pitchFamily="34" charset="0"/>
                <a:cs typeface="Times New Roman" panose="02020603050405020304" pitchFamily="18" charset="0"/>
              </a:rPr>
              <a:t>Inspektor financijskog nadzora koji je obavio nadzor ovlašten je poduzeti sljedeće:</a:t>
            </a:r>
          </a:p>
          <a:p>
            <a:pPr marL="0" indent="0" algn="just">
              <a:buNone/>
            </a:pPr>
            <a:endParaRPr lang="hr-HR" sz="1800" kern="100">
              <a:latin typeface="Calibri" panose="020F0502020204030204" pitchFamily="34" charset="0"/>
              <a:ea typeface="Calibri" panose="020F0502020204030204" pitchFamily="34" charset="0"/>
              <a:cs typeface="Times New Roman" panose="02020603050405020304" pitchFamily="18" charset="0"/>
            </a:endParaRPr>
          </a:p>
          <a:p>
            <a:pPr lvl="0" algn="just"/>
            <a:r>
              <a:rPr lang="hr-HR" sz="1800" kern="100">
                <a:latin typeface="Calibri" panose="020F0502020204030204" pitchFamily="34" charset="0"/>
                <a:ea typeface="Calibri" panose="020F0502020204030204" pitchFamily="34" charset="0"/>
                <a:cs typeface="Times New Roman" panose="02020603050405020304" pitchFamily="18" charset="0"/>
              </a:rPr>
              <a:t>donijeti rješenje kojim </a:t>
            </a:r>
            <a:r>
              <a:rPr lang="hr-HR" sz="1800"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nalaže otklanjanje nepravilnosti </a:t>
            </a:r>
            <a:r>
              <a:rPr lang="hr-HR" sz="1800" kern="100">
                <a:latin typeface="Calibri" panose="020F0502020204030204" pitchFamily="34" charset="0"/>
                <a:ea typeface="Calibri" panose="020F0502020204030204" pitchFamily="34" charset="0"/>
                <a:cs typeface="Times New Roman" panose="02020603050405020304" pitchFamily="18" charset="0"/>
              </a:rPr>
              <a:t>i utvrditi rok za otklanjanje nepravilnosti</a:t>
            </a:r>
          </a:p>
          <a:p>
            <a:pPr algn="just"/>
            <a:r>
              <a:rPr lang="hr-HR" sz="1800" kern="100">
                <a:latin typeface="Calibri" panose="020F0502020204030204" pitchFamily="34" charset="0"/>
                <a:ea typeface="Calibri" panose="020F0502020204030204" pitchFamily="34" charset="0"/>
                <a:cs typeface="Times New Roman" panose="02020603050405020304" pitchFamily="18" charset="0"/>
              </a:rPr>
              <a:t>donijeti rješenje o </a:t>
            </a:r>
            <a:r>
              <a:rPr lang="hr-HR" sz="1800"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povratu sredstava u državni proračun</a:t>
            </a:r>
            <a:r>
              <a:rPr lang="hr-HR" sz="1800" kern="100">
                <a:latin typeface="Calibri" panose="020F0502020204030204" pitchFamily="34" charset="0"/>
                <a:ea typeface="Calibri" panose="020F0502020204030204" pitchFamily="34" charset="0"/>
                <a:cs typeface="Times New Roman" panose="02020603050405020304" pitchFamily="18" charset="0"/>
              </a:rPr>
              <a:t>, odnosno proračun jedinice lokalne i područne (regionalne) samouprave ako utvrdi nezakonito korištenje sredstava doznačenih iz državnog proračuna, proračuna jedinice lokalne i područne (regionalne) samouprave i drugih javnih izvora</a:t>
            </a:r>
          </a:p>
          <a:p>
            <a:pPr algn="just"/>
            <a:r>
              <a:rPr lang="hr-HR" sz="1800" kern="100">
                <a:latin typeface="Calibri" panose="020F0502020204030204" pitchFamily="34" charset="0"/>
                <a:ea typeface="Calibri" panose="020F0502020204030204" pitchFamily="34" charset="0"/>
                <a:cs typeface="Times New Roman" panose="02020603050405020304" pitchFamily="18" charset="0"/>
              </a:rPr>
              <a:t>ako utvrdi radnje za koje postoji osnovana sumnja o počinjenom kaznenom djelu, </a:t>
            </a:r>
            <a:r>
              <a:rPr lang="hr-HR" sz="1800"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podnosi kaznenu prijavu </a:t>
            </a:r>
            <a:r>
              <a:rPr lang="hr-HR" sz="1800" kern="100">
                <a:latin typeface="Calibri" panose="020F0502020204030204" pitchFamily="34" charset="0"/>
                <a:ea typeface="Calibri" panose="020F0502020204030204" pitchFamily="34" charset="0"/>
                <a:cs typeface="Times New Roman" panose="02020603050405020304" pitchFamily="18" charset="0"/>
              </a:rPr>
              <a:t>nadležnom državnom odvjetništvu</a:t>
            </a:r>
          </a:p>
          <a:p>
            <a:pPr lvl="0" algn="just"/>
            <a:r>
              <a:rPr lang="hr-HR" sz="1800" kern="100">
                <a:latin typeface="Calibri" panose="020F0502020204030204" pitchFamily="34" charset="0"/>
                <a:ea typeface="Calibri" panose="020F0502020204030204" pitchFamily="34" charset="0"/>
                <a:cs typeface="Times New Roman" panose="02020603050405020304" pitchFamily="18" charset="0"/>
              </a:rPr>
              <a:t>ako utvrdi radnje kojima je ostvaren prekršaj, </a:t>
            </a:r>
            <a:r>
              <a:rPr lang="hr-HR" sz="1800"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sastavlja optužni prijedlog </a:t>
            </a:r>
            <a:r>
              <a:rPr lang="hr-HR" sz="1800" kern="100">
                <a:latin typeface="Calibri" panose="020F0502020204030204" pitchFamily="34" charset="0"/>
                <a:ea typeface="Calibri" panose="020F0502020204030204" pitchFamily="34" charset="0"/>
                <a:cs typeface="Times New Roman" panose="02020603050405020304" pitchFamily="18" charset="0"/>
              </a:rPr>
              <a:t>koji odgovorna osoba Ministarstva financija podnosi nadležnom područnom uredu Porezne uprave</a:t>
            </a:r>
          </a:p>
          <a:p>
            <a:pPr algn="just"/>
            <a:r>
              <a:rPr lang="hr-HR" sz="1800" kern="100">
                <a:latin typeface="Calibri" panose="020F0502020204030204" pitchFamily="34" charset="0"/>
                <a:ea typeface="Calibri" panose="020F0502020204030204" pitchFamily="34" charset="0"/>
                <a:cs typeface="Times New Roman" panose="02020603050405020304" pitchFamily="18" charset="0"/>
              </a:rPr>
              <a:t>ako utvrdi razloge za sumnju na pranje novca ili financiranje terorizma u vezi s radom i djelatnosti subjekta nadzora ili s njima povezanih osoba, odnosno u financijskom poslovanju subjekta nadzora, o tome </a:t>
            </a:r>
            <a:r>
              <a:rPr lang="hr-HR" sz="1800"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pisano obavještava Ured za sprječavanje pranja novca </a:t>
            </a:r>
            <a:r>
              <a:rPr lang="hr-HR" sz="1800" kern="100">
                <a:latin typeface="Calibri" panose="020F0502020204030204" pitchFamily="34" charset="0"/>
                <a:ea typeface="Calibri" panose="020F0502020204030204" pitchFamily="34" charset="0"/>
                <a:cs typeface="Times New Roman" panose="02020603050405020304" pitchFamily="18" charset="0"/>
              </a:rPr>
              <a:t>sukladno odredbama Zakona o sprječavanju pranja novca i financiranja terorizma</a:t>
            </a:r>
          </a:p>
          <a:p>
            <a:pPr marL="0" indent="0" algn="just">
              <a:buNone/>
            </a:pPr>
            <a:endParaRPr lang="hr-HR" sz="1600">
              <a:effectLst/>
              <a:latin typeface="Calibri" panose="020F0502020204030204" pitchFamily="34" charset="0"/>
              <a:ea typeface="Calibri" panose="020F0502020204030204" pitchFamily="34" charset="0"/>
            </a:endParaRPr>
          </a:p>
          <a:p>
            <a:endParaRPr lang="hr-HR" sz="1100"/>
          </a:p>
        </p:txBody>
      </p:sp>
    </p:spTree>
    <p:extLst>
      <p:ext uri="{BB962C8B-B14F-4D97-AF65-F5344CB8AC3E}">
        <p14:creationId xmlns:p14="http://schemas.microsoft.com/office/powerpoint/2010/main" val="3567912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492FAB3-6DAE-433E-244E-A75B04F26587}"/>
              </a:ext>
            </a:extLst>
          </p:cNvPr>
          <p:cNvSpPr>
            <a:spLocks noGrp="1"/>
          </p:cNvSpPr>
          <p:nvPr>
            <p:ph type="title"/>
          </p:nvPr>
        </p:nvSpPr>
        <p:spPr>
          <a:xfrm>
            <a:off x="982494" y="294538"/>
            <a:ext cx="10642059" cy="1033669"/>
          </a:xfrm>
        </p:spPr>
        <p:txBody>
          <a:bodyPr>
            <a:normAutofit/>
          </a:bodyPr>
          <a:lstStyle/>
          <a:p>
            <a:r>
              <a:rPr lang="hr-HR" sz="3400">
                <a:solidFill>
                  <a:srgbClr val="FFFFFF"/>
                </a:solidFill>
              </a:rPr>
              <a:t>Nadležnost Porezne uprave u radu neprofitnih organizacija</a:t>
            </a:r>
          </a:p>
        </p:txBody>
      </p:sp>
      <p:sp>
        <p:nvSpPr>
          <p:cNvPr id="3" name="Rezervirano mjesto sadržaja 2">
            <a:extLst>
              <a:ext uri="{FF2B5EF4-FFF2-40B4-BE49-F238E27FC236}">
                <a16:creationId xmlns:a16="http://schemas.microsoft.com/office/drawing/2014/main" id="{0650A1B1-8243-F45C-69A7-8879514926DF}"/>
              </a:ext>
            </a:extLst>
          </p:cNvPr>
          <p:cNvSpPr>
            <a:spLocks noGrp="1"/>
          </p:cNvSpPr>
          <p:nvPr>
            <p:ph idx="1"/>
          </p:nvPr>
        </p:nvSpPr>
        <p:spPr>
          <a:xfrm>
            <a:off x="1254869" y="2110902"/>
            <a:ext cx="9883302" cy="4066161"/>
          </a:xfrm>
        </p:spPr>
        <p:txBody>
          <a:bodyPr anchor="ctr">
            <a:noAutofit/>
          </a:bodyPr>
          <a:lstStyle/>
          <a:p>
            <a:pPr marL="0" indent="0" algn="just">
              <a:buNone/>
            </a:pPr>
            <a:r>
              <a:rPr lang="hr-HR" sz="1600" kern="100">
                <a:latin typeface="Calibri" panose="020F0502020204030204" pitchFamily="34" charset="0"/>
                <a:ea typeface="Calibri" panose="020F0502020204030204" pitchFamily="34" charset="0"/>
                <a:cs typeface="Times New Roman" panose="02020603050405020304" pitchFamily="18" charset="0"/>
              </a:rPr>
              <a:t>Zakon o Poreznoj upravi (NN 115/16-152/24) propisuje rad Porezne uprave kao jedinstvene i samostalne upravne organizacije u sastavu Ministarstva financija čija je temeljna zadaća primjena i nadzor primjene poreznih propisa i propisa o prikupljanju doprinosa</a:t>
            </a:r>
          </a:p>
          <a:p>
            <a:pPr marL="0" indent="0" algn="just">
              <a:buNone/>
            </a:pPr>
            <a:r>
              <a:rPr lang="hr-HR" sz="1600" kern="100">
                <a:latin typeface="Calibri" panose="020F0502020204030204" pitchFamily="34" charset="0"/>
                <a:ea typeface="Calibri" panose="020F0502020204030204" pitchFamily="34" charset="0"/>
                <a:cs typeface="Times New Roman" panose="02020603050405020304" pitchFamily="18" charset="0"/>
              </a:rPr>
              <a:t>Općeg poreznog zakona (NN 115/16 -151/25) ​porezno tijelo jest, između ostalih, i tijelo državne uprave u čijem su djelokrugu poslovi utvrđivanja i/ili nadzora i/ili naplate poreza  </a:t>
            </a:r>
          </a:p>
          <a:p>
            <a:pPr marL="0" indent="0" algn="just">
              <a:buNone/>
            </a:pPr>
            <a:r>
              <a:rPr lang="hr-HR" sz="1600" kern="100">
                <a:latin typeface="Calibri" panose="020F0502020204030204" pitchFamily="34" charset="0"/>
                <a:ea typeface="Calibri" panose="020F0502020204030204" pitchFamily="34" charset="0"/>
                <a:cs typeface="Times New Roman" panose="02020603050405020304" pitchFamily="18" charset="0"/>
              </a:rPr>
              <a:t>Porezno-pravni odnos jest odnos između poreznog tijela i poreznog obveznika koji obuhvaća njihova prava i obveze u poreznom postupku. Sudionici porezno-pravnog odnosa jesu porezno tijelo i porezni obveznik te osobe koje prema odredbama ovoga Zakona jamče za plaćanje poreza.</a:t>
            </a:r>
          </a:p>
          <a:p>
            <a:pPr marL="0" indent="0" algn="just">
              <a:buNone/>
            </a:pPr>
            <a:r>
              <a:rPr lang="hr-HR" sz="1600" kern="100">
                <a:latin typeface="Calibri" panose="020F0502020204030204" pitchFamily="34" charset="0"/>
                <a:ea typeface="Calibri" panose="020F0502020204030204" pitchFamily="34" charset="0"/>
                <a:cs typeface="Times New Roman" panose="02020603050405020304" pitchFamily="18" charset="0"/>
              </a:rPr>
              <a:t>Porezni obveznik je svaka osoba koja je kao takva određena zakonom kojim se uređuje pojedina vrsta poreza</a:t>
            </a:r>
          </a:p>
          <a:p>
            <a:pPr marL="0" indent="0" algn="just">
              <a:buNone/>
            </a:pPr>
            <a:r>
              <a:rPr lang="hr-HR" sz="1600" kern="100">
                <a:latin typeface="Calibri" panose="020F0502020204030204" pitchFamily="34" charset="0"/>
                <a:ea typeface="Calibri" panose="020F0502020204030204" pitchFamily="34" charset="0"/>
                <a:cs typeface="Times New Roman" panose="02020603050405020304" pitchFamily="18" charset="0"/>
              </a:rPr>
              <a:t>Slijedom navedenog, udruge kao i sve ostale neprofitne organizacije mogu biti porezni obveznici </a:t>
            </a:r>
            <a:r>
              <a:rPr lang="hr-HR" sz="1600" b="1"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ako u obavljanju svoje djelatnosti poduzmu aktivnosti koje ih sukladno zakonu kojim se uređuje pojedina vrsta poreza određuje kao porezne obveznike</a:t>
            </a:r>
          </a:p>
          <a:p>
            <a:pPr marL="0" indent="0" algn="just">
              <a:buNone/>
            </a:pPr>
            <a:r>
              <a:rPr lang="hr-HR" sz="1600" b="1" kern="100">
                <a:solidFill>
                  <a:srgbClr val="0070C0"/>
                </a:solidFill>
                <a:latin typeface="Calibri" panose="020F0502020204030204" pitchFamily="34" charset="0"/>
                <a:ea typeface="Calibri" panose="020F0502020204030204" pitchFamily="34" charset="0"/>
                <a:cs typeface="Times New Roman" panose="02020603050405020304" pitchFamily="18" charset="0"/>
              </a:rPr>
              <a:t>U trenutku kada udruge i ostale neprofitne organizacije postanu porezni obveznici ili sukladno zakonu jamče za plaćanje poreza, za nadzor primjene poreznih propisa nadležna je Porezna uprava</a:t>
            </a:r>
          </a:p>
        </p:txBody>
      </p:sp>
    </p:spTree>
    <p:extLst>
      <p:ext uri="{BB962C8B-B14F-4D97-AF65-F5344CB8AC3E}">
        <p14:creationId xmlns:p14="http://schemas.microsoft.com/office/powerpoint/2010/main" val="2339263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C5DED3F2-0B0A-6F0D-E7C6-69AF34F03E77}"/>
              </a:ext>
            </a:extLst>
          </p:cNvPr>
          <p:cNvSpPr>
            <a:spLocks noGrp="1"/>
          </p:cNvSpPr>
          <p:nvPr>
            <p:ph type="title"/>
          </p:nvPr>
        </p:nvSpPr>
        <p:spPr>
          <a:xfrm>
            <a:off x="1371597" y="348865"/>
            <a:ext cx="10044023" cy="877729"/>
          </a:xfrm>
        </p:spPr>
        <p:txBody>
          <a:bodyPr anchor="ctr">
            <a:normAutofit/>
          </a:bodyPr>
          <a:lstStyle/>
          <a:p>
            <a:r>
              <a:rPr lang="hr-HR" sz="4000">
                <a:solidFill>
                  <a:srgbClr val="FFFFFF"/>
                </a:solidFill>
              </a:rPr>
              <a:t>Registar poreznih obveznika</a:t>
            </a:r>
          </a:p>
        </p:txBody>
      </p:sp>
      <p:graphicFrame>
        <p:nvGraphicFramePr>
          <p:cNvPr id="5" name="Rezervirano mjesto sadržaja 2">
            <a:extLst>
              <a:ext uri="{FF2B5EF4-FFF2-40B4-BE49-F238E27FC236}">
                <a16:creationId xmlns:a16="http://schemas.microsoft.com/office/drawing/2014/main" id="{E45DCE5F-D39A-F9CB-3BB6-62ECFB4997DC}"/>
              </a:ext>
            </a:extLst>
          </p:cNvPr>
          <p:cNvGraphicFramePr>
            <a:graphicFrameLocks noGrp="1"/>
          </p:cNvGraphicFramePr>
          <p:nvPr>
            <p:ph idx="1"/>
            <p:extLst>
              <p:ext uri="{D42A27DB-BD31-4B8C-83A1-F6EECF244321}">
                <p14:modId xmlns:p14="http://schemas.microsoft.com/office/powerpoint/2010/main" val="899279519"/>
              </p:ext>
            </p:extLst>
          </p:nvPr>
        </p:nvGraphicFramePr>
        <p:xfrm>
          <a:off x="770516" y="1855076"/>
          <a:ext cx="10927829" cy="4899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4084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408E72E4-A6EC-9016-2A06-1777409A751A}"/>
              </a:ext>
            </a:extLst>
          </p:cNvPr>
          <p:cNvSpPr>
            <a:spLocks noGrp="1"/>
          </p:cNvSpPr>
          <p:nvPr>
            <p:ph type="title"/>
          </p:nvPr>
        </p:nvSpPr>
        <p:spPr>
          <a:xfrm>
            <a:off x="466722" y="586855"/>
            <a:ext cx="3125564" cy="3387497"/>
          </a:xfrm>
        </p:spPr>
        <p:txBody>
          <a:bodyPr anchor="b">
            <a:normAutofit fontScale="90000"/>
          </a:bodyPr>
          <a:lstStyle/>
          <a:p>
            <a:pPr algn="r">
              <a:tabLst>
                <a:tab pos="5915025" algn="l"/>
              </a:tabLst>
            </a:pPr>
            <a:br>
              <a:rPr lang="hr-HR" sz="2800">
                <a:solidFill>
                  <a:srgbClr val="FFFFFF"/>
                </a:solidFill>
              </a:rPr>
            </a:br>
            <a:br>
              <a:rPr lang="hr-HR" sz="2800">
                <a:solidFill>
                  <a:srgbClr val="FFFFFF"/>
                </a:solidFill>
              </a:rPr>
            </a:br>
            <a:r>
              <a:rPr lang="hr-HR" sz="2800">
                <a:solidFill>
                  <a:srgbClr val="FFFFFF"/>
                </a:solidFill>
              </a:rPr>
              <a:t>Osnivanje i registracija neprofitnih organizacija (udruga, zajednice, savezi) </a:t>
            </a:r>
            <a:br>
              <a:rPr lang="hr-HR" sz="2800">
                <a:solidFill>
                  <a:srgbClr val="FFFFFF"/>
                </a:solidFill>
              </a:rPr>
            </a:br>
            <a:endParaRPr lang="hr-HR" sz="2800">
              <a:solidFill>
                <a:srgbClr val="FFFFFF"/>
              </a:solidFill>
            </a:endParaRPr>
          </a:p>
        </p:txBody>
      </p:sp>
      <p:sp>
        <p:nvSpPr>
          <p:cNvPr id="3" name="Rezervirano mjesto sadržaja 2">
            <a:extLst>
              <a:ext uri="{FF2B5EF4-FFF2-40B4-BE49-F238E27FC236}">
                <a16:creationId xmlns:a16="http://schemas.microsoft.com/office/drawing/2014/main" id="{6BC9C811-DA99-9755-4E63-20CB3F852340}"/>
              </a:ext>
            </a:extLst>
          </p:cNvPr>
          <p:cNvSpPr>
            <a:spLocks noGrp="1"/>
          </p:cNvSpPr>
          <p:nvPr>
            <p:ph idx="1"/>
          </p:nvPr>
        </p:nvSpPr>
        <p:spPr>
          <a:xfrm>
            <a:off x="4134811" y="137652"/>
            <a:ext cx="7230796" cy="6558116"/>
          </a:xfrm>
        </p:spPr>
        <p:txBody>
          <a:bodyPr anchor="ctr">
            <a:normAutofit/>
          </a:bodyPr>
          <a:lstStyle/>
          <a:p>
            <a:pPr marL="0" indent="0">
              <a:buNone/>
            </a:pPr>
            <a:endParaRPr lang="hr-HR" sz="1100" b="1"/>
          </a:p>
          <a:p>
            <a:pPr marL="0" indent="0">
              <a:buNone/>
            </a:pPr>
            <a:r>
              <a:rPr lang="hr-HR" sz="1400" b="1"/>
              <a:t>Normativno uređenje: </a:t>
            </a:r>
          </a:p>
          <a:p>
            <a:pPr marL="0" indent="0">
              <a:buNone/>
            </a:pPr>
            <a:endParaRPr lang="hr-HR" sz="800" b="1"/>
          </a:p>
          <a:p>
            <a:pPr marL="447675" indent="-269875">
              <a:buFont typeface="Courier New" panose="02070309020205020404" pitchFamily="49" charset="0"/>
              <a:buChar char="o"/>
            </a:pPr>
            <a:r>
              <a:rPr lang="hr-HR" sz="1400"/>
              <a:t>Zakon o udrugama (NN 74/14-151/22)</a:t>
            </a:r>
          </a:p>
          <a:p>
            <a:pPr marL="904875" lvl="2" indent="-447675"/>
            <a:r>
              <a:rPr lang="hr-HR" sz="1400" i="1"/>
              <a:t>propisuje osnivanje, pravni položaj, djelovanje, registracija, financiranje, imovina, odgovornost, statusne promjene, nadzor..</a:t>
            </a:r>
          </a:p>
          <a:p>
            <a:pPr marL="447675" lvl="1" indent="-269875">
              <a:buFont typeface="Courier New" panose="02070309020205020404" pitchFamily="49" charset="0"/>
              <a:buChar char="o"/>
            </a:pPr>
            <a:r>
              <a:rPr lang="hr-HR" sz="1400"/>
              <a:t>Zakon o sportu (NN 141/22)</a:t>
            </a:r>
          </a:p>
          <a:p>
            <a:pPr marL="904875" lvl="3" indent="-447675"/>
            <a:r>
              <a:rPr lang="hr-HR" sz="1400" i="1"/>
              <a:t>osobe u sustavu sporta, financiranje sporta</a:t>
            </a:r>
          </a:p>
          <a:p>
            <a:pPr marL="447675" lvl="2" indent="-269875">
              <a:buFont typeface="Courier New" panose="02070309020205020404" pitchFamily="49" charset="0"/>
              <a:buChar char="o"/>
            </a:pPr>
            <a:r>
              <a:rPr lang="hr-HR" sz="1400"/>
              <a:t>Zakon o spriječavanju pranja novca i financiranja terorizma- ZSPNFT (108/17-151/22) </a:t>
            </a:r>
          </a:p>
          <a:p>
            <a:pPr marL="904875" lvl="4" indent="-447675"/>
            <a:r>
              <a:rPr lang="hr-HR" sz="1400" b="0" i="1">
                <a:effectLst/>
              </a:rPr>
              <a:t>transparentnost i evidentiranje stvarnih vlasnika (odnosno osoba ovlaštenih za zastupanje)</a:t>
            </a:r>
            <a:endParaRPr lang="hr-HR" sz="1400" i="1"/>
          </a:p>
          <a:p>
            <a:pPr marL="447675" lvl="2" indent="-269875">
              <a:buFont typeface="Courier New" panose="02070309020205020404" pitchFamily="49" charset="0"/>
              <a:buChar char="o"/>
            </a:pPr>
            <a:r>
              <a:rPr lang="hr-HR" sz="1400" i="0">
                <a:effectLst/>
              </a:rPr>
              <a:t>Zakon o financijskom poslovanju i računovodstvu neprofitnih organizacija-ZFPRNO  (NN 121/14-114/22) </a:t>
            </a:r>
          </a:p>
          <a:p>
            <a:pPr marL="904875" lvl="4" indent="-447675"/>
            <a:r>
              <a:rPr lang="hr-HR" sz="1400" b="0" i="1">
                <a:effectLst/>
              </a:rPr>
              <a:t>način vođenja računovodstva i izrada financijskih izvještaja</a:t>
            </a:r>
          </a:p>
          <a:p>
            <a:pPr marL="447675" lvl="4" indent="-269875">
              <a:spcBef>
                <a:spcPts val="1000"/>
              </a:spcBef>
              <a:buFont typeface="Courier New" panose="02070309020205020404" pitchFamily="49" charset="0"/>
              <a:buChar char="o"/>
            </a:pPr>
            <a:r>
              <a:rPr lang="hr-HR" sz="1400"/>
              <a:t>Pravilnik o neprofitnom računovodstvu i računskom planu (NN 1/15, 25/17, 96/18, 103/18, 134/22)</a:t>
            </a:r>
          </a:p>
          <a:p>
            <a:pPr marL="447675" lvl="4" indent="-269875">
              <a:spcBef>
                <a:spcPts val="1000"/>
              </a:spcBef>
              <a:buFont typeface="Courier New" panose="02070309020205020404" pitchFamily="49" charset="0"/>
              <a:buChar char="o"/>
            </a:pPr>
            <a:r>
              <a:rPr lang="hr-HR" sz="1400"/>
              <a:t>Pravilnik o izvještavanju u neprofitnom računovodstvu i Registru neprofitnih organizacija (NN 31/15, 67/17, 115/18, 21/21)</a:t>
            </a:r>
          </a:p>
          <a:p>
            <a:pPr marL="447675" lvl="4" indent="-269875">
              <a:spcBef>
                <a:spcPts val="1000"/>
              </a:spcBef>
              <a:buFont typeface="Courier New" panose="02070309020205020404" pitchFamily="49" charset="0"/>
              <a:buChar char="o"/>
            </a:pPr>
            <a:r>
              <a:rPr lang="hr-HR" sz="1400"/>
              <a:t>Pravilnik o sustavu financijskog upravljanja i kontrola te izradi i izvršavanju financijskih planova neprofitnih organizacija (NN 119/15, 134/22)</a:t>
            </a:r>
          </a:p>
          <a:p>
            <a:pPr marL="447675" lvl="3" indent="-269875">
              <a:buFont typeface="Courier New" panose="02070309020205020404" pitchFamily="49" charset="0"/>
              <a:buChar char="o"/>
            </a:pPr>
            <a:r>
              <a:rPr lang="hr-HR" sz="1400"/>
              <a:t>Zakon o porezu na dobit (NN 177/04-151/25)</a:t>
            </a:r>
          </a:p>
          <a:p>
            <a:pPr marL="904875" lvl="4" indent="-447675"/>
            <a:r>
              <a:rPr lang="hr-HR" sz="1400" i="1"/>
              <a:t>neprofitne organizacije ako obavljaju gospodarsku djelatnost kojom bi stjecale neopravdane povlastice na tržištu</a:t>
            </a:r>
          </a:p>
          <a:p>
            <a:pPr marL="447675" lvl="3" indent="-269875">
              <a:buFont typeface="Courier New" panose="02070309020205020404" pitchFamily="49" charset="0"/>
              <a:buChar char="o"/>
            </a:pPr>
            <a:r>
              <a:rPr lang="hr-HR" sz="1400"/>
              <a:t>Zakon o porezu na dodanu vrijednost  (NN 73/13-151/25)</a:t>
            </a:r>
          </a:p>
          <a:p>
            <a:pPr marL="904875" lvl="5" indent="-447675"/>
            <a:r>
              <a:rPr lang="hr-HR" sz="1400" b="0" i="1">
                <a:effectLst/>
              </a:rPr>
              <a:t>uvjeti pod kojima neprofitna organizacija postaje obveznik PDV-a</a:t>
            </a:r>
            <a:endParaRPr lang="hr-HR" sz="1400" i="1"/>
          </a:p>
          <a:p>
            <a:pPr marL="685800" lvl="2"/>
            <a:endParaRPr lang="hr-HR" sz="1100"/>
          </a:p>
          <a:p>
            <a:pPr lvl="1"/>
            <a:endParaRPr lang="hr-HR" sz="1100"/>
          </a:p>
        </p:txBody>
      </p:sp>
    </p:spTree>
    <p:extLst>
      <p:ext uri="{BB962C8B-B14F-4D97-AF65-F5344CB8AC3E}">
        <p14:creationId xmlns:p14="http://schemas.microsoft.com/office/powerpoint/2010/main" val="3862475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098233E4-8332-B6A8-DD81-13A0C4916963}"/>
              </a:ext>
            </a:extLst>
          </p:cNvPr>
          <p:cNvSpPr>
            <a:spLocks noGrp="1"/>
          </p:cNvSpPr>
          <p:nvPr>
            <p:ph type="title"/>
          </p:nvPr>
        </p:nvSpPr>
        <p:spPr>
          <a:xfrm>
            <a:off x="1371599" y="294538"/>
            <a:ext cx="9895951" cy="1033669"/>
          </a:xfrm>
        </p:spPr>
        <p:txBody>
          <a:bodyPr>
            <a:normAutofit/>
          </a:bodyPr>
          <a:lstStyle/>
          <a:p>
            <a:r>
              <a:rPr lang="hr-HR" sz="2800">
                <a:solidFill>
                  <a:srgbClr val="FFFFFF"/>
                </a:solidFill>
              </a:rPr>
              <a:t>Obveze koje proizlaze iz Zakona i Pravilnika o porezu na dohodak</a:t>
            </a:r>
            <a:br>
              <a:rPr lang="hr-HR" sz="2800">
                <a:solidFill>
                  <a:srgbClr val="FFFFFF"/>
                </a:solidFill>
              </a:rPr>
            </a:br>
            <a:endParaRPr lang="hr-HR" sz="2800">
              <a:solidFill>
                <a:srgbClr val="FFFFFF"/>
              </a:solidFill>
            </a:endParaRPr>
          </a:p>
        </p:txBody>
      </p:sp>
      <p:sp>
        <p:nvSpPr>
          <p:cNvPr id="3" name="Rezervirano mjesto sadržaja 2">
            <a:extLst>
              <a:ext uri="{FF2B5EF4-FFF2-40B4-BE49-F238E27FC236}">
                <a16:creationId xmlns:a16="http://schemas.microsoft.com/office/drawing/2014/main" id="{45F45EDE-39EC-4054-0863-601152ED8619}"/>
              </a:ext>
            </a:extLst>
          </p:cNvPr>
          <p:cNvSpPr>
            <a:spLocks noGrp="1"/>
          </p:cNvSpPr>
          <p:nvPr>
            <p:ph idx="1"/>
          </p:nvPr>
        </p:nvSpPr>
        <p:spPr>
          <a:xfrm>
            <a:off x="1371599" y="2318197"/>
            <a:ext cx="9724031" cy="3683358"/>
          </a:xfrm>
        </p:spPr>
        <p:txBody>
          <a:bodyPr anchor="ctr">
            <a:normAutofit/>
          </a:bodyPr>
          <a:lstStyle/>
          <a:p>
            <a:pPr marL="0" indent="0" algn="just">
              <a:buNone/>
            </a:pPr>
            <a:r>
              <a:rPr lang="hr-HR" sz="1700" kern="100">
                <a:latin typeface="Calibri" panose="020F0502020204030204" pitchFamily="34" charset="0"/>
                <a:ea typeface="Calibri" panose="020F0502020204030204" pitchFamily="34" charset="0"/>
                <a:cs typeface="Times New Roman" panose="02020603050405020304" pitchFamily="18" charset="0"/>
              </a:rPr>
              <a:t>Zakon o porezu na dohodak: porezni obveznici su fizičke osobe koje ostvaruju dohodak</a:t>
            </a:r>
          </a:p>
          <a:p>
            <a:pPr marL="0" indent="0" algn="just">
              <a:buNone/>
            </a:pPr>
            <a:r>
              <a:rPr lang="hr-HR" sz="1700" kern="100">
                <a:latin typeface="Calibri" panose="020F0502020204030204" pitchFamily="34" charset="0"/>
                <a:ea typeface="Calibri" panose="020F0502020204030204" pitchFamily="34" charset="0"/>
                <a:cs typeface="Times New Roman" panose="02020603050405020304" pitchFamily="18" charset="0"/>
              </a:rPr>
              <a:t>Udruge i ostale neprofitne organizacije su </a:t>
            </a:r>
            <a:r>
              <a:rPr lang="hr-HR" sz="1700" b="1" kern="100">
                <a:latin typeface="Calibri" panose="020F0502020204030204" pitchFamily="34" charset="0"/>
                <a:ea typeface="Calibri" panose="020F0502020204030204" pitchFamily="34" charset="0"/>
                <a:cs typeface="Times New Roman" panose="02020603050405020304" pitchFamily="18" charset="0"/>
              </a:rPr>
              <a:t>pravne</a:t>
            </a:r>
            <a:r>
              <a:rPr lang="hr-HR" sz="1700" kern="100">
                <a:latin typeface="Calibri" panose="020F0502020204030204" pitchFamily="34" charset="0"/>
                <a:ea typeface="Calibri" panose="020F0502020204030204" pitchFamily="34" charset="0"/>
                <a:cs typeface="Times New Roman" panose="02020603050405020304" pitchFamily="18" charset="0"/>
              </a:rPr>
              <a:t> a ne fizičke osobe, sukladno Zakonu o porezu na dohodak ne postoji njihova obveza da se po toj osnovi upisuju u Registar poreznih obveznika</a:t>
            </a:r>
          </a:p>
          <a:p>
            <a:pPr marL="0" indent="0" algn="just">
              <a:buNone/>
            </a:pPr>
            <a:r>
              <a:rPr lang="hr-HR" sz="1700" kern="100">
                <a:latin typeface="Calibri" panose="020F0502020204030204" pitchFamily="34" charset="0"/>
                <a:ea typeface="Calibri" panose="020F0502020204030204" pitchFamily="34" charset="0"/>
                <a:cs typeface="Times New Roman" panose="02020603050405020304" pitchFamily="18" charset="0"/>
              </a:rPr>
              <a:t>Međutim, udruge i ostale neprofitne organizacije za obavljanje svoje djelatnosti </a:t>
            </a:r>
            <a:r>
              <a:rPr lang="hr-HR" sz="1700" kern="1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mogu zapošljavati radnike </a:t>
            </a:r>
            <a:r>
              <a:rPr lang="hr-HR" sz="1700" kern="100">
                <a:latin typeface="Calibri" panose="020F0502020204030204" pitchFamily="34" charset="0"/>
                <a:ea typeface="Calibri" panose="020F0502020204030204" pitchFamily="34" charset="0"/>
                <a:cs typeface="Times New Roman" panose="02020603050405020304" pitchFamily="18" charset="0"/>
              </a:rPr>
              <a:t>ili svojim članovima i drugim osobama isplaćivati dohodak po osnovi nesamostalnog rada, drugi dohodak ili neki drugi oblik oporezivog dohotka na koji je udruga kao </a:t>
            </a:r>
            <a:r>
              <a:rPr lang="hr-HR" sz="1700" b="1"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isplatitelj dohotka </a:t>
            </a:r>
            <a:r>
              <a:rPr lang="hr-HR" sz="1700" kern="100">
                <a:latin typeface="Calibri" panose="020F0502020204030204" pitchFamily="34" charset="0"/>
                <a:ea typeface="Calibri" panose="020F0502020204030204" pitchFamily="34" charset="0"/>
                <a:cs typeface="Times New Roman" panose="02020603050405020304" pitchFamily="18" charset="0"/>
              </a:rPr>
              <a:t>dužna prilikom isplate </a:t>
            </a:r>
            <a:r>
              <a:rPr lang="hr-HR" sz="1700"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obračunati i platiti dužni iznos poreza na dohodak i obveznih doprinosa i za taj porez sukladno OPZ-u odgovara kao jamac platac</a:t>
            </a:r>
          </a:p>
          <a:p>
            <a:pPr marL="0" indent="0" algn="just">
              <a:buNone/>
            </a:pPr>
            <a:r>
              <a:rPr lang="hr-HR" sz="1700" kern="100">
                <a:latin typeface="Calibri" panose="020F0502020204030204" pitchFamily="34" charset="0"/>
                <a:ea typeface="Calibri" panose="020F0502020204030204" pitchFamily="34" charset="0"/>
                <a:cs typeface="Times New Roman" panose="02020603050405020304" pitchFamily="18" charset="0"/>
              </a:rPr>
              <a:t>Također, udruga može svojim članovima ili drugim osobama </a:t>
            </a:r>
            <a:r>
              <a:rPr lang="hr-HR" sz="1700" kern="10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isplaćivati putne troškove, dnevnice, terenski dodatak i/ili druge neoporezive naknade koje se ne smatraju dohotkom ili na koje se ne plaća porez na dohodak, a za većinu takvih isplata postoji obveza podnošenja poreznih prijava, odnosno izvješćivanja poreznog tijela, najčešće kroz JOPPD obrazac.</a:t>
            </a:r>
          </a:p>
        </p:txBody>
      </p:sp>
    </p:spTree>
    <p:extLst>
      <p:ext uri="{BB962C8B-B14F-4D97-AF65-F5344CB8AC3E}">
        <p14:creationId xmlns:p14="http://schemas.microsoft.com/office/powerpoint/2010/main" val="1285174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2B823C72-8420-7542-4C5E-2C1A89BE7B73}"/>
              </a:ext>
            </a:extLst>
          </p:cNvPr>
          <p:cNvSpPr>
            <a:spLocks noGrp="1"/>
          </p:cNvSpPr>
          <p:nvPr>
            <p:ph type="title"/>
          </p:nvPr>
        </p:nvSpPr>
        <p:spPr>
          <a:xfrm>
            <a:off x="1371599" y="294538"/>
            <a:ext cx="9895951" cy="1033669"/>
          </a:xfrm>
        </p:spPr>
        <p:txBody>
          <a:bodyPr>
            <a:normAutofit/>
          </a:bodyPr>
          <a:lstStyle/>
          <a:p>
            <a:r>
              <a:rPr lang="hr-HR" sz="3400">
                <a:solidFill>
                  <a:srgbClr val="FFFFFF"/>
                </a:solidFill>
              </a:rPr>
              <a:t>Obveze koje proizlaze iz Zakona i Pravilnika o porezu na dohodak</a:t>
            </a:r>
          </a:p>
        </p:txBody>
      </p:sp>
      <p:sp>
        <p:nvSpPr>
          <p:cNvPr id="3" name="Rezervirano mjesto sadržaja 2">
            <a:extLst>
              <a:ext uri="{FF2B5EF4-FFF2-40B4-BE49-F238E27FC236}">
                <a16:creationId xmlns:a16="http://schemas.microsoft.com/office/drawing/2014/main" id="{A45BB516-6E59-3681-FC4A-948842F8B51E}"/>
              </a:ext>
            </a:extLst>
          </p:cNvPr>
          <p:cNvSpPr>
            <a:spLocks noGrp="1"/>
          </p:cNvSpPr>
          <p:nvPr>
            <p:ph idx="1"/>
          </p:nvPr>
        </p:nvSpPr>
        <p:spPr>
          <a:xfrm>
            <a:off x="1371599" y="2318197"/>
            <a:ext cx="9724031" cy="3683358"/>
          </a:xfrm>
        </p:spPr>
        <p:txBody>
          <a:bodyPr anchor="ctr">
            <a:normAutofit/>
          </a:bodyPr>
          <a:lstStyle/>
          <a:p>
            <a:pPr marL="0" indent="0" algn="just">
              <a:buNone/>
            </a:pPr>
            <a:r>
              <a:rPr lang="hr-HR" sz="1700" kern="100">
                <a:latin typeface="Calibri" panose="020F0502020204030204" pitchFamily="34" charset="0"/>
                <a:ea typeface="Calibri" panose="020F0502020204030204" pitchFamily="34" charset="0"/>
                <a:cs typeface="Times New Roman" panose="02020603050405020304" pitchFamily="18" charset="0"/>
              </a:rPr>
              <a:t>Ukoliko udruga ili druga neprofitna organizacija zapošljava radnike, i isplaćuje dohodak od nesamostalnog rada, ima status „</a:t>
            </a:r>
            <a:r>
              <a:rPr lang="hr-HR" sz="1700" b="1" kern="100">
                <a:solidFill>
                  <a:srgbClr val="0070C0"/>
                </a:solidFill>
                <a:latin typeface="Calibri" panose="020F0502020204030204" pitchFamily="34" charset="0"/>
                <a:ea typeface="Calibri" panose="020F0502020204030204" pitchFamily="34" charset="0"/>
                <a:cs typeface="Times New Roman" panose="02020603050405020304" pitchFamily="18" charset="0"/>
              </a:rPr>
              <a:t>obveznik JOPPD obrasca – nesamostalni rad</a:t>
            </a:r>
            <a:r>
              <a:rPr lang="hr-HR" sz="1700" kern="100">
                <a:solidFill>
                  <a:srgbClr val="0070C0"/>
                </a:solidFill>
                <a:latin typeface="Calibri" panose="020F0502020204030204" pitchFamily="34" charset="0"/>
                <a:ea typeface="Calibri" panose="020F0502020204030204" pitchFamily="34" charset="0"/>
                <a:cs typeface="Times New Roman" panose="02020603050405020304" pitchFamily="18" charset="0"/>
              </a:rPr>
              <a:t>“</a:t>
            </a:r>
          </a:p>
          <a:p>
            <a:pPr marL="0" indent="0" algn="just">
              <a:buNone/>
            </a:pPr>
            <a:r>
              <a:rPr lang="hr-HR" sz="1700" kern="100">
                <a:latin typeface="Calibri" panose="020F0502020204030204" pitchFamily="34" charset="0"/>
                <a:ea typeface="Calibri" panose="020F0502020204030204" pitchFamily="34" charset="0"/>
                <a:cs typeface="Times New Roman" panose="02020603050405020304" pitchFamily="18" charset="0"/>
              </a:rPr>
              <a:t>No, i ostale udruge /neprofitne organizacije koje u RPO nisu označene kao obveznici podnošenja JOPPD obrazaca obvezne su </a:t>
            </a:r>
            <a:r>
              <a:rPr lang="hr-HR" sz="1700" kern="100">
                <a:solidFill>
                  <a:srgbClr val="0070C0"/>
                </a:solidFill>
                <a:latin typeface="Calibri" panose="020F0502020204030204" pitchFamily="34" charset="0"/>
                <a:ea typeface="Calibri" panose="020F0502020204030204" pitchFamily="34" charset="0"/>
                <a:cs typeface="Times New Roman" panose="02020603050405020304" pitchFamily="18" charset="0"/>
              </a:rPr>
              <a:t>prilikom isplata fizičkim osobama za koje je predviđeno takvo izvješćivanje sastaviti i poreznom tijelu dostaviti JOPPD obrasce na kojima su iskazani podaci o vrsti isplaćenog primitka te obračunatom porezu na dohodak i doprinosima po primateljima</a:t>
            </a:r>
          </a:p>
          <a:p>
            <a:pPr marL="0" indent="0" algn="just">
              <a:buNone/>
            </a:pPr>
            <a:r>
              <a:rPr lang="hr-HR" sz="1700" kern="100">
                <a:latin typeface="Calibri" panose="020F0502020204030204" pitchFamily="34" charset="0"/>
                <a:ea typeface="Calibri" panose="020F0502020204030204" pitchFamily="34" charset="0"/>
                <a:cs typeface="Times New Roman" panose="02020603050405020304" pitchFamily="18" charset="0"/>
              </a:rPr>
              <a:t>Pravilnik o porezu na dohodak propisao čak </a:t>
            </a:r>
            <a:r>
              <a:rPr lang="hr-HR" sz="1700" b="1" kern="100">
                <a:solidFill>
                  <a:srgbClr val="0070C0"/>
                </a:solidFill>
                <a:latin typeface="Calibri" panose="020F0502020204030204" pitchFamily="34" charset="0"/>
                <a:ea typeface="Calibri" panose="020F0502020204030204" pitchFamily="34" charset="0"/>
                <a:cs typeface="Times New Roman" panose="02020603050405020304" pitchFamily="18" charset="0"/>
              </a:rPr>
              <a:t>19 iznimki u izvješćivanju kada se JOPPD obrazac ne podnosi </a:t>
            </a:r>
            <a:r>
              <a:rPr lang="hr-HR" sz="1700" kern="100">
                <a:latin typeface="Calibri" panose="020F0502020204030204" pitchFamily="34" charset="0"/>
                <a:ea typeface="Calibri" panose="020F0502020204030204" pitchFamily="34" charset="0"/>
                <a:cs typeface="Times New Roman" panose="02020603050405020304" pitchFamily="18" charset="0"/>
              </a:rPr>
              <a:t>od kojih izdvajamo one koji su sa stajališta rada udruga i ostalih neprofitnih organizacija najčešće ili s većim rizikom za izbjegavanje plaćanja poreznih obveza: </a:t>
            </a:r>
          </a:p>
          <a:p>
            <a:pPr marL="0" lvl="0" indent="0" algn="just">
              <a:buNone/>
            </a:pPr>
            <a:r>
              <a:rPr lang="hr-HR" sz="1700" i="1" kern="100">
                <a:latin typeface="Calibri" panose="020F0502020204030204" pitchFamily="34" charset="0"/>
                <a:ea typeface="Calibri" panose="020F0502020204030204" pitchFamily="34" charset="0"/>
                <a:cs typeface="Times New Roman" panose="02020603050405020304" pitchFamily="18" charset="0"/>
              </a:rPr>
              <a:t>..naknade isplaćene u visini stvarnih izdataka, po osnovi službenih putovanja u vrijeme natjecanja i priprema, koje podmiruju neprofitne organizacije – športski klubovi i savezi športašima i drugim osobama u športu, a koji u tim organizacijama ne ostvaruju primitke po osnovi nesamostalnog rada iz članka 21. Zakona odnosno primitke od kojih se utvrđuje drugi dohodak iz članka 39. ​Zakona.. </a:t>
            </a:r>
          </a:p>
        </p:txBody>
      </p:sp>
    </p:spTree>
    <p:extLst>
      <p:ext uri="{BB962C8B-B14F-4D97-AF65-F5344CB8AC3E}">
        <p14:creationId xmlns:p14="http://schemas.microsoft.com/office/powerpoint/2010/main" val="8355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slov 1">
            <a:extLst>
              <a:ext uri="{FF2B5EF4-FFF2-40B4-BE49-F238E27FC236}">
                <a16:creationId xmlns:a16="http://schemas.microsoft.com/office/drawing/2014/main" id="{EA01C673-95D5-6351-707B-FAFD3779F153}"/>
              </a:ext>
            </a:extLst>
          </p:cNvPr>
          <p:cNvSpPr>
            <a:spLocks noGrp="1"/>
          </p:cNvSpPr>
          <p:nvPr>
            <p:ph type="title"/>
          </p:nvPr>
        </p:nvSpPr>
        <p:spPr>
          <a:xfrm>
            <a:off x="1383564" y="348865"/>
            <a:ext cx="9718111" cy="1576446"/>
          </a:xfrm>
        </p:spPr>
        <p:txBody>
          <a:bodyPr anchor="ctr">
            <a:normAutofit/>
          </a:bodyPr>
          <a:lstStyle/>
          <a:p>
            <a:r>
              <a:rPr lang="hr-HR" sz="3400">
                <a:solidFill>
                  <a:srgbClr val="FFFFFF"/>
                </a:solidFill>
              </a:rPr>
              <a:t>Primici na koje se ne plaća porez na dohodak vezan uz neprofitne organizacije </a:t>
            </a:r>
            <a:br>
              <a:rPr lang="hr-HR" sz="3400" b="1">
                <a:solidFill>
                  <a:srgbClr val="FFFFFF"/>
                </a:solidFill>
                <a:effectLst/>
                <a:latin typeface="Arial" panose="020B0604020202020204" pitchFamily="34" charset="0"/>
                <a:ea typeface="SimSun" panose="02010600030101010101" pitchFamily="2" charset="-122"/>
                <a:cs typeface="Calibri Light" panose="020F0302020204030204" pitchFamily="34" charset="0"/>
              </a:rPr>
            </a:br>
            <a:endParaRPr lang="hr-HR" sz="3400">
              <a:solidFill>
                <a:srgbClr val="FFFFFF"/>
              </a:solidFill>
            </a:endParaRPr>
          </a:p>
        </p:txBody>
      </p:sp>
      <p:graphicFrame>
        <p:nvGraphicFramePr>
          <p:cNvPr id="5" name="Rezervirano mjesto sadržaja 2">
            <a:extLst>
              <a:ext uri="{FF2B5EF4-FFF2-40B4-BE49-F238E27FC236}">
                <a16:creationId xmlns:a16="http://schemas.microsoft.com/office/drawing/2014/main" id="{1250CB89-1F2D-0AAF-3B27-BF803B3EA32E}"/>
              </a:ext>
            </a:extLst>
          </p:cNvPr>
          <p:cNvGraphicFramePr>
            <a:graphicFrameLocks noGrp="1"/>
          </p:cNvGraphicFramePr>
          <p:nvPr>
            <p:ph idx="1"/>
            <p:extLst>
              <p:ext uri="{D42A27DB-BD31-4B8C-83A1-F6EECF244321}">
                <p14:modId xmlns:p14="http://schemas.microsoft.com/office/powerpoint/2010/main" val="284058918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46496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B81F63E-A2FD-4E45-50E5-371EED571B57}"/>
              </a:ext>
            </a:extLst>
          </p:cNvPr>
          <p:cNvSpPr>
            <a:spLocks noGrp="1"/>
          </p:cNvSpPr>
          <p:nvPr>
            <p:ph type="title"/>
          </p:nvPr>
        </p:nvSpPr>
        <p:spPr>
          <a:xfrm>
            <a:off x="1371599" y="294538"/>
            <a:ext cx="9895951" cy="1033669"/>
          </a:xfrm>
        </p:spPr>
        <p:txBody>
          <a:bodyPr>
            <a:normAutofit/>
          </a:bodyPr>
          <a:lstStyle/>
          <a:p>
            <a:r>
              <a:rPr lang="pl-PL" sz="4000">
                <a:solidFill>
                  <a:srgbClr val="FFFFFF"/>
                </a:solidFill>
                <a:latin typeface="Calibri" panose="020F0502020204030204"/>
              </a:rPr>
              <a:t>Primici na koje se ne plaća porez na dohodak</a:t>
            </a:r>
            <a:endParaRPr lang="hr-HR" sz="4000">
              <a:solidFill>
                <a:srgbClr val="FFFFFF"/>
              </a:solidFill>
            </a:endParaRPr>
          </a:p>
        </p:txBody>
      </p:sp>
      <p:sp>
        <p:nvSpPr>
          <p:cNvPr id="3" name="Rezervirano mjesto sadržaja 2">
            <a:extLst>
              <a:ext uri="{FF2B5EF4-FFF2-40B4-BE49-F238E27FC236}">
                <a16:creationId xmlns:a16="http://schemas.microsoft.com/office/drawing/2014/main" id="{3E99BA1B-A04E-A731-9C60-CDA272ACD8FB}"/>
              </a:ext>
            </a:extLst>
          </p:cNvPr>
          <p:cNvSpPr>
            <a:spLocks noGrp="1"/>
          </p:cNvSpPr>
          <p:nvPr>
            <p:ph idx="1"/>
          </p:nvPr>
        </p:nvSpPr>
        <p:spPr>
          <a:xfrm>
            <a:off x="954157" y="1709530"/>
            <a:ext cx="10439057" cy="4975049"/>
          </a:xfrm>
        </p:spPr>
        <p:txBody>
          <a:bodyPr anchor="ctr">
            <a:normAutofit/>
          </a:bodyPr>
          <a:lstStyle/>
          <a:p>
            <a:pPr marL="0" indent="0" algn="just">
              <a:buNone/>
            </a:pPr>
            <a:endParaRPr lang="hr-HR" sz="1600">
              <a:latin typeface="Calibri" panose="020F0502020204030204"/>
            </a:endParaRPr>
          </a:p>
          <a:p>
            <a:pPr marL="0" indent="0" algn="just">
              <a:buNone/>
            </a:pPr>
            <a:endParaRPr lang="hr-HR" sz="1800" b="1">
              <a:solidFill>
                <a:schemeClr val="accent1">
                  <a:lumMod val="75000"/>
                </a:schemeClr>
              </a:solidFill>
            </a:endParaRPr>
          </a:p>
          <a:p>
            <a:pPr marL="0" indent="0" algn="just">
              <a:buNone/>
            </a:pPr>
            <a:endParaRPr lang="hr-HR" sz="1800" b="1">
              <a:solidFill>
                <a:schemeClr val="accent1">
                  <a:lumMod val="75000"/>
                </a:schemeClr>
              </a:solidFill>
            </a:endParaRPr>
          </a:p>
          <a:p>
            <a:pPr marL="0" indent="0" algn="just">
              <a:buNone/>
            </a:pPr>
            <a:endParaRPr lang="hr-HR" sz="1800" b="1">
              <a:solidFill>
                <a:schemeClr val="accent1">
                  <a:lumMod val="75000"/>
                </a:schemeClr>
              </a:solidFill>
            </a:endParaRPr>
          </a:p>
          <a:p>
            <a:pPr marL="0" indent="0" algn="just">
              <a:buNone/>
            </a:pPr>
            <a:endParaRPr lang="hr-HR" sz="1800" b="1">
              <a:solidFill>
                <a:schemeClr val="accent1">
                  <a:lumMod val="75000"/>
                </a:schemeClr>
              </a:solidFill>
            </a:endParaRPr>
          </a:p>
          <a:p>
            <a:pPr marL="0" indent="0" algn="just">
              <a:buNone/>
            </a:pPr>
            <a:endParaRPr lang="hr-HR" sz="1800" b="1">
              <a:solidFill>
                <a:schemeClr val="accent1">
                  <a:lumMod val="75000"/>
                </a:schemeClr>
              </a:solidFill>
            </a:endParaRPr>
          </a:p>
          <a:p>
            <a:pPr marL="0" indent="0" algn="just">
              <a:buNone/>
            </a:pPr>
            <a:endParaRPr lang="hr-HR" sz="1800" b="1">
              <a:solidFill>
                <a:schemeClr val="accent1">
                  <a:lumMod val="75000"/>
                </a:schemeClr>
              </a:solidFill>
            </a:endParaRPr>
          </a:p>
          <a:p>
            <a:pPr marL="0" indent="0" algn="just">
              <a:buNone/>
            </a:pPr>
            <a:endParaRPr lang="hr-HR" sz="1800" b="1">
              <a:solidFill>
                <a:schemeClr val="accent1">
                  <a:lumMod val="75000"/>
                </a:schemeClr>
              </a:solidFill>
            </a:endParaRPr>
          </a:p>
          <a:p>
            <a:pPr marL="0" indent="0" algn="just">
              <a:buNone/>
            </a:pPr>
            <a:endParaRPr lang="hr-HR" sz="1800" b="1">
              <a:solidFill>
                <a:schemeClr val="accent1">
                  <a:lumMod val="75000"/>
                </a:schemeClr>
              </a:solidFill>
            </a:endParaRPr>
          </a:p>
          <a:p>
            <a:pPr marL="0" indent="0" algn="just">
              <a:buNone/>
            </a:pPr>
            <a:endParaRPr lang="hr-HR" sz="1800" b="1">
              <a:solidFill>
                <a:schemeClr val="accent1">
                  <a:lumMod val="75000"/>
                </a:schemeClr>
              </a:solidFill>
            </a:endParaRPr>
          </a:p>
          <a:p>
            <a:endParaRPr lang="hr-HR" sz="1400">
              <a:latin typeface="Calibri" panose="020F0502020204030204"/>
            </a:endParaRPr>
          </a:p>
          <a:p>
            <a:endParaRPr lang="hr-HR" sz="1400"/>
          </a:p>
        </p:txBody>
      </p:sp>
      <p:sp>
        <p:nvSpPr>
          <p:cNvPr id="4" name="Pravokutnik: zaobljeni kutovi 3">
            <a:extLst>
              <a:ext uri="{FF2B5EF4-FFF2-40B4-BE49-F238E27FC236}">
                <a16:creationId xmlns:a16="http://schemas.microsoft.com/office/drawing/2014/main" id="{9795AA00-600A-2A4D-457E-DD2AE693A2E7}"/>
              </a:ext>
            </a:extLst>
          </p:cNvPr>
          <p:cNvSpPr/>
          <p:nvPr/>
        </p:nvSpPr>
        <p:spPr>
          <a:xfrm>
            <a:off x="690663" y="2091448"/>
            <a:ext cx="10885251" cy="3891064"/>
          </a:xfrm>
          <a:prstGeom prst="roundRect">
            <a:avLst/>
          </a:prstGeom>
          <a:effectLst>
            <a:glow rad="139700">
              <a:schemeClr val="accent2">
                <a:satMod val="175000"/>
                <a:alpha val="40000"/>
              </a:schemeClr>
            </a:glow>
            <a:outerShdw blurRad="50800" dist="38100" dir="13500000" algn="br" rotWithShape="0">
              <a:prstClr val="black">
                <a:alpha val="40000"/>
              </a:prstClr>
            </a:outerShdw>
          </a:effectLst>
          <a:scene3d>
            <a:camera prst="obliqueTopRigh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hr-HR"/>
              <a:t>Stipendije studenata u redovitom statusu na sveučilišnim prijediplomskim studijima, sveučilišnim diplomskim studijima, sveučilišnim integriranim prijediplomskim i diplomskim studijima odnosno stručnim prijediplomskim studijima i stručnim diplomskim studijima i studenata na poslijediplomskoj razini te poslijedoktoranada za koje su sredstva planirana u državnom proračunu Republike Hrvatske i stipendije koje se isplaćuju, odnosno dodjeljuju iz proračuna europske unije, uređene posebnim međunarodnim sporazumima, i to studentima za redovito školovanje na visokim učilištima​​</a:t>
            </a:r>
          </a:p>
          <a:p>
            <a:pPr algn="just"/>
            <a:r>
              <a:rPr lang="hr-HR"/>
              <a:t>Športske stipendije koje se prema posebnim propisima isplaćuju športašima za njihovo športsko usavršavanje, do propisanog iznosa</a:t>
            </a:r>
          </a:p>
          <a:p>
            <a:pPr algn="just"/>
            <a:r>
              <a:rPr lang="hr-HR"/>
              <a:t>Nagrade za športska ostvarenja i naknade športašima amaterima prema posebnim propisima, do propisanih iznosa</a:t>
            </a:r>
          </a:p>
        </p:txBody>
      </p:sp>
    </p:spTree>
    <p:extLst>
      <p:ext uri="{BB962C8B-B14F-4D97-AF65-F5344CB8AC3E}">
        <p14:creationId xmlns:p14="http://schemas.microsoft.com/office/powerpoint/2010/main" val="852926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1829773-7E62-FA82-E073-35FEFB7CF445}"/>
              </a:ext>
            </a:extLst>
          </p:cNvPr>
          <p:cNvSpPr>
            <a:spLocks noGrp="1"/>
          </p:cNvSpPr>
          <p:nvPr>
            <p:ph type="title"/>
          </p:nvPr>
        </p:nvSpPr>
        <p:spPr>
          <a:xfrm>
            <a:off x="1371599" y="294538"/>
            <a:ext cx="9895951" cy="1033669"/>
          </a:xfrm>
        </p:spPr>
        <p:txBody>
          <a:bodyPr>
            <a:normAutofit/>
          </a:bodyPr>
          <a:lstStyle/>
          <a:p>
            <a:r>
              <a:rPr lang="pl-PL" sz="4000">
                <a:solidFill>
                  <a:srgbClr val="FFFFFF"/>
                </a:solidFill>
                <a:latin typeface="Calibri" panose="020F0502020204030204"/>
              </a:rPr>
              <a:t>Primici na koje se ne plaća porez na dohodak</a:t>
            </a:r>
            <a:endParaRPr lang="hr-HR" sz="4000">
              <a:solidFill>
                <a:srgbClr val="FFFFFF"/>
              </a:solidFill>
            </a:endParaRPr>
          </a:p>
        </p:txBody>
      </p:sp>
      <p:sp>
        <p:nvSpPr>
          <p:cNvPr id="3" name="Rezervirano mjesto sadržaja 2">
            <a:extLst>
              <a:ext uri="{FF2B5EF4-FFF2-40B4-BE49-F238E27FC236}">
                <a16:creationId xmlns:a16="http://schemas.microsoft.com/office/drawing/2014/main" id="{CC240FBD-77E4-897E-2124-8A9449906214}"/>
              </a:ext>
            </a:extLst>
          </p:cNvPr>
          <p:cNvSpPr>
            <a:spLocks noGrp="1"/>
          </p:cNvSpPr>
          <p:nvPr>
            <p:ph idx="1"/>
          </p:nvPr>
        </p:nvSpPr>
        <p:spPr>
          <a:xfrm>
            <a:off x="1371599" y="2318197"/>
            <a:ext cx="9724031" cy="3683358"/>
          </a:xfrm>
        </p:spPr>
        <p:txBody>
          <a:bodyPr anchor="ctr">
            <a:normAutofit/>
          </a:bodyPr>
          <a:lstStyle/>
          <a:p>
            <a:endParaRPr lang="hr-HR" sz="2000"/>
          </a:p>
        </p:txBody>
      </p:sp>
      <p:sp>
        <p:nvSpPr>
          <p:cNvPr id="5" name="Pravokutnik: zaobljeni kutovi 4">
            <a:extLst>
              <a:ext uri="{FF2B5EF4-FFF2-40B4-BE49-F238E27FC236}">
                <a16:creationId xmlns:a16="http://schemas.microsoft.com/office/drawing/2014/main" id="{58A38D37-8B6E-03FA-5397-F8D4794B9E5E}"/>
              </a:ext>
            </a:extLst>
          </p:cNvPr>
          <p:cNvSpPr/>
          <p:nvPr/>
        </p:nvSpPr>
        <p:spPr>
          <a:xfrm>
            <a:off x="1371599" y="2318197"/>
            <a:ext cx="9724031" cy="3690048"/>
          </a:xfrm>
          <a:prstGeom prst="roundRect">
            <a:avLst/>
          </a:prstGeom>
          <a:ln>
            <a:solidFill>
              <a:srgbClr val="FFFF00"/>
            </a:solidFill>
          </a:ln>
          <a:effectLst>
            <a:glow rad="1397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hr-HR" b="1">
                <a:solidFill>
                  <a:srgbClr val="FFFF00"/>
                </a:solidFill>
              </a:rPr>
              <a:t>Primici koji se ne smatraju dohotkom</a:t>
            </a:r>
          </a:p>
          <a:p>
            <a:pPr algn="just"/>
            <a:endParaRPr lang="hr-HR" b="1">
              <a:solidFill>
                <a:srgbClr val="FFFF00"/>
              </a:solidFill>
            </a:endParaRPr>
          </a:p>
          <a:p>
            <a:pPr algn="just"/>
            <a:r>
              <a:rPr lang="hr-HR"/>
              <a:t>Državne nagrade ustanovljene propisima koje donosi hrvatski sabor i vlada republike hrvatske, nagrade jedinica lokalne i područne (regionalne) samouprave propisane statutom tih jedinica i novčane nagrade za osvojenu medalju na olimpijskim igrama, paraolimpijskim igrama i olimpijskim igrama gluhih te svjetskim i europskim prvenstvima planirane za te namjene u državnom proračunu republike hrvatske i proračunima jedinica lokalne i područne (regionalne) samouprave</a:t>
            </a:r>
          </a:p>
        </p:txBody>
      </p:sp>
    </p:spTree>
    <p:extLst>
      <p:ext uri="{BB962C8B-B14F-4D97-AF65-F5344CB8AC3E}">
        <p14:creationId xmlns:p14="http://schemas.microsoft.com/office/powerpoint/2010/main" val="425301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BF2D53B-0D2B-C2B8-69E8-BD19CB602CC7}"/>
              </a:ext>
            </a:extLst>
          </p:cNvPr>
          <p:cNvSpPr>
            <a:spLocks noGrp="1"/>
          </p:cNvSpPr>
          <p:nvPr>
            <p:ph type="title"/>
          </p:nvPr>
        </p:nvSpPr>
        <p:spPr>
          <a:xfrm>
            <a:off x="1371599" y="294538"/>
            <a:ext cx="9895951" cy="1033669"/>
          </a:xfrm>
        </p:spPr>
        <p:txBody>
          <a:bodyPr>
            <a:normAutofit fontScale="90000"/>
          </a:bodyPr>
          <a:lstStyle/>
          <a:p>
            <a:br>
              <a:rPr lang="hr-HR" sz="3400">
                <a:solidFill>
                  <a:srgbClr val="FFFFFF"/>
                </a:solidFill>
              </a:rPr>
            </a:br>
            <a:r>
              <a:rPr lang="hr-HR">
                <a:solidFill>
                  <a:srgbClr val="FFFFFF"/>
                </a:solidFill>
              </a:rPr>
              <a:t>Udruge s aspekta poreza na dodanu vrijednost</a:t>
            </a:r>
            <a:br>
              <a:rPr lang="hr-HR">
                <a:solidFill>
                  <a:srgbClr val="FFFFFF"/>
                </a:solidFill>
                <a:effectLst/>
                <a:latin typeface="Aptos" panose="020B0004020202020204" pitchFamily="34" charset="0"/>
                <a:ea typeface="Aptos" panose="020B0004020202020204" pitchFamily="34" charset="0"/>
                <a:cs typeface="Calibri" panose="020F0502020204030204" pitchFamily="34" charset="0"/>
              </a:rPr>
            </a:br>
            <a:endParaRPr lang="hr-HR">
              <a:solidFill>
                <a:srgbClr val="FFFFFF"/>
              </a:solidFill>
            </a:endParaRPr>
          </a:p>
        </p:txBody>
      </p:sp>
      <p:graphicFrame>
        <p:nvGraphicFramePr>
          <p:cNvPr id="18" name="Rezervirano mjesto sadržaja 2">
            <a:extLst>
              <a:ext uri="{FF2B5EF4-FFF2-40B4-BE49-F238E27FC236}">
                <a16:creationId xmlns:a16="http://schemas.microsoft.com/office/drawing/2014/main" id="{506951C8-F522-1F94-D914-FB423751E3CF}"/>
              </a:ext>
            </a:extLst>
          </p:cNvPr>
          <p:cNvGraphicFramePr>
            <a:graphicFrameLocks noGrp="1"/>
          </p:cNvGraphicFramePr>
          <p:nvPr>
            <p:ph idx="1"/>
            <p:extLst>
              <p:ext uri="{D42A27DB-BD31-4B8C-83A1-F6EECF244321}">
                <p14:modId xmlns:p14="http://schemas.microsoft.com/office/powerpoint/2010/main" val="4059186969"/>
              </p:ext>
            </p:extLst>
          </p:nvPr>
        </p:nvGraphicFramePr>
        <p:xfrm>
          <a:off x="1371599" y="2318196"/>
          <a:ext cx="9895951" cy="40300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9079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0F410EB9-92A1-D4EF-8AF3-74E175C80E74}"/>
              </a:ext>
            </a:extLst>
          </p:cNvPr>
          <p:cNvSpPr>
            <a:spLocks noGrp="1"/>
          </p:cNvSpPr>
          <p:nvPr>
            <p:ph type="title"/>
          </p:nvPr>
        </p:nvSpPr>
        <p:spPr>
          <a:xfrm>
            <a:off x="1371599" y="294538"/>
            <a:ext cx="9895951" cy="1033669"/>
          </a:xfrm>
        </p:spPr>
        <p:txBody>
          <a:bodyPr>
            <a:normAutofit fontScale="90000"/>
          </a:bodyPr>
          <a:lstStyle/>
          <a:p>
            <a:br>
              <a:rPr lang="hr-HR" sz="3400">
                <a:solidFill>
                  <a:srgbClr val="FFFFFF"/>
                </a:solidFill>
              </a:rPr>
            </a:br>
            <a:r>
              <a:rPr lang="hr-HR">
                <a:solidFill>
                  <a:srgbClr val="FFFFFF"/>
                </a:solidFill>
              </a:rPr>
              <a:t>Udruge s aspekta poreza na dodanu vrijednost</a:t>
            </a:r>
            <a:br>
              <a:rPr lang="hr-HR" sz="3400">
                <a:solidFill>
                  <a:srgbClr val="FFFFFF"/>
                </a:solidFill>
                <a:latin typeface="Aptos" panose="020B0004020202020204" pitchFamily="34" charset="0"/>
                <a:ea typeface="Aptos" panose="020B0004020202020204" pitchFamily="34" charset="0"/>
                <a:cs typeface="Calibri" panose="020F0502020204030204" pitchFamily="34" charset="0"/>
              </a:rPr>
            </a:br>
            <a:endParaRPr lang="hr-HR" sz="3400">
              <a:solidFill>
                <a:srgbClr val="FFFFFF"/>
              </a:solidFill>
            </a:endParaRPr>
          </a:p>
        </p:txBody>
      </p:sp>
      <p:sp>
        <p:nvSpPr>
          <p:cNvPr id="3" name="Rezervirano mjesto sadržaja 2">
            <a:extLst>
              <a:ext uri="{FF2B5EF4-FFF2-40B4-BE49-F238E27FC236}">
                <a16:creationId xmlns:a16="http://schemas.microsoft.com/office/drawing/2014/main" id="{14E01523-C0BF-53D4-F0E3-F851D0C34739}"/>
              </a:ext>
            </a:extLst>
          </p:cNvPr>
          <p:cNvSpPr>
            <a:spLocks noGrp="1"/>
          </p:cNvSpPr>
          <p:nvPr>
            <p:ph idx="1"/>
          </p:nvPr>
        </p:nvSpPr>
        <p:spPr>
          <a:xfrm>
            <a:off x="1371599" y="2318197"/>
            <a:ext cx="9724031" cy="3683358"/>
          </a:xfrm>
        </p:spPr>
        <p:txBody>
          <a:bodyPr anchor="ctr">
            <a:normAutofit fontScale="92500" lnSpcReduction="20000"/>
          </a:bodyPr>
          <a:lstStyle/>
          <a:p>
            <a:pPr marL="0" indent="0" algn="just">
              <a:buNone/>
            </a:pPr>
            <a:r>
              <a:rPr lang="hr-HR" sz="1900">
                <a:latin typeface="Calibri" panose="020F0502020204030204"/>
              </a:rPr>
              <a:t>Članak 39. Zakona o PDV-u navodi sljedeće isporuke koje su svojstvene udrugama, a koje su </a:t>
            </a:r>
            <a:r>
              <a:rPr lang="hr-HR" sz="1900">
                <a:solidFill>
                  <a:schemeClr val="accent1">
                    <a:lumMod val="50000"/>
                  </a:schemeClr>
                </a:solidFill>
                <a:effectLst>
                  <a:outerShdw blurRad="38100" dist="38100" dir="2700000" algn="tl">
                    <a:srgbClr val="000000">
                      <a:alpha val="43137"/>
                    </a:srgbClr>
                  </a:outerShdw>
                </a:effectLst>
                <a:latin typeface="Calibri" panose="020F0502020204030204"/>
              </a:rPr>
              <a:t>oslobođene PDV-a:</a:t>
            </a:r>
          </a:p>
          <a:p>
            <a:pPr marL="0" indent="0" algn="just">
              <a:buNone/>
            </a:pPr>
            <a:endParaRPr lang="hr-HR" sz="1900">
              <a:latin typeface="Calibri" panose="020F0502020204030204"/>
            </a:endParaRPr>
          </a:p>
          <a:p>
            <a:pPr lvl="0" algn="just"/>
            <a:r>
              <a:rPr lang="hr-HR" sz="1900">
                <a:latin typeface="Calibri" panose="020F0502020204030204"/>
              </a:rPr>
              <a:t>usluge i s njima usko povezane isporuke dobara koje neprofitne pravne osobe čiji su ciljevi političke, sindikalne, vjerske, domoljubne, filozofske, dobrotvorne ili druge općekorisne naravi obavljaju svojim članovima u njihovom zajedničkom interesu u zamjenu za članarinu utvrđenu u skladu s pravilima tih osoba, pod uvjetom da to oslobođenje neće narušiti načela tržišnog natjecanja; </a:t>
            </a:r>
          </a:p>
          <a:p>
            <a:pPr lvl="0" algn="just"/>
            <a:r>
              <a:rPr lang="hr-HR" sz="1900">
                <a:solidFill>
                  <a:schemeClr val="accent1">
                    <a:lumMod val="75000"/>
                  </a:schemeClr>
                </a:solidFill>
                <a:latin typeface="Calibri" panose="020F0502020204030204"/>
              </a:rPr>
              <a:t>usluge usko povezane uz sport ili tjelesni odgoj koje obavljaju neprofitne pravne osobe osobama koje se bave sportom ili sudjeluju u tjelesnom odgoju; </a:t>
            </a:r>
          </a:p>
          <a:p>
            <a:pPr lvl="0" algn="just"/>
            <a:r>
              <a:rPr lang="hr-HR" sz="1900">
                <a:latin typeface="Calibri" panose="020F0502020204030204"/>
              </a:rPr>
              <a:t>usluge u kulturi i s njima usko povezane isporuke dobara koje obavljaju ustanove u kulturi, tijela s javnim ovlastima ili druge pravne osobe u kulturi</a:t>
            </a:r>
          </a:p>
          <a:p>
            <a:pPr algn="just"/>
            <a:r>
              <a:rPr lang="hr-HR" sz="1900">
                <a:latin typeface="Calibri" panose="020F0502020204030204"/>
              </a:rPr>
              <a:t>usluge i isporuke dobara koje obavljaju, između ostalih gore navedene pravne osobe, čije su djelatnosti oslobođene PDV-a u vezi s događanjima organiziranima za prikupljanje sredstava isključivo u njihovu korist, pod uvjetom da oslobođenje neće narušiti načela tržišnog natjecanja.</a:t>
            </a:r>
          </a:p>
          <a:p>
            <a:endParaRPr lang="hr-HR" sz="1100"/>
          </a:p>
        </p:txBody>
      </p:sp>
    </p:spTree>
    <p:extLst>
      <p:ext uri="{BB962C8B-B14F-4D97-AF65-F5344CB8AC3E}">
        <p14:creationId xmlns:p14="http://schemas.microsoft.com/office/powerpoint/2010/main" val="3819144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660E68A-CD97-F523-876D-67603D8A78B4}"/>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Udruge s aspekta poreza na dodanu vrijednost</a:t>
            </a:r>
          </a:p>
        </p:txBody>
      </p:sp>
      <p:sp>
        <p:nvSpPr>
          <p:cNvPr id="3" name="Rezervirano mjesto sadržaja 2">
            <a:extLst>
              <a:ext uri="{FF2B5EF4-FFF2-40B4-BE49-F238E27FC236}">
                <a16:creationId xmlns:a16="http://schemas.microsoft.com/office/drawing/2014/main" id="{DA0D0AD2-C542-2E2C-CB8C-5D40AC329FFD}"/>
              </a:ext>
            </a:extLst>
          </p:cNvPr>
          <p:cNvSpPr>
            <a:spLocks noGrp="1"/>
          </p:cNvSpPr>
          <p:nvPr>
            <p:ph idx="1"/>
          </p:nvPr>
        </p:nvSpPr>
        <p:spPr>
          <a:xfrm>
            <a:off x="1371599" y="1891970"/>
            <a:ext cx="9724031" cy="4333732"/>
          </a:xfrm>
        </p:spPr>
        <p:txBody>
          <a:bodyPr anchor="ctr">
            <a:normAutofit fontScale="92500" lnSpcReduction="10000"/>
          </a:bodyPr>
          <a:lstStyle/>
          <a:p>
            <a:pPr marL="0" indent="0" algn="just">
              <a:buNone/>
            </a:pPr>
            <a:endParaRPr lang="hr-HR" sz="1800">
              <a:latin typeface="Calibri" panose="020F0502020204030204"/>
            </a:endParaRPr>
          </a:p>
          <a:p>
            <a:pPr marL="0" indent="0" algn="just">
              <a:buNone/>
            </a:pPr>
            <a:r>
              <a:rPr lang="hr-HR" sz="1800">
                <a:latin typeface="Calibri" panose="020F0502020204030204"/>
              </a:rPr>
              <a:t>Ako udruga ili druga neprofitna organizacija prijeđe prag za ulazak u sustav PDV-a, obvezna je podnijeti </a:t>
            </a:r>
            <a:r>
              <a:rPr lang="hr-HR" sz="1800">
                <a:solidFill>
                  <a:srgbClr val="0070C0"/>
                </a:solidFill>
                <a:latin typeface="Calibri" panose="020F0502020204030204"/>
              </a:rPr>
              <a:t>Zahtjev za registriranje za potrebe poreza na dodanu vrijednost (Obrazac P-PDV</a:t>
            </a:r>
            <a:r>
              <a:rPr lang="hr-HR" sz="1800">
                <a:latin typeface="Calibri" panose="020F0502020204030204"/>
              </a:rPr>
              <a:t>) radi upisa u registar obveznika PDV-a najkasnije do 15-og dana u mjesecu koji slijedi nakon mjeseca u kojem je obavila isporuke u iznosu većem od propisanih 60.000,00 eura</a:t>
            </a:r>
          </a:p>
          <a:p>
            <a:pPr marL="0" indent="0" algn="just">
              <a:buNone/>
            </a:pPr>
            <a:endParaRPr lang="hr-HR" sz="900">
              <a:latin typeface="Calibri" panose="020F0502020204030204"/>
            </a:endParaRPr>
          </a:p>
          <a:p>
            <a:pPr marL="0" indent="0" algn="just">
              <a:buNone/>
            </a:pPr>
            <a:r>
              <a:rPr lang="hr-HR" sz="1800">
                <a:latin typeface="Calibri" panose="020F0502020204030204"/>
              </a:rPr>
              <a:t>Ulaskom u sustav PDV-a udruga postaje obvezna voditi porezne evidencije, u svojim poslovnim knjigama treba osigurati podatke za utvrđivanje porezne obveze te </a:t>
            </a:r>
            <a:r>
              <a:rPr lang="hr-HR" sz="1800">
                <a:solidFill>
                  <a:srgbClr val="0070C0"/>
                </a:solidFill>
                <a:latin typeface="Calibri" panose="020F0502020204030204"/>
              </a:rPr>
              <a:t>predaje Obrazac PDV</a:t>
            </a:r>
          </a:p>
          <a:p>
            <a:pPr marL="0" indent="0" algn="just">
              <a:buNone/>
            </a:pPr>
            <a:r>
              <a:rPr lang="hr-HR" sz="1800">
                <a:latin typeface="Calibri" panose="020F0502020204030204"/>
              </a:rPr>
              <a:t>Ako je vrijednost isporučenih dobara i usluga, uključujući i PDV, u prethodnoj kalendarskoj godini manja od 110.000,00 eura, razdoblje oporezivanja u tekućoj godini je od prvog do posljednjeg dana u tromjesečju, odnosno u tom slučaju neprofitna je organizacija tromjesečni obveznik dostave Obrasca PDV</a:t>
            </a:r>
          </a:p>
          <a:p>
            <a:pPr marL="0" indent="0" algn="just">
              <a:buNone/>
            </a:pPr>
            <a:r>
              <a:rPr lang="hr-HR" sz="1800">
                <a:latin typeface="Calibri" panose="020F0502020204030204"/>
              </a:rPr>
              <a:t>Međutim, navedeno se ne primjenjuje ako udruga obavlja transakcije unutar EU-a jer je u tom slučaju obvezna biti mjesečni obveznik</a:t>
            </a:r>
          </a:p>
          <a:p>
            <a:pPr marL="0" indent="0" algn="just"/>
            <a:endParaRPr lang="hr-HR" sz="1800">
              <a:latin typeface="Calibri" panose="020F0502020204030204"/>
            </a:endParaRPr>
          </a:p>
          <a:p>
            <a:pPr marL="0" indent="0" algn="just">
              <a:buNone/>
            </a:pPr>
            <a:r>
              <a:rPr lang="hr-HR" sz="1800">
                <a:solidFill>
                  <a:srgbClr val="0070C0"/>
                </a:solidFill>
                <a:latin typeface="Calibri" panose="020F0502020204030204"/>
              </a:rPr>
              <a:t>Udruge koje su obveznici PDV-a obvezno izdaju drugim poreznim obveznicima račune koji sadržavaju podatke u skladu s člankom 79. Zakona o PDV-u, dakle ponašaju se na jedak način kao i svi drugi obveznici PDV-a</a:t>
            </a:r>
          </a:p>
          <a:p>
            <a:endParaRPr lang="hr-HR" sz="1400"/>
          </a:p>
        </p:txBody>
      </p:sp>
    </p:spTree>
    <p:extLst>
      <p:ext uri="{BB962C8B-B14F-4D97-AF65-F5344CB8AC3E}">
        <p14:creationId xmlns:p14="http://schemas.microsoft.com/office/powerpoint/2010/main" val="20893735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A84083B-4436-0620-5337-0DCD10437839}"/>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Udruge s aspekta poreza na dodanu vrijednost</a:t>
            </a:r>
          </a:p>
        </p:txBody>
      </p:sp>
      <p:sp>
        <p:nvSpPr>
          <p:cNvPr id="3" name="Rezervirano mjesto sadržaja 2">
            <a:extLst>
              <a:ext uri="{FF2B5EF4-FFF2-40B4-BE49-F238E27FC236}">
                <a16:creationId xmlns:a16="http://schemas.microsoft.com/office/drawing/2014/main" id="{D9175660-6B86-3231-F94B-FF09968BE457}"/>
              </a:ext>
            </a:extLst>
          </p:cNvPr>
          <p:cNvSpPr>
            <a:spLocks noGrp="1"/>
          </p:cNvSpPr>
          <p:nvPr>
            <p:ph idx="1"/>
          </p:nvPr>
        </p:nvSpPr>
        <p:spPr>
          <a:xfrm>
            <a:off x="1371599" y="1622745"/>
            <a:ext cx="9724031" cy="4690505"/>
          </a:xfrm>
        </p:spPr>
        <p:txBody>
          <a:bodyPr anchor="ctr">
            <a:normAutofit fontScale="92500" lnSpcReduction="20000"/>
          </a:bodyPr>
          <a:lstStyle/>
          <a:p>
            <a:pPr marL="0" lvl="2" indent="17463">
              <a:spcBef>
                <a:spcPts val="200"/>
              </a:spcBef>
              <a:buNone/>
              <a:tabLst>
                <a:tab pos="0" algn="l"/>
              </a:tabLst>
            </a:pPr>
            <a:r>
              <a:rPr lang="hr-HR" sz="2400" b="1">
                <a:solidFill>
                  <a:srgbClr val="0070C0"/>
                </a:solidFill>
                <a:latin typeface="Calibri" panose="020F0502020204030204"/>
              </a:rPr>
              <a:t>Pravo na odbitak pretporeza kod udruga i neprofitnih organizacija</a:t>
            </a:r>
          </a:p>
          <a:p>
            <a:pPr marL="0" indent="17463">
              <a:buNone/>
              <a:tabLst>
                <a:tab pos="0" algn="l"/>
              </a:tabLst>
            </a:pPr>
            <a:endParaRPr lang="hr-HR" sz="1700">
              <a:latin typeface="Calibri" panose="020F0502020204030204"/>
            </a:endParaRPr>
          </a:p>
          <a:p>
            <a:pPr marL="0" indent="17463" algn="just">
              <a:buNone/>
              <a:tabLst>
                <a:tab pos="0" algn="l"/>
              </a:tabLst>
            </a:pPr>
            <a:r>
              <a:rPr lang="hr-HR" sz="1700">
                <a:latin typeface="Calibri" panose="020F0502020204030204"/>
              </a:rPr>
              <a:t>Ulaskom u sustav PDV-a udruga može </a:t>
            </a:r>
            <a:r>
              <a:rPr lang="hr-HR" sz="1700">
                <a:solidFill>
                  <a:srgbClr val="0070C0"/>
                </a:solidFill>
                <a:latin typeface="Calibri" panose="020F0502020204030204"/>
              </a:rPr>
              <a:t>odbiti pretporez </a:t>
            </a:r>
            <a:r>
              <a:rPr lang="hr-HR" sz="1700">
                <a:latin typeface="Calibri" panose="020F0502020204030204"/>
              </a:rPr>
              <a:t>iskazan na ulaznim računima ako su ispunjeni uvjeti propisani Zakonom o PDV-u</a:t>
            </a:r>
          </a:p>
          <a:p>
            <a:pPr marL="0" indent="17463" algn="just">
              <a:buNone/>
              <a:tabLst>
                <a:tab pos="0" algn="l"/>
              </a:tabLst>
            </a:pPr>
            <a:r>
              <a:rPr lang="hr-HR" sz="1700">
                <a:latin typeface="Calibri" panose="020F0502020204030204"/>
              </a:rPr>
              <a:t>Prilikom odbitka pretporeza po ulaznim računima treba provjeriti </a:t>
            </a:r>
            <a:r>
              <a:rPr lang="hr-HR" sz="1700">
                <a:solidFill>
                  <a:srgbClr val="0070C0"/>
                </a:solidFill>
                <a:latin typeface="Calibri" panose="020F0502020204030204"/>
              </a:rPr>
              <a:t>sadržavaju li računi sve propisane elemente </a:t>
            </a:r>
            <a:r>
              <a:rPr lang="hr-HR" sz="1700">
                <a:latin typeface="Calibri" panose="020F0502020204030204"/>
              </a:rPr>
              <a:t>te za koju su djelatnost neprofitne organizacije primljeni</a:t>
            </a:r>
          </a:p>
          <a:p>
            <a:pPr marL="0" indent="17463" algn="just">
              <a:buNone/>
              <a:tabLst>
                <a:tab pos="0" algn="l"/>
              </a:tabLst>
            </a:pPr>
            <a:endParaRPr lang="hr-HR" sz="1700">
              <a:latin typeface="Calibri" panose="020F0502020204030204"/>
            </a:endParaRPr>
          </a:p>
          <a:p>
            <a:pPr marL="0" indent="17463" algn="just">
              <a:buNone/>
              <a:tabLst>
                <a:tab pos="0" algn="l"/>
              </a:tabLst>
            </a:pPr>
            <a:r>
              <a:rPr lang="hr-HR" sz="1700">
                <a:latin typeface="Calibri" panose="020F0502020204030204"/>
              </a:rPr>
              <a:t> </a:t>
            </a:r>
            <a:r>
              <a:rPr lang="hr-HR" sz="1700" b="1">
                <a:solidFill>
                  <a:schemeClr val="accent2">
                    <a:lumMod val="75000"/>
                  </a:schemeClr>
                </a:solidFill>
                <a:latin typeface="Calibri" panose="020F0502020204030204"/>
              </a:rPr>
              <a:t>S obzirom na to da udruga koja je obveznik PDV-a najčešće obavlja oporezive i oslobođene isporuke, ulazne račune odnosno stečena dobra i primljene usluge koje su na njima navedene potrebno je razvrstati u tri skupine:  </a:t>
            </a:r>
          </a:p>
          <a:p>
            <a:pPr marL="0" lvl="0" indent="17463" algn="just">
              <a:buFont typeface="+mj-lt"/>
              <a:buAutoNum type="arabicPeriod"/>
              <a:tabLst>
                <a:tab pos="0" algn="l"/>
              </a:tabLst>
            </a:pPr>
            <a:r>
              <a:rPr lang="hr-HR" sz="1700" b="1">
                <a:solidFill>
                  <a:schemeClr val="accent2">
                    <a:lumMod val="75000"/>
                  </a:schemeClr>
                </a:solidFill>
                <a:latin typeface="Calibri" panose="020F0502020204030204"/>
              </a:rPr>
              <a:t>prvu skupinu čine računi koji se odnose isključivo na oporezive isporuke, gdje je dopušten odbitak pretporeza u cijelosti</a:t>
            </a:r>
          </a:p>
          <a:p>
            <a:pPr marL="0" lvl="0" indent="17463" algn="just">
              <a:buFont typeface="+mj-lt"/>
              <a:buAutoNum type="arabicPeriod"/>
              <a:tabLst>
                <a:tab pos="0" algn="l"/>
              </a:tabLst>
            </a:pPr>
            <a:r>
              <a:rPr lang="hr-HR" sz="1700" b="1">
                <a:solidFill>
                  <a:schemeClr val="accent2">
                    <a:lumMod val="75000"/>
                  </a:schemeClr>
                </a:solidFill>
                <a:latin typeface="Calibri" panose="020F0502020204030204"/>
              </a:rPr>
              <a:t>drugu skupinu čine računi koji se odnose isključivo na oslobođene isporuke i odbitak pretporez nije dopušten i  </a:t>
            </a:r>
          </a:p>
          <a:p>
            <a:pPr marL="0" lvl="0" indent="17463" algn="just">
              <a:buFont typeface="+mj-lt"/>
              <a:buAutoNum type="arabicPeriod"/>
              <a:tabLst>
                <a:tab pos="0" algn="l"/>
              </a:tabLst>
            </a:pPr>
            <a:r>
              <a:rPr lang="hr-HR" sz="1700" b="1">
                <a:solidFill>
                  <a:schemeClr val="accent2">
                    <a:lumMod val="75000"/>
                  </a:schemeClr>
                </a:solidFill>
                <a:latin typeface="Calibri" panose="020F0502020204030204"/>
              </a:rPr>
              <a:t>treću skupinu čine računi koji se odnose i na oporezive i na oslobođene isporuke, ali se ne može utvrditi udio pojedine usluge</a:t>
            </a:r>
          </a:p>
          <a:p>
            <a:pPr marL="0" lvl="0" indent="0" algn="just">
              <a:buNone/>
              <a:tabLst>
                <a:tab pos="0" algn="l"/>
              </a:tabLst>
            </a:pPr>
            <a:r>
              <a:rPr lang="hr-HR" sz="1700">
                <a:latin typeface="Calibri" panose="020F0502020204030204"/>
              </a:rPr>
              <a:t>- pravo na odbitak pretporeza priznaje u skladu s postotkom priznavanja pretporeza koji se određuje na godišnjoj razini stavljanjem u odnos ukupnih oporezivih isporuka bez PDV-a za koje je dopušten odbitak pretporeza i ukupno ostvarenih svih isporuka bez PDV-a. Postotak priznavanja pretporeza utvrđuje se u Obrascu PDV za prosinac te se primjenjuje sljedeću godinu. </a:t>
            </a:r>
            <a:endParaRPr lang="hr-HR" sz="1000"/>
          </a:p>
        </p:txBody>
      </p:sp>
    </p:spTree>
    <p:extLst>
      <p:ext uri="{BB962C8B-B14F-4D97-AF65-F5344CB8AC3E}">
        <p14:creationId xmlns:p14="http://schemas.microsoft.com/office/powerpoint/2010/main" val="24596644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CD44589-B8A3-342C-ADDC-FFA225176B3C}"/>
              </a:ext>
            </a:extLst>
          </p:cNvPr>
          <p:cNvSpPr>
            <a:spLocks noGrp="1"/>
          </p:cNvSpPr>
          <p:nvPr>
            <p:ph type="title"/>
          </p:nvPr>
        </p:nvSpPr>
        <p:spPr>
          <a:xfrm>
            <a:off x="1371599" y="294538"/>
            <a:ext cx="9895951" cy="1033669"/>
          </a:xfrm>
        </p:spPr>
        <p:txBody>
          <a:bodyPr>
            <a:normAutofit fontScale="90000"/>
          </a:bodyPr>
          <a:lstStyle/>
          <a:p>
            <a:br>
              <a:rPr lang="hr-HR" sz="3400">
                <a:solidFill>
                  <a:srgbClr val="FFFFFF"/>
                </a:solidFill>
              </a:rPr>
            </a:br>
            <a:r>
              <a:rPr lang="hr-HR">
                <a:solidFill>
                  <a:srgbClr val="FFFFFF"/>
                </a:solidFill>
              </a:rPr>
              <a:t>Udruge u sustavu poreza na dobit</a:t>
            </a:r>
            <a:br>
              <a:rPr lang="hr-HR" sz="3400">
                <a:solidFill>
                  <a:srgbClr val="FFFFFF"/>
                </a:solidFill>
              </a:rPr>
            </a:br>
            <a:endParaRPr lang="hr-HR" sz="3400">
              <a:solidFill>
                <a:srgbClr val="FFFFFF"/>
              </a:solidFill>
            </a:endParaRPr>
          </a:p>
        </p:txBody>
      </p:sp>
      <p:sp>
        <p:nvSpPr>
          <p:cNvPr id="3" name="Rezervirano mjesto sadržaja 2">
            <a:extLst>
              <a:ext uri="{FF2B5EF4-FFF2-40B4-BE49-F238E27FC236}">
                <a16:creationId xmlns:a16="http://schemas.microsoft.com/office/drawing/2014/main" id="{71699B44-C1C7-C00B-CAD8-3C2FEE1C6DC9}"/>
              </a:ext>
            </a:extLst>
          </p:cNvPr>
          <p:cNvSpPr>
            <a:spLocks noGrp="1"/>
          </p:cNvSpPr>
          <p:nvPr>
            <p:ph idx="1"/>
          </p:nvPr>
        </p:nvSpPr>
        <p:spPr>
          <a:xfrm>
            <a:off x="840828" y="1797267"/>
            <a:ext cx="10812907" cy="4963455"/>
          </a:xfrm>
        </p:spPr>
        <p:txBody>
          <a:bodyPr anchor="ctr">
            <a:normAutofit/>
          </a:bodyPr>
          <a:lstStyle/>
          <a:p>
            <a:pPr marL="0" indent="0" algn="just">
              <a:buNone/>
            </a:pPr>
            <a:endParaRPr lang="hr-HR" sz="1600">
              <a:latin typeface="Calibri" panose="020F0502020204030204"/>
            </a:endParaRPr>
          </a:p>
          <a:p>
            <a:pPr marL="0" indent="0" algn="just">
              <a:buNone/>
            </a:pPr>
            <a:r>
              <a:rPr lang="hr-HR" sz="1600">
                <a:latin typeface="Calibri" panose="020F0502020204030204"/>
              </a:rPr>
              <a:t>Zakon o porezu na dobit (NN 177/04, -151/25):</a:t>
            </a:r>
          </a:p>
          <a:p>
            <a:pPr marL="0" indent="0" algn="just">
              <a:buNone/>
            </a:pPr>
            <a:r>
              <a:rPr lang="hr-HR" sz="1600">
                <a:latin typeface="Calibri" panose="020F0502020204030204"/>
              </a:rPr>
              <a:t> - porezni obveznik je trgovačko društvo i </a:t>
            </a:r>
            <a:r>
              <a:rPr lang="hr-HR" sz="1600">
                <a:solidFill>
                  <a:schemeClr val="accent2">
                    <a:lumMod val="75000"/>
                  </a:schemeClr>
                </a:solidFill>
                <a:latin typeface="Calibri" panose="020F0502020204030204"/>
              </a:rPr>
              <a:t>druga pravna i fizička osoba </a:t>
            </a:r>
            <a:r>
              <a:rPr lang="hr-HR" sz="1600">
                <a:latin typeface="Calibri" panose="020F0502020204030204"/>
              </a:rPr>
              <a:t>rezident Republike Hrvatske koja gospodarsku djelatnost obavlja </a:t>
            </a:r>
            <a:r>
              <a:rPr lang="hr-HR" sz="1600" b="1">
                <a:solidFill>
                  <a:schemeClr val="accent2">
                    <a:lumMod val="75000"/>
                  </a:schemeClr>
                </a:solidFill>
                <a:latin typeface="Calibri" panose="020F0502020204030204"/>
              </a:rPr>
              <a:t>samostalno, trajno i radi ostvarivanja dobiti, </a:t>
            </a:r>
            <a:r>
              <a:rPr lang="hr-HR" sz="1600">
                <a:latin typeface="Calibri" panose="020F0502020204030204"/>
              </a:rPr>
              <a:t>dohotka ili prihoda ili drugih  gospodarskih procjenjivih koristi</a:t>
            </a:r>
          </a:p>
          <a:p>
            <a:pPr marL="0" indent="0" algn="just">
              <a:buNone/>
            </a:pPr>
            <a:r>
              <a:rPr lang="hr-HR" sz="1600">
                <a:latin typeface="Calibri" panose="020F0502020204030204"/>
              </a:rPr>
              <a:t>- državne ustanove, ustanove jedinica područne (regionalne) samouprave, ustanove JLS, državni zavodi, vjerske zajednice,  političke stranke, komore, </a:t>
            </a:r>
            <a:r>
              <a:rPr lang="hr-HR" sz="1600">
                <a:solidFill>
                  <a:schemeClr val="accent2">
                    <a:lumMod val="75000"/>
                  </a:schemeClr>
                </a:solidFill>
                <a:latin typeface="Calibri" panose="020F0502020204030204"/>
              </a:rPr>
              <a:t>udruge,</a:t>
            </a:r>
            <a:r>
              <a:rPr lang="hr-HR" sz="1600">
                <a:latin typeface="Calibri" panose="020F0502020204030204"/>
              </a:rPr>
              <a:t> umjetničke udruge, dobrovoljna vatrogasna društva, zajednice tehničke kulture, turističke zajednice, </a:t>
            </a:r>
            <a:r>
              <a:rPr lang="hr-HR" sz="1600">
                <a:solidFill>
                  <a:schemeClr val="accent2">
                    <a:lumMod val="75000"/>
                  </a:schemeClr>
                </a:solidFill>
                <a:latin typeface="Calibri" panose="020F0502020204030204"/>
              </a:rPr>
              <a:t>sportski klubovi</a:t>
            </a:r>
            <a:r>
              <a:rPr lang="hr-HR" sz="1600">
                <a:latin typeface="Calibri" panose="020F0502020204030204"/>
              </a:rPr>
              <a:t>, </a:t>
            </a:r>
            <a:r>
              <a:rPr lang="hr-HR" sz="1600">
                <a:solidFill>
                  <a:schemeClr val="accent2">
                    <a:lumMod val="75000"/>
                  </a:schemeClr>
                </a:solidFill>
                <a:latin typeface="Calibri" panose="020F0502020204030204"/>
              </a:rPr>
              <a:t>sportska društva i savezi</a:t>
            </a:r>
            <a:r>
              <a:rPr lang="hr-HR" sz="1600">
                <a:latin typeface="Calibri" panose="020F0502020204030204"/>
              </a:rPr>
              <a:t>, zaklade i fundacije </a:t>
            </a:r>
            <a:r>
              <a:rPr lang="hr-HR" sz="1600" b="1">
                <a:solidFill>
                  <a:schemeClr val="accent2">
                    <a:lumMod val="75000"/>
                  </a:schemeClr>
                </a:solidFill>
                <a:latin typeface="Calibri" panose="020F0502020204030204"/>
              </a:rPr>
              <a:t>nisu obveznici poreza na dobit</a:t>
            </a:r>
          </a:p>
          <a:p>
            <a:pPr marL="0" indent="0" algn="just">
              <a:buNone/>
            </a:pPr>
            <a:r>
              <a:rPr lang="hr-HR" sz="1600">
                <a:latin typeface="Calibri" panose="020F0502020204030204"/>
              </a:rPr>
              <a:t>- iznimka: navedene pravne osobe koje u skladu s posebnim propisima </a:t>
            </a:r>
            <a:r>
              <a:rPr lang="hr-HR" sz="1600" b="1">
                <a:solidFill>
                  <a:schemeClr val="accent2">
                    <a:lumMod val="75000"/>
                  </a:schemeClr>
                </a:solidFill>
                <a:latin typeface="Calibri" panose="020F0502020204030204"/>
              </a:rPr>
              <a:t>obavljaju određenu gospodarsku djelatnost čije bi neoporezivanje dovelo do stjecanja neopravdanih povlastica na  tržištu, dužne su u roku od osam dana od dana početka obavljanja te djelatnosti upisati se u Registar  poreznih obveznika koji vodi Porezna uprava radi utvrđivanja obveza poreza na dobit po osnovi  obavljanja određene gospodarske djelatnosti</a:t>
            </a:r>
          </a:p>
          <a:p>
            <a:pPr marL="0" indent="0" algn="just">
              <a:buNone/>
            </a:pPr>
            <a:r>
              <a:rPr lang="hr-HR" sz="1600">
                <a:latin typeface="Calibri" panose="020F0502020204030204"/>
              </a:rPr>
              <a:t>Ako se ne upišu u navedeni registar, Porezna uprava će na vlastitu inicijativu ili na prijedlog drugih poreznih obveznika ili druge zainteresirane osobe, </a:t>
            </a:r>
            <a:r>
              <a:rPr lang="hr-HR" sz="1600">
                <a:solidFill>
                  <a:schemeClr val="accent2">
                    <a:lumMod val="75000"/>
                  </a:schemeClr>
                </a:solidFill>
                <a:latin typeface="Calibri" panose="020F0502020204030204"/>
              </a:rPr>
              <a:t>rješenjem utvrditi </a:t>
            </a:r>
            <a:r>
              <a:rPr lang="hr-HR" sz="1600">
                <a:latin typeface="Calibri" panose="020F0502020204030204"/>
              </a:rPr>
              <a:t>da su te osobe obveznici poreza na dobit za tu djelatnost,  ako utvrdi da bi neoporezivanje te djelatnosti dovelo do stjecanja neopravdanih povlastica na tržištu</a:t>
            </a:r>
          </a:p>
          <a:p>
            <a:pPr marL="0" indent="0" algn="just">
              <a:buNone/>
            </a:pPr>
            <a:r>
              <a:rPr lang="hr-HR" sz="1600">
                <a:latin typeface="Calibri" panose="020F0502020204030204"/>
              </a:rPr>
              <a:t>Kada udruga ili druga neprofitna organizacija za obavljanje svoje profitne djelatnosti uđe u sustav poreza na dobit, plaćanje poreza na dobit moguće je u paušalnom iznosu (do određene razine godišnjih prihoda) ili na „klasičan“ način podnošenjem prijave poreza na dobit (PD obrasca) koji je sastavljen na temelju poslovnih knjiga i financijskih izvještaja</a:t>
            </a:r>
          </a:p>
          <a:p>
            <a:endParaRPr lang="hr-HR" sz="1600">
              <a:latin typeface="Calibri" panose="020F0502020204030204"/>
            </a:endParaRPr>
          </a:p>
          <a:p>
            <a:endParaRPr lang="hr-HR" sz="1100"/>
          </a:p>
        </p:txBody>
      </p:sp>
    </p:spTree>
    <p:extLst>
      <p:ext uri="{BB962C8B-B14F-4D97-AF65-F5344CB8AC3E}">
        <p14:creationId xmlns:p14="http://schemas.microsoft.com/office/powerpoint/2010/main" val="1355907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0" name="Rectangle 53">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82B89F0E-FCC2-99C9-8711-6E032E7A09B5}"/>
              </a:ext>
            </a:extLst>
          </p:cNvPr>
          <p:cNvSpPr>
            <a:spLocks noGrp="1"/>
          </p:cNvSpPr>
          <p:nvPr>
            <p:ph type="title"/>
          </p:nvPr>
        </p:nvSpPr>
        <p:spPr>
          <a:xfrm>
            <a:off x="586478" y="1683756"/>
            <a:ext cx="3115265" cy="2396359"/>
          </a:xfrm>
        </p:spPr>
        <p:txBody>
          <a:bodyPr anchor="b">
            <a:normAutofit/>
          </a:bodyPr>
          <a:lstStyle/>
          <a:p>
            <a:pPr algn="r"/>
            <a:br>
              <a:rPr lang="hr-HR" sz="2500">
                <a:solidFill>
                  <a:srgbClr val="FFFFFF"/>
                </a:solidFill>
              </a:rPr>
            </a:br>
            <a:r>
              <a:rPr lang="hr-HR" sz="2500">
                <a:solidFill>
                  <a:srgbClr val="FFFFFF"/>
                </a:solidFill>
              </a:rPr>
              <a:t>Osnivanje i registracija neprofitnih organizacija (udruga, zajednice, savezi) </a:t>
            </a:r>
          </a:p>
        </p:txBody>
      </p:sp>
      <p:graphicFrame>
        <p:nvGraphicFramePr>
          <p:cNvPr id="18" name="Rezervirano mjesto sadržaja 2">
            <a:extLst>
              <a:ext uri="{FF2B5EF4-FFF2-40B4-BE49-F238E27FC236}">
                <a16:creationId xmlns:a16="http://schemas.microsoft.com/office/drawing/2014/main" id="{F0107124-F897-0FC2-6D8A-0BD6FAB94D55}"/>
              </a:ext>
            </a:extLst>
          </p:cNvPr>
          <p:cNvGraphicFramePr>
            <a:graphicFrameLocks noGrp="1"/>
          </p:cNvGraphicFramePr>
          <p:nvPr>
            <p:ph idx="1"/>
            <p:extLst>
              <p:ext uri="{D42A27DB-BD31-4B8C-83A1-F6EECF244321}">
                <p14:modId xmlns:p14="http://schemas.microsoft.com/office/powerpoint/2010/main" val="1059804850"/>
              </p:ext>
            </p:extLst>
          </p:nvPr>
        </p:nvGraphicFramePr>
        <p:xfrm>
          <a:off x="4409440" y="750440"/>
          <a:ext cx="7162445" cy="5762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02848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B0C000C5-0F91-FB8C-F29F-EA40E97134D8}"/>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Udruge u sustavu poreza na dobit</a:t>
            </a:r>
          </a:p>
        </p:txBody>
      </p:sp>
      <p:sp>
        <p:nvSpPr>
          <p:cNvPr id="3" name="Rezervirano mjesto sadržaja 2">
            <a:extLst>
              <a:ext uri="{FF2B5EF4-FFF2-40B4-BE49-F238E27FC236}">
                <a16:creationId xmlns:a16="http://schemas.microsoft.com/office/drawing/2014/main" id="{D8EFB703-DF6A-A3FA-B472-6AC23F1581F9}"/>
              </a:ext>
            </a:extLst>
          </p:cNvPr>
          <p:cNvSpPr>
            <a:spLocks noGrp="1"/>
          </p:cNvSpPr>
          <p:nvPr>
            <p:ph idx="1"/>
          </p:nvPr>
        </p:nvSpPr>
        <p:spPr>
          <a:xfrm>
            <a:off x="1011677" y="1885278"/>
            <a:ext cx="10083953" cy="4564159"/>
          </a:xfrm>
        </p:spPr>
        <p:txBody>
          <a:bodyPr anchor="ctr">
            <a:normAutofit fontScale="92500" lnSpcReduction="20000"/>
          </a:bodyPr>
          <a:lstStyle/>
          <a:p>
            <a:pPr marL="0" lvl="2" indent="0" algn="just">
              <a:spcBef>
                <a:spcPts val="200"/>
              </a:spcBef>
              <a:buNone/>
              <a:tabLst>
                <a:tab pos="0" algn="l"/>
              </a:tabLst>
            </a:pPr>
            <a:r>
              <a:rPr lang="hr-HR" sz="1800" b="1">
                <a:solidFill>
                  <a:srgbClr val="0070C0"/>
                </a:solidFill>
              </a:rPr>
              <a:t>Paušalno oporezivanje dobiti </a:t>
            </a:r>
          </a:p>
          <a:p>
            <a:pPr marL="0" lvl="2" indent="0" algn="just">
              <a:spcBef>
                <a:spcPts val="200"/>
              </a:spcBef>
              <a:buNone/>
              <a:tabLst>
                <a:tab pos="0" algn="l"/>
              </a:tabLst>
            </a:pPr>
            <a:endParaRPr lang="hr-HR" sz="1800" b="1">
              <a:solidFill>
                <a:srgbClr val="0070C0"/>
              </a:solidFill>
            </a:endParaRPr>
          </a:p>
          <a:p>
            <a:pPr marL="0" indent="0" algn="just">
              <a:buNone/>
              <a:tabLst>
                <a:tab pos="0" algn="l"/>
              </a:tabLst>
            </a:pPr>
            <a:r>
              <a:rPr lang="hr-HR" sz="1800"/>
              <a:t>Paušalni porez na dobit mogu plaćati:</a:t>
            </a:r>
          </a:p>
          <a:p>
            <a:pPr marL="0" lvl="0" indent="0" algn="just">
              <a:buNone/>
              <a:tabLst>
                <a:tab pos="0" algn="l"/>
              </a:tabLst>
            </a:pPr>
            <a:r>
              <a:rPr lang="hr-HR" sz="1800"/>
              <a:t>neprofitne pravne osobe i organizacije kao što su udruge (</a:t>
            </a:r>
            <a:r>
              <a:rPr lang="hr-HR" sz="1800">
                <a:solidFill>
                  <a:srgbClr val="FFC000"/>
                </a:solidFill>
              </a:rPr>
              <a:t>sportska društva, sportski klubovi, </a:t>
            </a:r>
            <a:r>
              <a:rPr lang="hr-HR" sz="1800"/>
              <a:t>kulturno umjetnička društva, dobrovoljna vatrogasna društva, zajednice tehničke kulture) i njihovi savezi, zaklade, fundacije, umjetničke organizacije, sindikati, komore, vjerske zajednice, političke stranke, turističke zajednice i sl., </a:t>
            </a:r>
            <a:r>
              <a:rPr lang="hr-HR" sz="1800">
                <a:solidFill>
                  <a:schemeClr val="accent2">
                    <a:lumMod val="75000"/>
                  </a:schemeClr>
                </a:solidFill>
              </a:rPr>
              <a:t>koje obavljaju određenu oporezivu gospodarsku djelatnost</a:t>
            </a:r>
          </a:p>
          <a:p>
            <a:pPr marL="0" indent="0" algn="just">
              <a:buNone/>
              <a:tabLst>
                <a:tab pos="0" algn="l"/>
              </a:tabLst>
            </a:pPr>
            <a:r>
              <a:rPr lang="hr-HR" sz="1800">
                <a:solidFill>
                  <a:srgbClr val="FFC000"/>
                </a:solidFill>
              </a:rPr>
              <a:t>ako u prethodnom poreznom razdoblju nisu po osnovi obavljanja te gospodarske djelatnosti ostvarile prihode veće od 1.000.000,00 eura.</a:t>
            </a:r>
          </a:p>
          <a:p>
            <a:pPr marL="0" indent="0" algn="just">
              <a:buNone/>
              <a:tabLst>
                <a:tab pos="0" algn="l"/>
              </a:tabLst>
            </a:pPr>
            <a:r>
              <a:rPr lang="hr-HR" sz="1800"/>
              <a:t>Međutim, neprofitna organizacija ne može primijeniti paušalno oporezivanje ako obavlja samo djelatnost po osnovi koje je obveznica poreza na dobit ili ako po osnovi te djelatnosti ostvaruje više od 50% ukupnih prihoda</a:t>
            </a:r>
          </a:p>
          <a:p>
            <a:pPr marL="0" indent="0" algn="just">
              <a:buNone/>
              <a:tabLst>
                <a:tab pos="0" algn="l"/>
              </a:tabLst>
            </a:pPr>
            <a:r>
              <a:rPr lang="hr-HR" sz="1800"/>
              <a:t>Neprofitna organizacija koja zadovoljava uvjete za vođenje jednostavnog knjigovodstva, a obavlja i gospodarsku djelatnost za koju je utvrđena obveza plaćanja poreza na dobit u paušalnom iznosu, može voditi jednostavno knjigovodstvo primjenom novčanog računovodstvenog načela. </a:t>
            </a:r>
          </a:p>
          <a:p>
            <a:pPr marL="0" indent="0" algn="just">
              <a:buNone/>
              <a:tabLst>
                <a:tab pos="0" algn="l"/>
              </a:tabLst>
            </a:pPr>
            <a:r>
              <a:rPr lang="hr-HR" sz="1800"/>
              <a:t>Porez na dobit u paušalnom iznosu mogu plaćati i neprofitne organizacije koje vode dvojno knjigovodstvo, ako im prihod od gospodarske djelatnosti ne prelazi propisani prag prihoda</a:t>
            </a:r>
          </a:p>
          <a:p>
            <a:pPr marL="0" indent="0" algn="just">
              <a:buNone/>
              <a:tabLst>
                <a:tab pos="0" algn="l"/>
              </a:tabLst>
            </a:pPr>
            <a:r>
              <a:rPr lang="hr-HR" sz="1800"/>
              <a:t> Porezni obveznik za potrebe utvrđivanja paušalne obveze poreza na dobit vodi evidenciju o prihodima po osnovi obavljanja profitne djelatnosti. Evidencija minimalno mora sadržavati podatak o broju izdanih računa, vrijednosti isporučene robe ili usluga i ukupnu vrijednost svih isporuka do određenog dana</a:t>
            </a:r>
          </a:p>
          <a:p>
            <a:endParaRPr lang="hr-HR" sz="800"/>
          </a:p>
        </p:txBody>
      </p:sp>
    </p:spTree>
    <p:extLst>
      <p:ext uri="{BB962C8B-B14F-4D97-AF65-F5344CB8AC3E}">
        <p14:creationId xmlns:p14="http://schemas.microsoft.com/office/powerpoint/2010/main" val="2144298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FD576204-65FE-DA03-C82F-03FC1484A7FF}"/>
              </a:ext>
            </a:extLst>
          </p:cNvPr>
          <p:cNvSpPr>
            <a:spLocks noGrp="1"/>
          </p:cNvSpPr>
          <p:nvPr>
            <p:ph type="title"/>
          </p:nvPr>
        </p:nvSpPr>
        <p:spPr>
          <a:xfrm>
            <a:off x="586478" y="1683756"/>
            <a:ext cx="3115265" cy="2396359"/>
          </a:xfrm>
        </p:spPr>
        <p:txBody>
          <a:bodyPr anchor="b">
            <a:normAutofit/>
          </a:bodyPr>
          <a:lstStyle/>
          <a:p>
            <a:pPr algn="r"/>
            <a:r>
              <a:rPr lang="hr-HR" sz="4000">
                <a:solidFill>
                  <a:srgbClr val="FFFFFF"/>
                </a:solidFill>
              </a:rPr>
              <a:t>Udruge u sustavu fiskalizacije</a:t>
            </a:r>
            <a:br>
              <a:rPr lang="hr-HR" sz="4000" b="1">
                <a:solidFill>
                  <a:srgbClr val="FFFFFF"/>
                </a:solidFill>
                <a:effectLst/>
                <a:latin typeface="Arial" panose="020B0604020202020204" pitchFamily="34" charset="0"/>
                <a:ea typeface="SimSun" panose="02010600030101010101" pitchFamily="2" charset="-122"/>
                <a:cs typeface="Calibri Light" panose="020F0302020204030204" pitchFamily="34" charset="0"/>
              </a:rPr>
            </a:br>
            <a:endParaRPr lang="hr-HR" sz="4000">
              <a:solidFill>
                <a:srgbClr val="FFFFFF"/>
              </a:solidFill>
            </a:endParaRPr>
          </a:p>
        </p:txBody>
      </p:sp>
      <p:graphicFrame>
        <p:nvGraphicFramePr>
          <p:cNvPr id="5" name="Rezervirano mjesto sadržaja 2">
            <a:extLst>
              <a:ext uri="{FF2B5EF4-FFF2-40B4-BE49-F238E27FC236}">
                <a16:creationId xmlns:a16="http://schemas.microsoft.com/office/drawing/2014/main" id="{06060671-FD49-098F-2E2C-0BE28619CE41}"/>
              </a:ext>
            </a:extLst>
          </p:cNvPr>
          <p:cNvGraphicFramePr>
            <a:graphicFrameLocks noGrp="1"/>
          </p:cNvGraphicFramePr>
          <p:nvPr>
            <p:ph idx="1"/>
            <p:extLst>
              <p:ext uri="{D42A27DB-BD31-4B8C-83A1-F6EECF244321}">
                <p14:modId xmlns:p14="http://schemas.microsoft.com/office/powerpoint/2010/main" val="1649571149"/>
              </p:ext>
            </p:extLst>
          </p:nvPr>
        </p:nvGraphicFramePr>
        <p:xfrm>
          <a:off x="4717916" y="750440"/>
          <a:ext cx="6853970" cy="58254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02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81EA9830-22F1-1B07-BB50-4DEAB727E2AD}"/>
              </a:ext>
            </a:extLst>
          </p:cNvPr>
          <p:cNvSpPr>
            <a:spLocks noGrp="1"/>
          </p:cNvSpPr>
          <p:nvPr>
            <p:ph type="title"/>
          </p:nvPr>
        </p:nvSpPr>
        <p:spPr>
          <a:xfrm>
            <a:off x="457200" y="502020"/>
            <a:ext cx="7642279" cy="1200656"/>
          </a:xfrm>
        </p:spPr>
        <p:txBody>
          <a:bodyPr anchor="b">
            <a:normAutofit/>
          </a:bodyPr>
          <a:lstStyle/>
          <a:p>
            <a:r>
              <a:rPr lang="hr-HR" sz="4000" b="1">
                <a:solidFill>
                  <a:srgbClr val="002060"/>
                </a:solidFill>
              </a:rPr>
              <a:t>Utvrđivanje gospodarske djelatnosti udruge</a:t>
            </a:r>
          </a:p>
        </p:txBody>
      </p:sp>
      <p:sp>
        <p:nvSpPr>
          <p:cNvPr id="45" name="Rectangle 4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Rezervirano mjesto sadržaja 3" descr="Slika na kojoj se prikazuje tekst, snimka zaslona, softver, Multimedijski softver&#10;&#10;Opis je automatski generiran">
            <a:extLst>
              <a:ext uri="{FF2B5EF4-FFF2-40B4-BE49-F238E27FC236}">
                <a16:creationId xmlns:a16="http://schemas.microsoft.com/office/drawing/2014/main" id="{B1F6FF5A-2467-3E4A-7B83-B9FDC9965FCC}"/>
              </a:ext>
            </a:extLst>
          </p:cNvPr>
          <p:cNvPicPr>
            <a:picLocks noChangeAspect="1"/>
          </p:cNvPicPr>
          <p:nvPr/>
        </p:nvPicPr>
        <p:blipFill rotWithShape="1">
          <a:blip r:embed="rId2"/>
          <a:srcRect l="50280" t="45942" r="19047" b="27753"/>
          <a:stretch/>
        </p:blipFill>
        <p:spPr bwMode="auto">
          <a:xfrm>
            <a:off x="7108111" y="2439020"/>
            <a:ext cx="4138386" cy="1996346"/>
          </a:xfrm>
          <a:prstGeom prst="rect">
            <a:avLst/>
          </a:prstGeom>
          <a:extLst>
            <a:ext uri="{53640926-AAD7-44D8-BBD7-CCE9431645EC}">
              <a14:shadowObscured xmlns:a14="http://schemas.microsoft.com/office/drawing/2010/main"/>
            </a:ext>
          </a:extLst>
        </p:spPr>
      </p:pic>
      <p:graphicFrame>
        <p:nvGraphicFramePr>
          <p:cNvPr id="5" name="Rezervirano mjesto sadržaja 2">
            <a:extLst>
              <a:ext uri="{FF2B5EF4-FFF2-40B4-BE49-F238E27FC236}">
                <a16:creationId xmlns:a16="http://schemas.microsoft.com/office/drawing/2014/main" id="{5618683B-8B52-2987-443B-C9388FA4990A}"/>
              </a:ext>
            </a:extLst>
          </p:cNvPr>
          <p:cNvGraphicFramePr>
            <a:graphicFrameLocks noGrp="1"/>
          </p:cNvGraphicFramePr>
          <p:nvPr>
            <p:ph idx="1"/>
            <p:extLst>
              <p:ext uri="{D42A27DB-BD31-4B8C-83A1-F6EECF244321}">
                <p14:modId xmlns:p14="http://schemas.microsoft.com/office/powerpoint/2010/main" val="3326685007"/>
              </p:ext>
            </p:extLst>
          </p:nvPr>
        </p:nvGraphicFramePr>
        <p:xfrm>
          <a:off x="683172" y="2204695"/>
          <a:ext cx="6127531" cy="41956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03648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B3A6AB1-A618-B9CB-A060-BE0B2AB9FE3D}"/>
              </a:ext>
            </a:extLst>
          </p:cNvPr>
          <p:cNvSpPr>
            <a:spLocks noGrp="1"/>
          </p:cNvSpPr>
          <p:nvPr>
            <p:ph type="title"/>
          </p:nvPr>
        </p:nvSpPr>
        <p:spPr>
          <a:xfrm>
            <a:off x="466722" y="586855"/>
            <a:ext cx="3201366" cy="3387497"/>
          </a:xfrm>
        </p:spPr>
        <p:txBody>
          <a:bodyPr anchor="b">
            <a:normAutofit/>
          </a:bodyPr>
          <a:lstStyle/>
          <a:p>
            <a:pPr algn="r"/>
            <a:r>
              <a:rPr lang="hr-HR" sz="4000">
                <a:solidFill>
                  <a:srgbClr val="FFFFFF"/>
                </a:solidFill>
              </a:rPr>
              <a:t>Utvrđivanje gospodarske djelatnosti udruge</a:t>
            </a:r>
          </a:p>
        </p:txBody>
      </p:sp>
      <p:sp>
        <p:nvSpPr>
          <p:cNvPr id="3" name="Rezervirano mjesto sadržaja 2">
            <a:extLst>
              <a:ext uri="{FF2B5EF4-FFF2-40B4-BE49-F238E27FC236}">
                <a16:creationId xmlns:a16="http://schemas.microsoft.com/office/drawing/2014/main" id="{8719141C-0C2C-8328-F006-A0E1F5453A9E}"/>
              </a:ext>
            </a:extLst>
          </p:cNvPr>
          <p:cNvSpPr>
            <a:spLocks noGrp="1"/>
          </p:cNvSpPr>
          <p:nvPr>
            <p:ph idx="1"/>
          </p:nvPr>
        </p:nvSpPr>
        <p:spPr>
          <a:xfrm>
            <a:off x="4624553" y="649480"/>
            <a:ext cx="6741054" cy="5961527"/>
          </a:xfrm>
        </p:spPr>
        <p:txBody>
          <a:bodyPr anchor="ctr">
            <a:normAutofit/>
          </a:bodyPr>
          <a:lstStyle/>
          <a:p>
            <a:pPr indent="457200" algn="just"/>
            <a:r>
              <a:rPr lang="hr-HR" sz="1400" b="1">
                <a:solidFill>
                  <a:schemeClr val="accent5">
                    <a:lumMod val="75000"/>
                  </a:schemeClr>
                </a:solidFill>
              </a:rPr>
              <a:t>Zakonska regulativa omogućava neprofitnim organizacijama obavljanje gospodarske djelatnosti, a pri tome je za porezne svrhe bitno utvrditi koliko te djelatnosti koje obavljaju mogu narušiti tržišnu utakmicu </a:t>
            </a:r>
          </a:p>
          <a:p>
            <a:pPr indent="0" algn="just">
              <a:buNone/>
            </a:pPr>
            <a:r>
              <a:rPr lang="hr-HR" sz="1400" b="1"/>
              <a:t> </a:t>
            </a:r>
            <a:r>
              <a:rPr lang="hr-HR" sz="1400" b="1">
                <a:solidFill>
                  <a:schemeClr val="accent2">
                    <a:lumMod val="75000"/>
                  </a:schemeClr>
                </a:solidFill>
              </a:rPr>
              <a:t>Neprofitne organizacije tržišnu utakmicu ne narušavaju aktivnostima koje se mogu smatrati aktivnostima od interesa za opće dobro ili aktivnostima u sklopu javnih ovlasti (za što su temeljno i osnovane),  već obavljanjem određenih djelatnosti na način kako ih obavljaju poduzetnici koji su obveznici poreza na dobit ili dohodak</a:t>
            </a:r>
          </a:p>
          <a:p>
            <a:pPr indent="457200" algn="just"/>
            <a:r>
              <a:rPr lang="hr-HR" sz="1400" b="1">
                <a:solidFill>
                  <a:schemeClr val="accent1"/>
                </a:solidFill>
              </a:rPr>
              <a:t>Ukoliko te pravne osobe zadovoljavaju uvjete propisane posebnim propisima, mogu obavljati djelatnost koja se  smatra gospodarskom djelatnošću i tada su dužne u roku od osam dana od dana početka obavljanja te djelatnosti upisati se u registar poreznih obveznika radi utvrđivanja obveza poreza na dobit po osnovi obavljanja određene gospodarske djelatnosti, a čije bi neoporezivanje dovelo do stjecanja neopravdanih povlastica na tržištu</a:t>
            </a:r>
          </a:p>
          <a:p>
            <a:pPr indent="457200" algn="just"/>
            <a:r>
              <a:rPr lang="hr-HR" sz="1400" b="1">
                <a:solidFill>
                  <a:schemeClr val="accent2">
                    <a:lumMod val="75000"/>
                  </a:schemeClr>
                </a:solidFill>
              </a:rPr>
              <a:t>Neovisno o tome imali li određena osoba u svojim aktima o osnivanju za cilj ostvarivanje dobiti ili samo prihoda radi financiranja svoje djelatnosti, ako prihode stječe razmjenom dobara i usluga na tržištu, smatra se da ona obavlja djelatnost na način i uz uvjete po kojima tu djelatnost obavljaju i poduzetnici koji su osnovani radi stjecanja dobiti. Takve su osobe dužne prijaviti Poreznoj upravi početak obavljanja registrirane gospodarske djelatnosti</a:t>
            </a:r>
          </a:p>
          <a:p>
            <a:pPr indent="457200" algn="just"/>
            <a:r>
              <a:rPr lang="hr-HR" sz="1400" b="1">
                <a:solidFill>
                  <a:schemeClr val="accent1">
                    <a:lumMod val="75000"/>
                  </a:schemeClr>
                </a:solidFill>
              </a:rPr>
              <a:t> Ako neprofitna organizacija ne prijavi početak obavljanja gospodarske djelatnosti (ne upiše se u registar poreznih obveznika), nadležna ispostava Porezne uprave rješenjem utvrđuje obvezu plaćanja poreza na dobit za tu djelatnost u slučajevima kada utvrdi da bi neoporezivanje te djelatnosti dovelo do stjecanja neopravdanih povlastica na tržištu</a:t>
            </a:r>
          </a:p>
        </p:txBody>
      </p:sp>
    </p:spTree>
    <p:extLst>
      <p:ext uri="{BB962C8B-B14F-4D97-AF65-F5344CB8AC3E}">
        <p14:creationId xmlns:p14="http://schemas.microsoft.com/office/powerpoint/2010/main" val="23692097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648B3A3D-2742-264A-928B-E3DE68B6F44F}"/>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Utvrđivanje gospodarske djelatnosti udruge</a:t>
            </a:r>
          </a:p>
        </p:txBody>
      </p:sp>
      <p:sp>
        <p:nvSpPr>
          <p:cNvPr id="3" name="Rezervirano mjesto sadržaja 2">
            <a:extLst>
              <a:ext uri="{FF2B5EF4-FFF2-40B4-BE49-F238E27FC236}">
                <a16:creationId xmlns:a16="http://schemas.microsoft.com/office/drawing/2014/main" id="{9FFFA74E-CB93-0D73-FF7D-FBFBD67A5610}"/>
              </a:ext>
            </a:extLst>
          </p:cNvPr>
          <p:cNvSpPr>
            <a:spLocks noGrp="1"/>
          </p:cNvSpPr>
          <p:nvPr>
            <p:ph idx="1"/>
          </p:nvPr>
        </p:nvSpPr>
        <p:spPr>
          <a:xfrm>
            <a:off x="1371599" y="2318197"/>
            <a:ext cx="9724031" cy="3683358"/>
          </a:xfrm>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sr-Latn-RS" altLang="sr-Latn-RS" sz="1400">
                <a:solidFill>
                  <a:schemeClr val="accent1">
                    <a:lumMod val="50000"/>
                  </a:schemeClr>
                </a:solidFill>
                <a:effectLst>
                  <a:outerShdw blurRad="38100" dist="38100" dir="2700000" algn="tl">
                    <a:srgbClr val="000000">
                      <a:alpha val="43137"/>
                    </a:srgbClr>
                  </a:outerShdw>
                </a:effectLst>
              </a:rPr>
              <a:t>1</a:t>
            </a:r>
            <a:r>
              <a:rPr lang="sr-Latn-RS" altLang="sr-Latn-RS" sz="1600">
                <a:solidFill>
                  <a:schemeClr val="accent1">
                    <a:lumMod val="50000"/>
                  </a:schemeClr>
                </a:solidFill>
                <a:effectLst>
                  <a:outerShdw blurRad="38100" dist="38100" dir="2700000" algn="tl">
                    <a:srgbClr val="000000">
                      <a:alpha val="43137"/>
                    </a:srgbClr>
                  </a:outerShdw>
                </a:effectLst>
              </a:rPr>
              <a:t>. Provjera i izmjena Statuta</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t>Gospodarska djelatnost mora biti propisana Statutom udruge. Ako nije, prvo se mora sazvati skupština i izmijeniti Statut</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t>Djelatnost mora biti u skladu s ciljevima udruge</a:t>
            </a:r>
          </a:p>
          <a:p>
            <a:pPr marL="0" marR="0" lvl="0" indent="0" algn="l" defTabSz="914400" rtl="0" eaLnBrk="0" fontAlgn="base" latinLnBrk="0" hangingPunct="0">
              <a:lnSpc>
                <a:spcPct val="100000"/>
              </a:lnSpc>
              <a:spcBef>
                <a:spcPct val="0"/>
              </a:spcBef>
              <a:spcAft>
                <a:spcPct val="0"/>
              </a:spcAft>
              <a:buClrTx/>
              <a:buSzTx/>
              <a:buNone/>
              <a:tabLst/>
            </a:pPr>
            <a:endParaRPr lang="sr-Latn-RS" altLang="sr-Latn-RS" sz="1600"/>
          </a:p>
          <a:p>
            <a:pPr marL="0" marR="0" lvl="0" indent="0" algn="l" defTabSz="914400" rtl="0" eaLnBrk="0" fontAlgn="base" latinLnBrk="0" hangingPunct="0">
              <a:lnSpc>
                <a:spcPct val="100000"/>
              </a:lnSpc>
              <a:spcBef>
                <a:spcPct val="0"/>
              </a:spcBef>
              <a:spcAft>
                <a:spcPct val="0"/>
              </a:spcAft>
              <a:buClrTx/>
              <a:buSzTx/>
              <a:buFontTx/>
              <a:buNone/>
              <a:tabLst/>
            </a:pPr>
            <a:r>
              <a:rPr lang="sr-Latn-RS" altLang="sr-Latn-RS" sz="1600">
                <a:solidFill>
                  <a:schemeClr val="accent1">
                    <a:lumMod val="50000"/>
                  </a:schemeClr>
                </a:solidFill>
                <a:effectLst>
                  <a:outerShdw blurRad="38100" dist="38100" dir="2700000" algn="tl">
                    <a:srgbClr val="000000">
                      <a:alpha val="43137"/>
                    </a:srgbClr>
                  </a:outerShdw>
                </a:effectLst>
              </a:rPr>
              <a:t>2. Prijava u Registar udruga (Registracija djelatnosti)</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t>Udruga je dužna nadležnom uredu državne uprave (Registru udruga) prijaviti gospodarsku djelatnost koju će obavljati</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t>Rješenje o upisu udruge u Registar udruga s novom djelatnošću nadležni ured automatski dostavlja Poreznoj upravi</a:t>
            </a:r>
          </a:p>
          <a:p>
            <a:pPr marL="0" marR="0" lvl="0" indent="0" algn="l" defTabSz="914400" rtl="0" eaLnBrk="0" fontAlgn="base" latinLnBrk="0" hangingPunct="0">
              <a:lnSpc>
                <a:spcPct val="100000"/>
              </a:lnSpc>
              <a:spcBef>
                <a:spcPct val="0"/>
              </a:spcBef>
              <a:spcAft>
                <a:spcPct val="0"/>
              </a:spcAft>
              <a:buClrTx/>
              <a:buSzTx/>
              <a:buNone/>
              <a:tabLst/>
            </a:pPr>
            <a:endParaRPr lang="sr-Latn-RS" altLang="sr-Latn-RS" sz="1600"/>
          </a:p>
          <a:p>
            <a:pPr marL="0" marR="0" lvl="0" indent="0" algn="l" defTabSz="914400" rtl="0" eaLnBrk="0" fontAlgn="base" latinLnBrk="0" hangingPunct="0">
              <a:lnSpc>
                <a:spcPct val="100000"/>
              </a:lnSpc>
              <a:spcBef>
                <a:spcPct val="0"/>
              </a:spcBef>
              <a:spcAft>
                <a:spcPct val="0"/>
              </a:spcAft>
              <a:buClrTx/>
              <a:buSzTx/>
              <a:buFontTx/>
              <a:buNone/>
              <a:tabLst/>
            </a:pPr>
            <a:r>
              <a:rPr lang="sr-Latn-RS" altLang="sr-Latn-RS" sz="1600">
                <a:solidFill>
                  <a:schemeClr val="accent1">
                    <a:lumMod val="50000"/>
                  </a:schemeClr>
                </a:solidFill>
                <a:effectLst>
                  <a:outerShdw blurRad="38100" dist="38100" dir="2700000" algn="tl">
                    <a:srgbClr val="000000">
                      <a:alpha val="43137"/>
                    </a:srgbClr>
                  </a:outerShdw>
                </a:effectLst>
              </a:rPr>
              <a:t>3. Registar neprofitnih organizacija (RNO)</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t>Nakon upisa djelatnosti, udruga je dužna podnijeti zahtjev za upis promjena u Registar neprofitnih organizacija (obrazac RNO-P) Ministarstvu financija</a:t>
            </a:r>
            <a:endParaRPr lang="hr-HR" sz="1600"/>
          </a:p>
        </p:txBody>
      </p:sp>
    </p:spTree>
    <p:extLst>
      <p:ext uri="{BB962C8B-B14F-4D97-AF65-F5344CB8AC3E}">
        <p14:creationId xmlns:p14="http://schemas.microsoft.com/office/powerpoint/2010/main" val="18112016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120AA431-E654-FCCE-847E-679B16F54675}"/>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Utvrđivanje gospodarske djelatnosti udruge</a:t>
            </a:r>
          </a:p>
        </p:txBody>
      </p:sp>
      <p:sp>
        <p:nvSpPr>
          <p:cNvPr id="4" name="Rectangle 1">
            <a:extLst>
              <a:ext uri="{FF2B5EF4-FFF2-40B4-BE49-F238E27FC236}">
                <a16:creationId xmlns:a16="http://schemas.microsoft.com/office/drawing/2014/main" id="{DC9BBFED-A0CE-5C50-C8F2-EDBEDA863494}"/>
              </a:ext>
            </a:extLst>
          </p:cNvPr>
          <p:cNvSpPr>
            <a:spLocks noGrp="1" noChangeArrowheads="1"/>
          </p:cNvSpPr>
          <p:nvPr>
            <p:ph idx="1"/>
          </p:nvPr>
        </p:nvSpPr>
        <p:spPr bwMode="auto">
          <a:xfrm>
            <a:off x="1371600" y="1959443"/>
            <a:ext cx="9455285" cy="440120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r-Latn-RS" altLang="sr-Latn-RS" sz="1200" b="0" i="0" u="none" strike="noStrike" cap="none" normalizeH="0" baseline="0">
                <a:ln>
                  <a:noFill/>
                </a:ln>
                <a:solidFill>
                  <a:srgbClr val="0A0A0A"/>
                </a:solidFill>
                <a:effectLst/>
                <a:latin typeface="Google Sans"/>
              </a:rPr>
              <a:t> </a:t>
            </a:r>
          </a:p>
          <a:p>
            <a:pPr marL="0" marR="0" lvl="0" indent="0" algn="just" defTabSz="914400" rtl="0" eaLnBrk="0" fontAlgn="base" latinLnBrk="0" hangingPunct="0">
              <a:lnSpc>
                <a:spcPct val="100000"/>
              </a:lnSpc>
              <a:spcBef>
                <a:spcPct val="0"/>
              </a:spcBef>
              <a:spcAft>
                <a:spcPct val="0"/>
              </a:spcAft>
              <a:buClrTx/>
              <a:buSzTx/>
              <a:buFontTx/>
              <a:buNone/>
              <a:tabLst/>
            </a:pPr>
            <a:r>
              <a:rPr lang="sr-Latn-RS" altLang="sr-Latn-RS" sz="1600">
                <a:solidFill>
                  <a:schemeClr val="accent1">
                    <a:lumMod val="50000"/>
                  </a:schemeClr>
                </a:solidFill>
                <a:effectLst>
                  <a:outerShdw blurRad="38100" dist="38100" dir="2700000" algn="tl">
                    <a:srgbClr val="000000">
                      <a:alpha val="43137"/>
                    </a:srgbClr>
                  </a:outerShdw>
                </a:effectLst>
                <a:latin typeface="+mn-lt"/>
              </a:rPr>
              <a:t>4. Porezni status i fiskalizacija</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latin typeface="+mn-lt"/>
              </a:rPr>
              <a:t>Porezni obveznik: Bavljenje gospodarskom djelatnošću ne znači automatski ulazak u sustav PDV-a, ali znači da se prihodi od te djelatnosti trebaju knjigovodstveno prikazati i na njih platiti odgovarajući porez (porez na dobit ako se utvrdi da djelatnost stvara dobit)</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latin typeface="+mn-lt"/>
              </a:rPr>
              <a:t>Fiskalizacija: Ako je udruga u obvezi izdavnja računa ili eRačuna obveznik je provođenja fiskalizacije prema Zakonu o fiskalizaciji</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latin typeface="+mn-lt"/>
              </a:rPr>
              <a:t>PDV: Udruga ulazi u registar obveznika PDV-a ako u prethodnoj godini ostvari prihode od gospodarske djelatnosti veće od 60.000 EUR </a:t>
            </a:r>
          </a:p>
          <a:p>
            <a:pPr marL="0" marR="0" lvl="0" indent="0" algn="just" defTabSz="914400" rtl="0" eaLnBrk="0" fontAlgn="base" latinLnBrk="0" hangingPunct="0">
              <a:lnSpc>
                <a:spcPct val="100000"/>
              </a:lnSpc>
              <a:spcBef>
                <a:spcPct val="0"/>
              </a:spcBef>
              <a:spcAft>
                <a:spcPct val="0"/>
              </a:spcAft>
              <a:buClrTx/>
              <a:buSzTx/>
              <a:buFontTx/>
              <a:buNone/>
              <a:tabLst/>
            </a:pPr>
            <a:endParaRPr lang="sr-Latn-RS" altLang="sr-Latn-RS" sz="1600">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pPr>
            <a:r>
              <a:rPr lang="sr-Latn-RS" altLang="sr-Latn-RS" sz="1600">
                <a:solidFill>
                  <a:schemeClr val="accent1">
                    <a:lumMod val="50000"/>
                  </a:schemeClr>
                </a:solidFill>
                <a:effectLst>
                  <a:outerShdw blurRad="38100" dist="38100" dir="2700000" algn="tl">
                    <a:srgbClr val="000000">
                      <a:alpha val="43137"/>
                    </a:srgbClr>
                  </a:outerShdw>
                </a:effectLst>
                <a:latin typeface="+mn-lt"/>
              </a:rPr>
              <a:t>5. Posebni uvjeti i dozvole</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latin typeface="+mn-lt"/>
              </a:rPr>
              <a:t>Za određene djelatnosti (npr. ugostiteljstvo, trgovina, turističke usluge) udruga mora ispunjavati minimalne tehničke uvjete  i ishoditi posebne dozvole, jednako kao i trgovačka društva</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latin typeface="+mn-lt"/>
              </a:rPr>
              <a:t> </a:t>
            </a:r>
          </a:p>
          <a:p>
            <a:pPr marL="0" marR="0" lvl="0" indent="0" algn="just" defTabSz="914400" rtl="0" eaLnBrk="0" fontAlgn="base" latinLnBrk="0" hangingPunct="0">
              <a:lnSpc>
                <a:spcPct val="100000"/>
              </a:lnSpc>
              <a:spcBef>
                <a:spcPct val="0"/>
              </a:spcBef>
              <a:spcAft>
                <a:spcPct val="0"/>
              </a:spcAft>
              <a:buClrTx/>
              <a:buSzTx/>
              <a:buFontTx/>
              <a:buNone/>
              <a:tabLst/>
            </a:pPr>
            <a:r>
              <a:rPr lang="sr-Latn-RS" altLang="sr-Latn-RS" sz="1600">
                <a:solidFill>
                  <a:schemeClr val="accent1">
                    <a:lumMod val="50000"/>
                  </a:schemeClr>
                </a:solidFill>
                <a:effectLst>
                  <a:outerShdw blurRad="38100" dist="38100" dir="2700000" algn="tl">
                    <a:srgbClr val="000000">
                      <a:alpha val="43137"/>
                    </a:srgbClr>
                  </a:outerShdw>
                </a:effectLst>
                <a:latin typeface="+mn-lt"/>
              </a:rPr>
              <a:t>6. Knjigovodstvo</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latin typeface="+mn-lt"/>
              </a:rPr>
              <a:t>Udruga mora voditi uredno knjigovodstvo sukladno propisima o neprofitnom računovodstvu, </a:t>
            </a:r>
          </a:p>
          <a:p>
            <a:pPr marL="0" marR="0" lvl="0" indent="0" algn="just" defTabSz="914400" rtl="0" eaLnBrk="0" fontAlgn="base" latinLnBrk="0" hangingPunct="0">
              <a:lnSpc>
                <a:spcPct val="100000"/>
              </a:lnSpc>
              <a:spcBef>
                <a:spcPct val="0"/>
              </a:spcBef>
              <a:spcAft>
                <a:spcPct val="0"/>
              </a:spcAft>
              <a:buClrTx/>
              <a:buSzTx/>
              <a:buNone/>
              <a:tabLst/>
            </a:pPr>
            <a:r>
              <a:rPr lang="sr-Latn-RS" altLang="sr-Latn-RS" sz="1600">
                <a:latin typeface="+mn-lt"/>
              </a:rPr>
              <a:t>odvajajući prihode od gospodarske djelatnosti od ostalih prihoda (donacije, članarine)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sr-Latn-RS" altLang="sr-Latn-R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680937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slov 1">
            <a:extLst>
              <a:ext uri="{FF2B5EF4-FFF2-40B4-BE49-F238E27FC236}">
                <a16:creationId xmlns:a16="http://schemas.microsoft.com/office/drawing/2014/main" id="{8D8C2610-4B99-1655-CB88-90454161A93D}"/>
              </a:ext>
            </a:extLst>
          </p:cNvPr>
          <p:cNvSpPr>
            <a:spLocks noGrp="1"/>
          </p:cNvSpPr>
          <p:nvPr>
            <p:ph type="title"/>
          </p:nvPr>
        </p:nvSpPr>
        <p:spPr>
          <a:xfrm>
            <a:off x="1383564" y="348865"/>
            <a:ext cx="9718111" cy="1576446"/>
          </a:xfrm>
        </p:spPr>
        <p:txBody>
          <a:bodyPr anchor="ctr">
            <a:normAutofit/>
          </a:bodyPr>
          <a:lstStyle/>
          <a:p>
            <a:br>
              <a:rPr lang="hr-HR" sz="2500" b="1">
                <a:solidFill>
                  <a:srgbClr val="FFFFFF"/>
                </a:solidFill>
                <a:latin typeface="Arial" panose="020B0604020202020204" pitchFamily="34" charset="0"/>
                <a:ea typeface="SimSun" panose="02010600030101010101" pitchFamily="2" charset="-122"/>
                <a:cs typeface="Calibri Light" panose="020F0302020204030204" pitchFamily="34" charset="0"/>
              </a:rPr>
            </a:br>
            <a:br>
              <a:rPr lang="hr-HR" sz="2500" b="1">
                <a:solidFill>
                  <a:srgbClr val="FFFFFF"/>
                </a:solidFill>
                <a:latin typeface="Arial" panose="020B0604020202020204" pitchFamily="34" charset="0"/>
                <a:ea typeface="SimSun" panose="02010600030101010101" pitchFamily="2" charset="-122"/>
                <a:cs typeface="Calibri Light" panose="020F0302020204030204" pitchFamily="34" charset="0"/>
              </a:rPr>
            </a:br>
            <a:r>
              <a:rPr lang="hr-HR" sz="2500" b="1">
                <a:solidFill>
                  <a:srgbClr val="FFFFFF"/>
                </a:solidFill>
                <a:latin typeface="Arial" panose="020B0604020202020204" pitchFamily="34" charset="0"/>
                <a:ea typeface="SimSun" panose="02010600030101010101" pitchFamily="2" charset="-122"/>
                <a:cs typeface="Calibri Light" panose="020F0302020204030204" pitchFamily="34" charset="0"/>
              </a:rPr>
              <a:t>G</a:t>
            </a:r>
            <a:r>
              <a:rPr lang="hr-HR" sz="2500" b="1">
                <a:solidFill>
                  <a:srgbClr val="FFFFFF"/>
                </a:solidFill>
                <a:effectLst/>
                <a:latin typeface="Arial" panose="020B0604020202020204" pitchFamily="34" charset="0"/>
                <a:ea typeface="SimSun" panose="02010600030101010101" pitchFamily="2" charset="-122"/>
                <a:cs typeface="Calibri Light" panose="020F0302020204030204" pitchFamily="34" charset="0"/>
              </a:rPr>
              <a:t>ospodarske djelatnosti koje udruge mogu obavljati</a:t>
            </a:r>
            <a:br>
              <a:rPr lang="hr-HR" sz="2500" b="1">
                <a:solidFill>
                  <a:srgbClr val="FFFFFF"/>
                </a:solidFill>
                <a:effectLst/>
                <a:latin typeface="Arial" panose="020B0604020202020204" pitchFamily="34" charset="0"/>
                <a:ea typeface="SimSun" panose="02010600030101010101" pitchFamily="2" charset="-122"/>
                <a:cs typeface="Calibri Light" panose="020F0302020204030204" pitchFamily="34" charset="0"/>
              </a:rPr>
            </a:br>
            <a:endParaRPr lang="hr-HR" sz="2500">
              <a:solidFill>
                <a:srgbClr val="FFFFFF"/>
              </a:solidFill>
            </a:endParaRPr>
          </a:p>
        </p:txBody>
      </p:sp>
      <p:graphicFrame>
        <p:nvGraphicFramePr>
          <p:cNvPr id="18" name="Rezervirano mjesto sadržaja 2">
            <a:extLst>
              <a:ext uri="{FF2B5EF4-FFF2-40B4-BE49-F238E27FC236}">
                <a16:creationId xmlns:a16="http://schemas.microsoft.com/office/drawing/2014/main" id="{59A47E51-F989-0578-A8A1-01BC574F6A90}"/>
              </a:ext>
            </a:extLst>
          </p:cNvPr>
          <p:cNvGraphicFramePr>
            <a:graphicFrameLocks noGrp="1"/>
          </p:cNvGraphicFramePr>
          <p:nvPr>
            <p:ph idx="1"/>
            <p:extLst>
              <p:ext uri="{D42A27DB-BD31-4B8C-83A1-F6EECF244321}">
                <p14:modId xmlns:p14="http://schemas.microsoft.com/office/powerpoint/2010/main" val="1748304067"/>
              </p:ext>
            </p:extLst>
          </p:nvPr>
        </p:nvGraphicFramePr>
        <p:xfrm>
          <a:off x="644056" y="2273575"/>
          <a:ext cx="10927829" cy="4389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85253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4095275F-43E1-5385-28E2-72444CA4E1FE}"/>
              </a:ext>
            </a:extLst>
          </p:cNvPr>
          <p:cNvSpPr>
            <a:spLocks noGrp="1"/>
          </p:cNvSpPr>
          <p:nvPr>
            <p:ph type="title"/>
          </p:nvPr>
        </p:nvSpPr>
        <p:spPr>
          <a:xfrm>
            <a:off x="1371599" y="294538"/>
            <a:ext cx="9895951" cy="1033669"/>
          </a:xfrm>
        </p:spPr>
        <p:txBody>
          <a:bodyPr>
            <a:normAutofit/>
          </a:bodyPr>
          <a:lstStyle/>
          <a:p>
            <a:r>
              <a:rPr lang="hr-HR" sz="2800" b="1">
                <a:solidFill>
                  <a:srgbClr val="FFFFFF"/>
                </a:solidFill>
                <a:latin typeface="Arial" panose="020B0604020202020204" pitchFamily="34" charset="0"/>
                <a:ea typeface="SimSun" panose="02010600030101010101" pitchFamily="2" charset="-122"/>
                <a:cs typeface="Calibri Light" panose="020F0302020204030204" pitchFamily="34" charset="0"/>
              </a:rPr>
              <a:t>Gospodarske djelatnosti koje udruge mogu obavljati</a:t>
            </a:r>
            <a:br>
              <a:rPr lang="hr-HR" sz="2800" b="1">
                <a:solidFill>
                  <a:srgbClr val="FFFFFF"/>
                </a:solidFill>
                <a:latin typeface="Arial" panose="020B0604020202020204" pitchFamily="34" charset="0"/>
                <a:ea typeface="SimSun" panose="02010600030101010101" pitchFamily="2" charset="-122"/>
                <a:cs typeface="Calibri Light" panose="020F0302020204030204" pitchFamily="34" charset="0"/>
              </a:rPr>
            </a:br>
            <a:endParaRPr lang="hr-HR" sz="2800">
              <a:solidFill>
                <a:srgbClr val="FFFFFF"/>
              </a:solidFill>
            </a:endParaRPr>
          </a:p>
        </p:txBody>
      </p:sp>
      <p:sp>
        <p:nvSpPr>
          <p:cNvPr id="3" name="Rezervirano mjesto sadržaja 2">
            <a:extLst>
              <a:ext uri="{FF2B5EF4-FFF2-40B4-BE49-F238E27FC236}">
                <a16:creationId xmlns:a16="http://schemas.microsoft.com/office/drawing/2014/main" id="{C57FAA34-3294-8D5B-1FBC-E7CDC4124204}"/>
              </a:ext>
            </a:extLst>
          </p:cNvPr>
          <p:cNvSpPr>
            <a:spLocks noGrp="1"/>
          </p:cNvSpPr>
          <p:nvPr>
            <p:ph idx="1"/>
          </p:nvPr>
        </p:nvSpPr>
        <p:spPr>
          <a:xfrm>
            <a:off x="1371599" y="1622745"/>
            <a:ext cx="9724031" cy="5011520"/>
          </a:xfrm>
        </p:spPr>
        <p:txBody>
          <a:bodyPr anchor="ctr">
            <a:normAutofit/>
          </a:bodyPr>
          <a:lstStyle/>
          <a:p>
            <a:pPr marL="0" lvl="0" indent="0" algn="just">
              <a:buNone/>
            </a:pPr>
            <a:endParaRPr lang="hr-HR" sz="1600"/>
          </a:p>
          <a:p>
            <a:pPr marL="0" lvl="0" indent="0" algn="just">
              <a:buNone/>
            </a:pPr>
            <a:r>
              <a:rPr lang="hr-HR" sz="1600" b="1"/>
              <a:t>Trgovačka djelatnost </a:t>
            </a:r>
          </a:p>
          <a:p>
            <a:pPr marL="9525" indent="-9525" algn="just">
              <a:buNone/>
            </a:pPr>
            <a:r>
              <a:rPr lang="hr-HR" sz="1600"/>
              <a:t>Zakon omogućuje obavljanje djelatnosti trgovine i neprofitnim pravnim osobama sukladno posebnim propisima, a pri prodaji proizvoda moraju se ponašati kao poslovni subjekti te ispunjavati minimalne tehničke uvjete, vezano za  opremu i sredstva pomoću kojih se obavlja trgovina, opće sanitarne i zdravstvene uvjete prema propisima o hrani kojima moraju udovoljavati prodajni objekti te opremu, sredstva i osobe koje neposredno posluju s robom i mogu utjecati na zdravlje ljudi, sukladno posebnim propisima</a:t>
            </a:r>
          </a:p>
          <a:p>
            <a:pPr marL="0" lvl="0" indent="0" algn="just">
              <a:buNone/>
            </a:pPr>
            <a:r>
              <a:rPr lang="hr-HR" sz="1600" b="1"/>
              <a:t>Održavanje tečajeva</a:t>
            </a:r>
          </a:p>
          <a:p>
            <a:pPr marL="0" indent="0" algn="just">
              <a:buNone/>
            </a:pPr>
            <a:r>
              <a:rPr lang="hr-HR" sz="1600"/>
              <a:t>Moguće je održavati naplatne tečajeve, jer obavljanje takve djelatnosti nije zabranjeno. Međutim, polaznike tečaja potrebno je unaprijed upozoriti da potvrda o uspješno okončanom tečaju (diploma, svjedodžba i sl.) nije javna isprava, već da se radi o tečaju i ispravi internog značaja. Osim toga, ostvareni prihod je potrebno knjigovodstveno prikazati i platiti odgovarajući porez</a:t>
            </a:r>
          </a:p>
          <a:p>
            <a:pPr marL="0" lvl="0" indent="0">
              <a:buNone/>
            </a:pPr>
            <a:r>
              <a:rPr lang="hr-HR" sz="1600" b="1"/>
              <a:t>Prodavanje donirane robe</a:t>
            </a:r>
          </a:p>
          <a:p>
            <a:pPr marL="0" indent="0" algn="just">
              <a:buNone/>
            </a:pPr>
            <a:r>
              <a:rPr lang="hr-HR" sz="1600"/>
              <a:t>Prodaja robe iz donacija i poklonjena robu za koju se ne pruža nikakvu protuuslugu davateljima,  te se takva roba može tretirati kao vlastiti proizvod, ali ne može prodavati robu za koju dio naknade mora isplatiti donatoru</a:t>
            </a:r>
          </a:p>
          <a:p>
            <a:pPr marL="0" indent="0" algn="just">
              <a:buNone/>
            </a:pPr>
            <a:r>
              <a:rPr lang="hr-HR" sz="1600"/>
              <a:t>Za obavljanje prodaje predmeta koji nisu proizvod udruge ili na način koji nije propisan Zakonom o trgovini potrebno je zadovoljiti odredbe članka 4. navedenog Zakona te registrirati udrugu kao trgovačko društvo odnosno obrt čija je djelatnost kupnja i prodaja robe</a:t>
            </a:r>
          </a:p>
          <a:p>
            <a:pPr marL="0" indent="0" algn="just">
              <a:buNone/>
            </a:pPr>
            <a:endParaRPr lang="hr-HR" sz="1600"/>
          </a:p>
          <a:p>
            <a:pPr indent="0">
              <a:buNone/>
            </a:pPr>
            <a:endParaRPr lang="hr-HR" sz="110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9834708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5CFDDCF-4E13-8A48-5C9D-2B839D385163}"/>
              </a:ext>
            </a:extLst>
          </p:cNvPr>
          <p:cNvSpPr>
            <a:spLocks noGrp="1"/>
          </p:cNvSpPr>
          <p:nvPr>
            <p:ph type="title"/>
          </p:nvPr>
        </p:nvSpPr>
        <p:spPr>
          <a:xfrm>
            <a:off x="1371599" y="294538"/>
            <a:ext cx="9895951" cy="1033669"/>
          </a:xfrm>
        </p:spPr>
        <p:txBody>
          <a:bodyPr>
            <a:normAutofit/>
          </a:bodyPr>
          <a:lstStyle/>
          <a:p>
            <a:r>
              <a:rPr lang="hr-HR" sz="2800" b="1">
                <a:solidFill>
                  <a:srgbClr val="FFFFFF"/>
                </a:solidFill>
                <a:latin typeface="Arial" panose="020B0604020202020204" pitchFamily="34" charset="0"/>
                <a:ea typeface="SimSun" panose="02010600030101010101" pitchFamily="2" charset="-122"/>
                <a:cs typeface="Calibri Light" panose="020F0302020204030204" pitchFamily="34" charset="0"/>
              </a:rPr>
              <a:t>Gospodarske djelatnosti koje udruge mogu obavljati</a:t>
            </a:r>
            <a:endParaRPr lang="hr-HR" sz="2800">
              <a:solidFill>
                <a:srgbClr val="FFFFFF"/>
              </a:solidFill>
            </a:endParaRPr>
          </a:p>
        </p:txBody>
      </p:sp>
      <p:sp>
        <p:nvSpPr>
          <p:cNvPr id="3" name="Rezervirano mjesto sadržaja 2">
            <a:extLst>
              <a:ext uri="{FF2B5EF4-FFF2-40B4-BE49-F238E27FC236}">
                <a16:creationId xmlns:a16="http://schemas.microsoft.com/office/drawing/2014/main" id="{F45F3E21-8793-0BF5-729C-A228DD37963D}"/>
              </a:ext>
            </a:extLst>
          </p:cNvPr>
          <p:cNvSpPr>
            <a:spLocks noGrp="1"/>
          </p:cNvSpPr>
          <p:nvPr>
            <p:ph idx="1"/>
          </p:nvPr>
        </p:nvSpPr>
        <p:spPr>
          <a:xfrm>
            <a:off x="1274322" y="1622745"/>
            <a:ext cx="9821307" cy="5050430"/>
          </a:xfrm>
        </p:spPr>
        <p:txBody>
          <a:bodyPr anchor="ctr">
            <a:normAutofit fontScale="62500" lnSpcReduction="20000"/>
          </a:bodyPr>
          <a:lstStyle/>
          <a:p>
            <a:pPr marL="0" indent="0" algn="just">
              <a:buNone/>
            </a:pPr>
            <a:endParaRPr lang="hr-HR" sz="1800"/>
          </a:p>
          <a:p>
            <a:pPr marL="0" indent="0" algn="just">
              <a:buNone/>
            </a:pPr>
            <a:endParaRPr lang="sr-Latn-RS" altLang="sr-Latn-RS" sz="1800" b="1"/>
          </a:p>
          <a:p>
            <a:pPr marL="0" indent="0" algn="just">
              <a:buNone/>
            </a:pPr>
            <a:r>
              <a:rPr lang="sr-Latn-RS" altLang="sr-Latn-RS" sz="2600" b="1"/>
              <a:t>Najam prostora i opreme</a:t>
            </a:r>
          </a:p>
          <a:p>
            <a:pPr marL="0" indent="0" algn="just">
              <a:buNone/>
            </a:pPr>
            <a:r>
              <a:rPr lang="sr-Latn-RS" altLang="sr-Latn-RS" sz="2600"/>
              <a:t>Iznajmljivanje klupskih prostorija, sportskih terena, dvorana ili specijalizirane opreme trećim osobama</a:t>
            </a:r>
          </a:p>
          <a:p>
            <a:r>
              <a:rPr lang="hr-HR" sz="2600"/>
              <a:t>razlikovati situacije kada neprofitna organizacija iznajmljivanjem prostora narušava tržišnu utakmicu ili kada čini humanitarnu aktivnost (ostvaruje svoju svrhu) </a:t>
            </a:r>
          </a:p>
          <a:p>
            <a:r>
              <a:rPr lang="hr-HR" sz="2600"/>
              <a:t>npr. udruga pruža roditeljima oboljele djece smještaj uz plaćanje naknade kojom se pokrivaju neki troškovi (voda, struja) – </a:t>
            </a:r>
            <a:r>
              <a:rPr lang="hr-HR" sz="2600" b="1"/>
              <a:t>nije oporezivi prihod</a:t>
            </a:r>
          </a:p>
          <a:p>
            <a:r>
              <a:rPr lang="hr-HR" sz="2600"/>
              <a:t>najam prostora na lokaciji gdje postoje i druge osobe zainteresirane za pružanje usluga najama (npr. prostor za trgovinu, radionicu, turistički smještaj) – </a:t>
            </a:r>
            <a:r>
              <a:rPr lang="hr-HR" sz="2600" b="1"/>
              <a:t>oporezivi prihod</a:t>
            </a:r>
          </a:p>
          <a:p>
            <a:pPr marL="0" lvl="0" indent="0" algn="just" eaLnBrk="0" fontAlgn="base" hangingPunct="0">
              <a:lnSpc>
                <a:spcPct val="100000"/>
              </a:lnSpc>
              <a:spcBef>
                <a:spcPct val="0"/>
              </a:spcBef>
              <a:spcAft>
                <a:spcPct val="0"/>
              </a:spcAft>
              <a:buNone/>
            </a:pPr>
            <a:endParaRPr lang="sr-Latn-RS" altLang="sr-Latn-RS" sz="2600"/>
          </a:p>
          <a:p>
            <a:pPr marL="0" lvl="0" indent="0" algn="just" eaLnBrk="0" fontAlgn="base" hangingPunct="0">
              <a:lnSpc>
                <a:spcPct val="100000"/>
              </a:lnSpc>
              <a:spcBef>
                <a:spcPct val="0"/>
              </a:spcBef>
              <a:spcAft>
                <a:spcPct val="0"/>
              </a:spcAft>
              <a:buNone/>
            </a:pPr>
            <a:r>
              <a:rPr lang="sr-Latn-RS" altLang="sr-Latn-RS" sz="2600" b="1"/>
              <a:t>Reklamiranje</a:t>
            </a:r>
          </a:p>
          <a:p>
            <a:pPr marL="0" lvl="0" indent="0" algn="just" eaLnBrk="0" fontAlgn="base" hangingPunct="0">
              <a:lnSpc>
                <a:spcPct val="100000"/>
              </a:lnSpc>
              <a:spcBef>
                <a:spcPct val="0"/>
              </a:spcBef>
              <a:spcAft>
                <a:spcPct val="0"/>
              </a:spcAft>
              <a:buNone/>
            </a:pPr>
            <a:r>
              <a:rPr lang="sr-Latn-RS" altLang="sr-Latn-RS" sz="2600"/>
              <a:t>Pružanje usluga oglašavanja sponzora na klupskoj opremi, web stranici ili na sportskim terenima</a:t>
            </a:r>
          </a:p>
          <a:p>
            <a:pPr marL="0" lvl="0" indent="0" algn="just" eaLnBrk="0" fontAlgn="base" hangingPunct="0">
              <a:lnSpc>
                <a:spcPct val="100000"/>
              </a:lnSpc>
              <a:spcBef>
                <a:spcPct val="0"/>
              </a:spcBef>
              <a:spcAft>
                <a:spcPct val="0"/>
              </a:spcAft>
              <a:buNone/>
            </a:pPr>
            <a:endParaRPr lang="sr-Latn-RS" altLang="sr-Latn-RS" sz="2600"/>
          </a:p>
          <a:p>
            <a:pPr marL="0" lvl="0" indent="0" algn="just">
              <a:buNone/>
            </a:pPr>
            <a:r>
              <a:rPr lang="hr-HR" sz="2600" b="1"/>
              <a:t>Posluživanje jela i pića</a:t>
            </a:r>
          </a:p>
          <a:p>
            <a:pPr marL="0" indent="0" algn="just">
              <a:buNone/>
            </a:pPr>
            <a:r>
              <a:rPr lang="hr-HR" sz="2600"/>
              <a:t>Odredbama Zakona o ugostiteljskoj djelatnosti te njegovim provedbenim propisima definirano je što se smatra ugostiteljskom djelatnošću te pod kojim uvjetima i na koji način se ista može obavljati</a:t>
            </a:r>
          </a:p>
          <a:p>
            <a:r>
              <a:rPr lang="hr-HR" sz="2600"/>
              <a:t>ako je je riječ o objektu u kojemu je dozvoljen ulaz svima – </a:t>
            </a:r>
            <a:r>
              <a:rPr lang="hr-HR" sz="2600" b="1"/>
              <a:t>oporezivi prihod</a:t>
            </a:r>
          </a:p>
          <a:p>
            <a:r>
              <a:rPr lang="hr-HR" sz="2600"/>
              <a:t>izuzetak može biti npr. zatvoreni klub umirovljenika, branitelja, </a:t>
            </a:r>
            <a:r>
              <a:rPr lang="hr-HR" sz="2600" b="1"/>
              <a:t>sportskog kluba</a:t>
            </a:r>
            <a:r>
              <a:rPr lang="hr-HR" sz="2600"/>
              <a:t>, u kojemu se nudi piće ili hrana uz naplatu samo radi podmirivanja troškova – </a:t>
            </a:r>
            <a:r>
              <a:rPr lang="hr-HR" sz="2600" b="1"/>
              <a:t>nije oporezivi prihod</a:t>
            </a:r>
          </a:p>
          <a:p>
            <a:pPr marL="0" lvl="0" indent="0" algn="just" eaLnBrk="0" fontAlgn="base" hangingPunct="0">
              <a:lnSpc>
                <a:spcPct val="100000"/>
              </a:lnSpc>
              <a:spcBef>
                <a:spcPct val="0"/>
              </a:spcBef>
              <a:spcAft>
                <a:spcPct val="0"/>
              </a:spcAft>
              <a:buNone/>
            </a:pPr>
            <a:endParaRPr lang="sr-Latn-RS" altLang="sr-Latn-RS" sz="1800"/>
          </a:p>
        </p:txBody>
      </p:sp>
    </p:spTree>
    <p:extLst>
      <p:ext uri="{BB962C8B-B14F-4D97-AF65-F5344CB8AC3E}">
        <p14:creationId xmlns:p14="http://schemas.microsoft.com/office/powerpoint/2010/main" val="33737421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3D53A1D-FE50-1604-968E-6577D6F2FEB7}"/>
              </a:ext>
            </a:extLst>
          </p:cNvPr>
          <p:cNvSpPr>
            <a:spLocks noGrp="1"/>
          </p:cNvSpPr>
          <p:nvPr>
            <p:ph type="title"/>
          </p:nvPr>
        </p:nvSpPr>
        <p:spPr>
          <a:xfrm>
            <a:off x="466722" y="586855"/>
            <a:ext cx="3201366" cy="3387497"/>
          </a:xfrm>
        </p:spPr>
        <p:txBody>
          <a:bodyPr anchor="b">
            <a:normAutofit/>
          </a:bodyPr>
          <a:lstStyle/>
          <a:p>
            <a:pPr algn="r"/>
            <a:r>
              <a:rPr lang="hr-HR" sz="3700" b="1">
                <a:solidFill>
                  <a:srgbClr val="FFFFFF"/>
                </a:solidFill>
                <a:latin typeface="Arial" panose="020B0604020202020204" pitchFamily="34" charset="0"/>
                <a:ea typeface="SimSun" panose="02010600030101010101" pitchFamily="2" charset="-122"/>
                <a:cs typeface="Calibri Light" panose="020F0302020204030204" pitchFamily="34" charset="0"/>
              </a:rPr>
              <a:t>Gospodarske djelatnosti koje udruge mogu obavljati</a:t>
            </a:r>
            <a:endParaRPr lang="hr-HR" sz="3700">
              <a:solidFill>
                <a:srgbClr val="FFFFFF"/>
              </a:solidFill>
            </a:endParaRPr>
          </a:p>
        </p:txBody>
      </p:sp>
      <p:sp>
        <p:nvSpPr>
          <p:cNvPr id="3" name="Rezervirano mjesto sadržaja 2">
            <a:extLst>
              <a:ext uri="{FF2B5EF4-FFF2-40B4-BE49-F238E27FC236}">
                <a16:creationId xmlns:a16="http://schemas.microsoft.com/office/drawing/2014/main" id="{3017481B-38CC-520C-485A-505D134E81F3}"/>
              </a:ext>
            </a:extLst>
          </p:cNvPr>
          <p:cNvSpPr>
            <a:spLocks noGrp="1"/>
          </p:cNvSpPr>
          <p:nvPr>
            <p:ph idx="1"/>
          </p:nvPr>
        </p:nvSpPr>
        <p:spPr>
          <a:xfrm>
            <a:off x="4810259" y="649480"/>
            <a:ext cx="6555347" cy="5546047"/>
          </a:xfrm>
        </p:spPr>
        <p:txBody>
          <a:bodyPr anchor="ctr">
            <a:normAutofit/>
          </a:bodyPr>
          <a:lstStyle/>
          <a:p>
            <a:pPr marL="0" indent="0">
              <a:buNone/>
            </a:pPr>
            <a:r>
              <a:rPr lang="hr-HR" sz="1600" b="1">
                <a:solidFill>
                  <a:srgbClr val="00B0F0"/>
                </a:solidFill>
              </a:rPr>
              <a:t>Sportski klubovi kao specifične djelatnosti </a:t>
            </a:r>
            <a:br>
              <a:rPr lang="hr-HR" sz="1600"/>
            </a:br>
            <a:endParaRPr lang="hr-HR" sz="1600"/>
          </a:p>
          <a:p>
            <a:pPr algn="just"/>
            <a:r>
              <a:rPr lang="hr-HR" sz="1600"/>
              <a:t>sport je od posebnog interesa za Republiku Hrvatsku prije svega zbog djece i zdravlja, promocije RH u svijetu (Olimpijske igre i sl.)</a:t>
            </a:r>
            <a:br>
              <a:rPr lang="hr-HR" sz="1600"/>
            </a:br>
            <a:endParaRPr lang="hr-HR" sz="1600"/>
          </a:p>
          <a:p>
            <a:pPr algn="just"/>
            <a:r>
              <a:rPr lang="hr-HR" sz="1600"/>
              <a:t>potrebno je upoznati sve funkcije, svrhe osnivanja i uočiti razlike između profesionalnih klubova, rekreativnih sportskih klubova, nacionalnih sportskih saveza i klubova u kojim treniraju školska djeca </a:t>
            </a:r>
            <a:br>
              <a:rPr lang="hr-HR" sz="1600"/>
            </a:br>
            <a:endParaRPr lang="hr-HR" sz="1600"/>
          </a:p>
          <a:p>
            <a:pPr algn="just"/>
            <a:r>
              <a:rPr lang="hr-HR" sz="1600"/>
              <a:t>klubovi u kojima se aktivno trenira određeni sport, u kojima treniraju školska djeca i koji organiziraju natjecanja i natjecanja za djecu, koji ovisno o mogućnosti i nabavljaju sportsku opremu (nematerijalna/materijalna), a </a:t>
            </a:r>
            <a:r>
              <a:rPr lang="hr-HR" sz="1600" b="1"/>
              <a:t>ostvaruju prihode od članarina  – nije oporezivi prihod </a:t>
            </a:r>
            <a:br>
              <a:rPr lang="hr-HR" sz="1600"/>
            </a:br>
            <a:endParaRPr lang="hr-HR" sz="1600"/>
          </a:p>
          <a:p>
            <a:pPr algn="just"/>
            <a:r>
              <a:rPr lang="hr-HR" sz="1600"/>
              <a:t>nacionalni sportski savezi ako naplaćuju usluge drugim članovima zbog koji su osnovani (dozvole, kotizacija) – </a:t>
            </a:r>
            <a:r>
              <a:rPr lang="hr-HR" sz="1600" b="1"/>
              <a:t>nije oporezivi prihod </a:t>
            </a:r>
            <a:br>
              <a:rPr lang="hr-HR" sz="1600"/>
            </a:br>
            <a:endParaRPr lang="hr-HR" sz="1600"/>
          </a:p>
          <a:p>
            <a:pPr algn="just"/>
            <a:r>
              <a:rPr lang="hr-HR" sz="1600" b="1"/>
              <a:t>naplata ulaznica sportskih klubova za utakmice i turnire  – nije oporezivi prihod </a:t>
            </a:r>
          </a:p>
          <a:p>
            <a:endParaRPr lang="hr-HR" sz="1600"/>
          </a:p>
        </p:txBody>
      </p:sp>
    </p:spTree>
    <p:extLst>
      <p:ext uri="{BB962C8B-B14F-4D97-AF65-F5344CB8AC3E}">
        <p14:creationId xmlns:p14="http://schemas.microsoft.com/office/powerpoint/2010/main" val="2615639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EA9DE17D-220F-E6C4-BAD4-1BEC38102511}"/>
              </a:ext>
            </a:extLst>
          </p:cNvPr>
          <p:cNvSpPr>
            <a:spLocks noGrp="1"/>
          </p:cNvSpPr>
          <p:nvPr>
            <p:ph type="title"/>
          </p:nvPr>
        </p:nvSpPr>
        <p:spPr>
          <a:xfrm>
            <a:off x="466722" y="586855"/>
            <a:ext cx="3201366" cy="3387497"/>
          </a:xfrm>
        </p:spPr>
        <p:txBody>
          <a:bodyPr anchor="b">
            <a:normAutofit/>
          </a:bodyPr>
          <a:lstStyle/>
          <a:p>
            <a:pPr algn="r"/>
            <a:r>
              <a:rPr lang="hr-HR" sz="3400">
                <a:solidFill>
                  <a:srgbClr val="FFFFFF"/>
                </a:solidFill>
              </a:rPr>
              <a:t>Osnivanje i registracija neprofitnih organizacija (udruga, zajednice, savezi)</a:t>
            </a:r>
          </a:p>
        </p:txBody>
      </p:sp>
      <p:sp>
        <p:nvSpPr>
          <p:cNvPr id="3" name="Rezervirano mjesto sadržaja 2">
            <a:extLst>
              <a:ext uri="{FF2B5EF4-FFF2-40B4-BE49-F238E27FC236}">
                <a16:creationId xmlns:a16="http://schemas.microsoft.com/office/drawing/2014/main" id="{EC3B5E1A-C1FF-F582-701B-33629790A2AA}"/>
              </a:ext>
            </a:extLst>
          </p:cNvPr>
          <p:cNvSpPr>
            <a:spLocks noGrp="1"/>
          </p:cNvSpPr>
          <p:nvPr>
            <p:ph idx="1"/>
          </p:nvPr>
        </p:nvSpPr>
        <p:spPr>
          <a:xfrm>
            <a:off x="4810259" y="649480"/>
            <a:ext cx="6555347" cy="5546047"/>
          </a:xfrm>
        </p:spPr>
        <p:txBody>
          <a:bodyPr anchor="ctr">
            <a:normAutofit/>
          </a:bodyPr>
          <a:lstStyle/>
          <a:p>
            <a:pPr algn="just"/>
            <a:r>
              <a:rPr lang="hr-HR" sz="1800"/>
              <a:t>Udruge su pravne osobe koje se osnivaju u obliku </a:t>
            </a:r>
            <a:r>
              <a:rPr lang="hr-HR" sz="1800" b="1">
                <a:solidFill>
                  <a:schemeClr val="accent2">
                    <a:lumMod val="75000"/>
                  </a:schemeClr>
                </a:solidFill>
              </a:rPr>
              <a:t>slobodnog i dobrovoljnog udruživanja više fizičkih odnosno pravnih osoba </a:t>
            </a:r>
            <a:r>
              <a:rPr lang="hr-HR" sz="1800"/>
              <a:t>radi zaštite njihovih probitaka ili zauzimanja za zaštitu ljudskih prava i sloboda, zaštitu okoliša i prirode i održivi razvoj, te za humanitarna, socijalna, kulturna, odgojno-obrazovna, znanstvena, </a:t>
            </a:r>
            <a:r>
              <a:rPr lang="hr-HR" sz="1800" b="1">
                <a:solidFill>
                  <a:schemeClr val="accent2">
                    <a:lumMod val="75000"/>
                  </a:schemeClr>
                </a:solidFill>
              </a:rPr>
              <a:t>sportska</a:t>
            </a:r>
            <a:r>
              <a:rPr lang="hr-HR" sz="1800"/>
              <a:t>, zdravstvena, tehnička, informacijska, strukovna ili druga uvjerenja i ciljeve, a koji nisu u suprotnosti s Ustavom i zakonima a </a:t>
            </a:r>
            <a:r>
              <a:rPr lang="hr-HR" sz="1800" b="1">
                <a:solidFill>
                  <a:schemeClr val="accent2">
                    <a:lumMod val="75000"/>
                  </a:schemeClr>
                </a:solidFill>
              </a:rPr>
              <a:t>bez namjere stjecanja dobiti </a:t>
            </a:r>
            <a:r>
              <a:rPr lang="hr-HR" sz="1800"/>
              <a:t>ili drugih gospodarskih procjenjivih koristi</a:t>
            </a:r>
          </a:p>
          <a:p>
            <a:pPr algn="just"/>
            <a:r>
              <a:rPr lang="hr-HR" sz="1800"/>
              <a:t>Djelovanje udruge temelji se na </a:t>
            </a:r>
            <a:r>
              <a:rPr lang="hr-HR" sz="1800" u="sng"/>
              <a:t>načelu neprofitnosti </a:t>
            </a:r>
            <a:r>
              <a:rPr lang="hr-HR" sz="1800"/>
              <a:t>- udruga se ne osniva sa svrhom stjecanja dobiti, ali može obavljati gospodarsku djelatnost, sukladno zakonu i statutu</a:t>
            </a:r>
          </a:p>
          <a:p>
            <a:pPr algn="just"/>
            <a:r>
              <a:rPr lang="hr-HR" sz="1800"/>
              <a:t>Udrugu mogu osnovati najmanje tri osnivača</a:t>
            </a:r>
          </a:p>
          <a:p>
            <a:pPr algn="just"/>
            <a:r>
              <a:rPr lang="hr-HR" sz="1800"/>
              <a:t>Udruga se upisuje </a:t>
            </a:r>
            <a:r>
              <a:rPr lang="hr-HR" sz="1800">
                <a:solidFill>
                  <a:schemeClr val="accent2">
                    <a:lumMod val="75000"/>
                  </a:schemeClr>
                </a:solidFill>
              </a:rPr>
              <a:t>u </a:t>
            </a:r>
            <a:r>
              <a:rPr lang="hr-HR" sz="1800" b="1">
                <a:solidFill>
                  <a:schemeClr val="accent2">
                    <a:lumMod val="75000"/>
                  </a:schemeClr>
                </a:solidFill>
              </a:rPr>
              <a:t>Registar udruga </a:t>
            </a:r>
            <a:r>
              <a:rPr lang="hr-HR" sz="1800"/>
              <a:t>(pri županijama)</a:t>
            </a:r>
          </a:p>
          <a:p>
            <a:pPr algn="just"/>
            <a:r>
              <a:rPr lang="hr-HR" sz="1800"/>
              <a:t>Prilikom osnivanja donosi </a:t>
            </a:r>
            <a:r>
              <a:rPr lang="hr-HR" sz="1800" b="1">
                <a:solidFill>
                  <a:schemeClr val="accent2">
                    <a:lumMod val="75000"/>
                  </a:schemeClr>
                </a:solidFill>
              </a:rPr>
              <a:t>Statut</a:t>
            </a:r>
            <a:r>
              <a:rPr lang="hr-HR" sz="1800"/>
              <a:t> – temeljni opći akt udruge koji sadrži odredbe o svim bitnim elementima o osnivanju udruge, nazivu ciljevima, djelatnostima, vođenju i radu udruge</a:t>
            </a:r>
          </a:p>
          <a:p>
            <a:pPr algn="just"/>
            <a:r>
              <a:rPr lang="hr-HR" sz="1800"/>
              <a:t>Popis članova udruge mora biti dostupan na uvid članovima i nadležnim tijelima na njihov zahtjev</a:t>
            </a:r>
          </a:p>
        </p:txBody>
      </p:sp>
    </p:spTree>
    <p:extLst>
      <p:ext uri="{BB962C8B-B14F-4D97-AF65-F5344CB8AC3E}">
        <p14:creationId xmlns:p14="http://schemas.microsoft.com/office/powerpoint/2010/main" val="6397988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E8D8B1CA-4E11-FAA9-2414-5502493B2D96}"/>
              </a:ext>
            </a:extLst>
          </p:cNvPr>
          <p:cNvSpPr>
            <a:spLocks noGrp="1"/>
          </p:cNvSpPr>
          <p:nvPr>
            <p:ph type="title"/>
          </p:nvPr>
        </p:nvSpPr>
        <p:spPr>
          <a:xfrm>
            <a:off x="933856" y="294538"/>
            <a:ext cx="10651788" cy="1033669"/>
          </a:xfrm>
        </p:spPr>
        <p:txBody>
          <a:bodyPr>
            <a:normAutofit/>
          </a:bodyPr>
          <a:lstStyle/>
          <a:p>
            <a:r>
              <a:rPr lang="hr-HR" sz="3200" b="1">
                <a:solidFill>
                  <a:srgbClr val="FFFFFF"/>
                </a:solidFill>
                <a:latin typeface="Arial" panose="020B0604020202020204" pitchFamily="34" charset="0"/>
                <a:ea typeface="SimSun" panose="02010600030101010101" pitchFamily="2" charset="-122"/>
                <a:cs typeface="Calibri Light" panose="020F0302020204030204" pitchFamily="34" charset="0"/>
              </a:rPr>
              <a:t>Gospodarske djelatnosti koje udruge mogu obavljati</a:t>
            </a:r>
            <a:endParaRPr lang="hr-HR" sz="3200">
              <a:solidFill>
                <a:srgbClr val="FFFFFF"/>
              </a:solidFill>
            </a:endParaRPr>
          </a:p>
        </p:txBody>
      </p:sp>
      <p:sp>
        <p:nvSpPr>
          <p:cNvPr id="4" name="Rectangle 1">
            <a:extLst>
              <a:ext uri="{FF2B5EF4-FFF2-40B4-BE49-F238E27FC236}">
                <a16:creationId xmlns:a16="http://schemas.microsoft.com/office/drawing/2014/main" id="{08CA9B07-998E-D2F5-1CA9-D301A741AAF5}"/>
              </a:ext>
            </a:extLst>
          </p:cNvPr>
          <p:cNvSpPr>
            <a:spLocks noGrp="1" noChangeArrowheads="1"/>
          </p:cNvSpPr>
          <p:nvPr>
            <p:ph idx="1"/>
          </p:nvPr>
        </p:nvSpPr>
        <p:spPr bwMode="auto">
          <a:xfrm>
            <a:off x="690663" y="1944251"/>
            <a:ext cx="11040893" cy="44481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buNone/>
            </a:pPr>
            <a:r>
              <a:rPr lang="hr-HR" sz="1800" b="1">
                <a:latin typeface="+mn-lt"/>
              </a:rPr>
              <a:t>Način stjecanja prihoda (aktivno/pasivno) i trošenje prikupljenih sredstava </a:t>
            </a:r>
          </a:p>
          <a:p>
            <a:pPr marL="0" indent="0">
              <a:buNone/>
            </a:pPr>
            <a:endParaRPr lang="hr-HR" sz="1800">
              <a:latin typeface="+mn-lt"/>
            </a:endParaRPr>
          </a:p>
          <a:p>
            <a:r>
              <a:rPr lang="hr-HR" sz="1800">
                <a:latin typeface="+mn-lt"/>
              </a:rPr>
              <a:t>prihodi od darova, donacija, </a:t>
            </a:r>
            <a:r>
              <a:rPr lang="hr-HR" sz="1800" b="1">
                <a:latin typeface="+mn-lt"/>
              </a:rPr>
              <a:t>članarina</a:t>
            </a:r>
            <a:r>
              <a:rPr lang="hr-HR" sz="1800">
                <a:latin typeface="+mn-lt"/>
              </a:rPr>
              <a:t> ili npr. kamata po računima su pasivno stečeni prihodi, koji su osnova postojanja neke neprofitne organizacije te </a:t>
            </a:r>
            <a:r>
              <a:rPr lang="hr-HR" sz="1800" b="1">
                <a:latin typeface="+mn-lt"/>
              </a:rPr>
              <a:t>nisu oporezivi</a:t>
            </a:r>
            <a:endParaRPr lang="hr-HR" sz="1800">
              <a:latin typeface="+mn-lt"/>
            </a:endParaRPr>
          </a:p>
          <a:p>
            <a:r>
              <a:rPr lang="hr-HR" sz="1800">
                <a:latin typeface="+mn-lt"/>
              </a:rPr>
              <a:t>i kod takvih prihoda potrebo provjeriti je li riječ o prikrivenim naknadama za pružene usluge</a:t>
            </a:r>
            <a:br>
              <a:rPr lang="hr-HR" sz="1800">
                <a:latin typeface="+mn-lt"/>
              </a:rPr>
            </a:br>
            <a:endParaRPr lang="hr-HR" sz="1800">
              <a:latin typeface="+mn-lt"/>
            </a:endParaRPr>
          </a:p>
          <a:p>
            <a:pPr marL="0" indent="0">
              <a:buNone/>
            </a:pPr>
            <a:r>
              <a:rPr lang="hr-HR" sz="1800">
                <a:solidFill>
                  <a:schemeClr val="accent2">
                    <a:lumMod val="75000"/>
                  </a:schemeClr>
                </a:solidFill>
                <a:effectLst>
                  <a:outerShdw blurRad="38100" dist="38100" dir="2700000" algn="tl">
                    <a:srgbClr val="000000">
                      <a:alpha val="43137"/>
                    </a:srgbClr>
                  </a:outerShdw>
                </a:effectLst>
                <a:latin typeface="+mn-lt"/>
              </a:rPr>
              <a:t>Prikrivene naknade se mogu pojaviti primjerice: </a:t>
            </a:r>
            <a:br>
              <a:rPr lang="hr-HR" sz="1800">
                <a:solidFill>
                  <a:schemeClr val="accent2">
                    <a:lumMod val="75000"/>
                  </a:schemeClr>
                </a:solidFill>
                <a:effectLst>
                  <a:outerShdw blurRad="38100" dist="38100" dir="2700000" algn="tl">
                    <a:srgbClr val="000000">
                      <a:alpha val="43137"/>
                    </a:srgbClr>
                  </a:outerShdw>
                </a:effectLst>
                <a:latin typeface="+mn-lt"/>
              </a:rPr>
            </a:br>
            <a:endParaRPr lang="hr-HR" sz="1800">
              <a:solidFill>
                <a:schemeClr val="accent2">
                  <a:lumMod val="75000"/>
                </a:schemeClr>
              </a:solidFill>
              <a:effectLst>
                <a:outerShdw blurRad="38100" dist="38100" dir="2700000" algn="tl">
                  <a:srgbClr val="000000">
                    <a:alpha val="43137"/>
                  </a:srgbClr>
                </a:outerShdw>
              </a:effectLst>
              <a:latin typeface="+mn-lt"/>
            </a:endParaRPr>
          </a:p>
          <a:p>
            <a:pPr marL="273050" lvl="1"/>
            <a:r>
              <a:rPr lang="hr-HR" sz="1800">
                <a:latin typeface="+mn-lt"/>
              </a:rPr>
              <a:t>sportski klub naknadu za korištenje određenog prostora ili prostora za treniranje naziva članarinom – </a:t>
            </a:r>
            <a:r>
              <a:rPr lang="hr-HR" sz="1800" b="1">
                <a:latin typeface="+mn-lt"/>
              </a:rPr>
              <a:t>oporezivi prihod </a:t>
            </a:r>
            <a:endParaRPr lang="hr-HR" sz="1800">
              <a:latin typeface="+mn-lt"/>
            </a:endParaRPr>
          </a:p>
          <a:p>
            <a:pPr marL="273050" lvl="1"/>
            <a:r>
              <a:rPr lang="hr-HR" sz="1800">
                <a:latin typeface="+mn-lt"/>
              </a:rPr>
              <a:t>za pružene usluge ili prodane proizvode traži se donacija od npr. najmanje 20 eura </a:t>
            </a:r>
            <a:r>
              <a:rPr lang="hr-HR" sz="1800" b="1">
                <a:latin typeface="+mn-lt"/>
              </a:rPr>
              <a:t>– oporezivi prihod</a:t>
            </a:r>
          </a:p>
          <a:p>
            <a:pPr marL="0" indent="0">
              <a:buNone/>
            </a:pPr>
            <a:endParaRPr lang="hr-HR" sz="1800">
              <a:latin typeface="+mn-lt"/>
            </a:endParaRPr>
          </a:p>
          <a:p>
            <a:r>
              <a:rPr lang="hr-HR" sz="1800">
                <a:latin typeface="+mn-lt"/>
              </a:rPr>
              <a:t>​otvaranje igraonica i radionica za djecu uz naplatu članarine – </a:t>
            </a:r>
            <a:r>
              <a:rPr lang="hr-HR" sz="1800" b="1">
                <a:latin typeface="+mn-lt"/>
              </a:rPr>
              <a:t>oporezivi prihod </a:t>
            </a:r>
          </a:p>
          <a:p>
            <a:endParaRPr lang="hr-HR" sz="1800" b="1">
              <a:latin typeface="+mn-lt"/>
            </a:endParaRPr>
          </a:p>
          <a:p>
            <a:endParaRPr lang="hr-HR" sz="1800" b="1">
              <a:latin typeface="+mn-lt"/>
            </a:endParaRPr>
          </a:p>
          <a:p>
            <a:endParaRPr lang="hr-HR" sz="1800" b="1">
              <a:latin typeface="+mn-lt"/>
            </a:endParaRPr>
          </a:p>
          <a:p>
            <a:endParaRPr lang="hr-HR" sz="1800" b="1">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sr-Latn-RS" altLang="sr-Latn-RS" sz="1600">
              <a:latin typeface="+mn-lt"/>
            </a:endParaRPr>
          </a:p>
        </p:txBody>
      </p:sp>
      <p:sp>
        <p:nvSpPr>
          <p:cNvPr id="3" name="Pravokutnik: zaobljeni kutovi 2">
            <a:extLst>
              <a:ext uri="{FF2B5EF4-FFF2-40B4-BE49-F238E27FC236}">
                <a16:creationId xmlns:a16="http://schemas.microsoft.com/office/drawing/2014/main" id="{9D70DF1F-4291-0CAD-6777-B0FEDC972393}"/>
              </a:ext>
            </a:extLst>
          </p:cNvPr>
          <p:cNvSpPr/>
          <p:nvPr/>
        </p:nvSpPr>
        <p:spPr>
          <a:xfrm>
            <a:off x="1293779" y="5198576"/>
            <a:ext cx="9406646" cy="1193794"/>
          </a:xfrm>
          <a:prstGeom prst="roundRect">
            <a:avLst/>
          </a:prstGeom>
          <a:ln w="38100">
            <a:solidFill>
              <a:srgbClr val="FFFF00"/>
            </a:solidFill>
          </a:ln>
          <a:effectLst>
            <a:reflection blurRad="6350" stA="50000" endA="300" endPos="38500" dist="508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r-HR"/>
              <a:t>Evidentiranje poslovnih događaja mora se temeljiti na vjerodostojnim, urednim i istinitim knjigovodstvenim ispravama.</a:t>
            </a:r>
          </a:p>
          <a:p>
            <a:pPr algn="ctr"/>
            <a:r>
              <a:rPr lang="hr-HR"/>
              <a:t>(npr. za primljenu članarinu mora se ispostaviti određeni dokument: račun, potvrda, blagajnička uplatnica i sl.)</a:t>
            </a:r>
          </a:p>
        </p:txBody>
      </p:sp>
    </p:spTree>
    <p:extLst>
      <p:ext uri="{BB962C8B-B14F-4D97-AF65-F5344CB8AC3E}">
        <p14:creationId xmlns:p14="http://schemas.microsoft.com/office/powerpoint/2010/main" val="41520975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F96B405-6CED-C875-4099-A017C2804FB9}"/>
              </a:ext>
            </a:extLst>
          </p:cNvPr>
          <p:cNvSpPr>
            <a:spLocks noGrp="1"/>
          </p:cNvSpPr>
          <p:nvPr>
            <p:ph type="title"/>
          </p:nvPr>
        </p:nvSpPr>
        <p:spPr>
          <a:xfrm>
            <a:off x="1371599" y="294538"/>
            <a:ext cx="9895951" cy="1033669"/>
          </a:xfrm>
        </p:spPr>
        <p:txBody>
          <a:bodyPr>
            <a:normAutofit/>
          </a:bodyPr>
          <a:lstStyle/>
          <a:p>
            <a:r>
              <a:rPr lang="hr-HR" sz="3200">
                <a:solidFill>
                  <a:schemeClr val="bg1"/>
                </a:solidFill>
                <a:effectLst/>
                <a:latin typeface="Calibri" panose="020F0502020204030204" pitchFamily="34" charset="0"/>
                <a:ea typeface="Calibri" panose="020F0502020204030204" pitchFamily="34" charset="0"/>
              </a:rPr>
              <a:t>Porezni kriteriji za utvrđivanje gospodarske djelatnosti</a:t>
            </a:r>
            <a:endParaRPr lang="hr-HR" sz="3200">
              <a:solidFill>
                <a:schemeClr val="bg1"/>
              </a:solidFill>
            </a:endParaRPr>
          </a:p>
        </p:txBody>
      </p:sp>
      <p:sp>
        <p:nvSpPr>
          <p:cNvPr id="3" name="Rezervirano mjesto sadržaja 2">
            <a:extLst>
              <a:ext uri="{FF2B5EF4-FFF2-40B4-BE49-F238E27FC236}">
                <a16:creationId xmlns:a16="http://schemas.microsoft.com/office/drawing/2014/main" id="{19205A6C-6B84-38C3-900D-6D130F4D66B1}"/>
              </a:ext>
            </a:extLst>
          </p:cNvPr>
          <p:cNvSpPr>
            <a:spLocks noGrp="1"/>
          </p:cNvSpPr>
          <p:nvPr>
            <p:ph idx="1"/>
          </p:nvPr>
        </p:nvSpPr>
        <p:spPr>
          <a:xfrm>
            <a:off x="1040861" y="1885280"/>
            <a:ext cx="10054770" cy="4678182"/>
          </a:xfrm>
        </p:spPr>
        <p:txBody>
          <a:bodyPr anchor="ctr">
            <a:normAutofit fontScale="47500" lnSpcReduction="20000"/>
          </a:bodyPr>
          <a:lstStyle/>
          <a:p>
            <a:pPr indent="0" algn="just">
              <a:buNone/>
            </a:pPr>
            <a:r>
              <a:rPr lang="hr-HR" sz="3400" b="1">
                <a:solidFill>
                  <a:schemeClr val="accent2">
                    <a:lumMod val="75000"/>
                  </a:schemeClr>
                </a:solidFill>
              </a:rPr>
              <a:t>Za porezne svrhe potrebno je utvrditi:</a:t>
            </a:r>
          </a:p>
          <a:p>
            <a:pPr indent="0" algn="just">
              <a:buNone/>
            </a:pPr>
            <a:r>
              <a:rPr lang="hr-HR" sz="3400"/>
              <a:t> </a:t>
            </a:r>
          </a:p>
          <a:p>
            <a:pPr marL="342900" lvl="0" indent="-342900" algn="just">
              <a:buFont typeface="+mj-lt"/>
              <a:buAutoNum type="alphaLcParenR"/>
            </a:pPr>
            <a:r>
              <a:rPr lang="hr-HR" sz="3400"/>
              <a:t>dovodi li neoporezivanje do stjecanja neopravdanih povlastica na tržištu</a:t>
            </a:r>
          </a:p>
          <a:p>
            <a:pPr marL="342900" lvl="0" indent="-342900" algn="just">
              <a:buFont typeface="+mj-lt"/>
              <a:buAutoNum type="alphaLcParenR"/>
            </a:pPr>
            <a:r>
              <a:rPr lang="hr-HR" sz="3400"/>
              <a:t>obavlja li se ta djelatnost samostalno</a:t>
            </a:r>
          </a:p>
          <a:p>
            <a:pPr marL="342900" lvl="0" indent="-342900" algn="just">
              <a:buFont typeface="+mj-lt"/>
              <a:buAutoNum type="alphaLcParenR"/>
            </a:pPr>
            <a:r>
              <a:rPr lang="hr-HR" sz="3400"/>
              <a:t>obavlja li se ta djelatnost trajno </a:t>
            </a:r>
          </a:p>
          <a:p>
            <a:pPr marL="342900" lvl="0" indent="-342900" algn="just">
              <a:buFont typeface="+mj-lt"/>
              <a:buAutoNum type="alphaLcParenR"/>
            </a:pPr>
            <a:r>
              <a:rPr lang="hr-HR" sz="3400"/>
              <a:t>obavlja li se ta djelatnost radi ostvarivanja dobiti ili drugih gospodarstveno procjenjivih koristi</a:t>
            </a:r>
          </a:p>
          <a:p>
            <a:pPr indent="0" algn="just">
              <a:buNone/>
            </a:pPr>
            <a:endParaRPr lang="hr-HR" sz="3400"/>
          </a:p>
          <a:p>
            <a:pPr indent="0" algn="just">
              <a:buNone/>
            </a:pPr>
            <a:r>
              <a:rPr lang="hr-HR" sz="3400" b="1">
                <a:solidFill>
                  <a:schemeClr val="accent2">
                    <a:lumMod val="75000"/>
                  </a:schemeClr>
                </a:solidFill>
              </a:rPr>
              <a:t>U postupku utvrđivanja obveze poreza na dobit, potrebno je utvrditi:</a:t>
            </a:r>
          </a:p>
          <a:p>
            <a:pPr marL="685800" indent="-457200" algn="just">
              <a:buFontTx/>
              <a:buChar char="-"/>
            </a:pPr>
            <a:r>
              <a:rPr lang="hr-HR" sz="3400"/>
              <a:t>obavljaju li udruge i druge neprofitne organizacije i u kojem opsegu općekorisne aktivnosti zbog kojih nisu obveznici poreza na dobit</a:t>
            </a:r>
          </a:p>
          <a:p>
            <a:pPr marL="685800" indent="-457200" algn="just">
              <a:buFontTx/>
              <a:buChar char="-"/>
            </a:pPr>
            <a:r>
              <a:rPr lang="hr-HR" sz="3400"/>
              <a:t>koji je način obavljanja gospodarske djelatnosti</a:t>
            </a:r>
          </a:p>
          <a:p>
            <a:pPr marL="685800" indent="-457200" algn="just">
              <a:buFontTx/>
              <a:buChar char="-"/>
            </a:pPr>
            <a:r>
              <a:rPr lang="hr-HR" sz="3400"/>
              <a:t>je li ta djelatnost  komplementarna temeljnoj neoporezivoj djelatnosti neprofitne pravne osobe</a:t>
            </a:r>
          </a:p>
          <a:p>
            <a:pPr marL="685800" indent="-457200" algn="just">
              <a:buFontTx/>
              <a:buChar char="-"/>
            </a:pPr>
            <a:r>
              <a:rPr lang="hr-HR" sz="3400"/>
              <a:t>jesu li proizvodi ili usluge koje ta pravna osoba nudi na tržištu nastali kao učinak odnosno posljedica obavljanja određene neoporezive djelatnosti te pravne osobe</a:t>
            </a:r>
          </a:p>
          <a:p>
            <a:pPr indent="0" algn="just">
              <a:buNone/>
            </a:pPr>
            <a:r>
              <a:rPr lang="hr-HR" sz="3400"/>
              <a:t> </a:t>
            </a:r>
          </a:p>
          <a:p>
            <a:endParaRPr lang="hr-HR" sz="2000"/>
          </a:p>
        </p:txBody>
      </p:sp>
    </p:spTree>
    <p:extLst>
      <p:ext uri="{BB962C8B-B14F-4D97-AF65-F5344CB8AC3E}">
        <p14:creationId xmlns:p14="http://schemas.microsoft.com/office/powerpoint/2010/main" val="19167431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DE0E70F-BDA1-711A-008E-1AF08F0B14A7}"/>
              </a:ext>
            </a:extLst>
          </p:cNvPr>
          <p:cNvSpPr>
            <a:spLocks noGrp="1"/>
          </p:cNvSpPr>
          <p:nvPr>
            <p:ph type="title"/>
          </p:nvPr>
        </p:nvSpPr>
        <p:spPr>
          <a:xfrm>
            <a:off x="1371599" y="294538"/>
            <a:ext cx="10437780" cy="1033669"/>
          </a:xfrm>
        </p:spPr>
        <p:txBody>
          <a:bodyPr>
            <a:normAutofit fontScale="90000"/>
          </a:bodyPr>
          <a:lstStyle/>
          <a:p>
            <a:r>
              <a:rPr lang="hr-HR" sz="4000">
                <a:solidFill>
                  <a:schemeClr val="bg1"/>
                </a:solidFill>
                <a:latin typeface="Calibri" panose="020F0502020204030204" pitchFamily="34" charset="0"/>
                <a:ea typeface="Calibri" panose="020F0502020204030204" pitchFamily="34" charset="0"/>
              </a:rPr>
              <a:t>Porezni kriteriji za utvrđivanje gospodarske djelatnosti</a:t>
            </a:r>
            <a:endParaRPr lang="hr-HR" sz="4000">
              <a:solidFill>
                <a:srgbClr val="FFFFFF"/>
              </a:solidFill>
            </a:endParaRPr>
          </a:p>
        </p:txBody>
      </p:sp>
      <p:sp>
        <p:nvSpPr>
          <p:cNvPr id="3" name="Rezervirano mjesto sadržaja 2">
            <a:extLst>
              <a:ext uri="{FF2B5EF4-FFF2-40B4-BE49-F238E27FC236}">
                <a16:creationId xmlns:a16="http://schemas.microsoft.com/office/drawing/2014/main" id="{B84B7A97-12CF-88D3-67E6-9FD9B78E9892}"/>
              </a:ext>
            </a:extLst>
          </p:cNvPr>
          <p:cNvSpPr>
            <a:spLocks noGrp="1"/>
          </p:cNvSpPr>
          <p:nvPr>
            <p:ph idx="1"/>
          </p:nvPr>
        </p:nvSpPr>
        <p:spPr>
          <a:xfrm>
            <a:off x="1371599" y="2318197"/>
            <a:ext cx="9724031" cy="3683358"/>
          </a:xfrm>
        </p:spPr>
        <p:txBody>
          <a:bodyPr anchor="ctr">
            <a:normAutofit lnSpcReduction="10000"/>
          </a:bodyPr>
          <a:lstStyle/>
          <a:p>
            <a:pPr indent="0" algn="just">
              <a:buNone/>
            </a:pPr>
            <a:endParaRPr lang="hr-HR" sz="1800">
              <a:effectLst/>
              <a:latin typeface="Calibri" panose="020F0502020204030204" pitchFamily="34" charset="0"/>
              <a:ea typeface="Calibri" panose="020F0502020204030204" pitchFamily="34" charset="0"/>
            </a:endParaRPr>
          </a:p>
          <a:p>
            <a:pPr indent="0" algn="just">
              <a:buNone/>
            </a:pPr>
            <a:r>
              <a:rPr lang="hr-HR" sz="1800">
                <a:effectLst>
                  <a:outerShdw blurRad="38100" dist="38100" dir="2700000" algn="tl">
                    <a:srgbClr val="000000">
                      <a:alpha val="43137"/>
                    </a:srgbClr>
                  </a:outerShdw>
                </a:effectLst>
              </a:rPr>
              <a:t>Najčešći slučajevi utvrđenja trajnog obavljanja gospodarske djelatnosti i slijedom toga obveze plaćanja poreza na dobit:</a:t>
            </a:r>
          </a:p>
          <a:p>
            <a:pPr indent="0" algn="just">
              <a:buNone/>
            </a:pPr>
            <a:endParaRPr lang="hr-HR" sz="1800"/>
          </a:p>
          <a:p>
            <a:pPr marL="342900" lvl="0" indent="-342900" algn="just" fontAlgn="base">
              <a:buClr>
                <a:srgbClr val="000000"/>
              </a:buClr>
              <a:buSzPts val="1300"/>
              <a:buFont typeface="Symbol" panose="05050102010706020507" pitchFamily="18" charset="2"/>
              <a:buChar char="-"/>
            </a:pPr>
            <a:r>
              <a:rPr lang="hr-HR" sz="1800"/>
              <a:t>pružanje ugostiteljskih usluga, neovisno da li se naknada naziva članarinom ili nekim drugim nazivom</a:t>
            </a:r>
          </a:p>
          <a:p>
            <a:pPr marL="342900" lvl="0" indent="-342900" algn="just" fontAlgn="base">
              <a:buClr>
                <a:srgbClr val="000000"/>
              </a:buClr>
              <a:buSzPts val="1300"/>
              <a:buFont typeface="Symbol" panose="05050102010706020507" pitchFamily="18" charset="2"/>
              <a:buChar char="-"/>
            </a:pPr>
            <a:r>
              <a:rPr lang="hr-HR" sz="1800"/>
              <a:t>pružanje usluga korištenja prostora za rekreaciju, neovisno da li se naknada naziva članarinom ili  nekim drugim nazivom</a:t>
            </a:r>
          </a:p>
          <a:p>
            <a:pPr marL="342900" lvl="0" indent="-342900" algn="just" fontAlgn="base">
              <a:buClr>
                <a:srgbClr val="000000"/>
              </a:buClr>
              <a:buSzPts val="1300"/>
              <a:buFont typeface="Symbol" panose="05050102010706020507" pitchFamily="18" charset="2"/>
              <a:buChar char="-"/>
            </a:pPr>
            <a:r>
              <a:rPr lang="hr-HR" sz="1800"/>
              <a:t>pružanje računovodstveno - knjigovodstvenih, administrativno - financijskih, informacijsko - komunikacijskih i/ili konzultantskih usluga drugim fizičkim i/ili pravnim osobama uz naknadu</a:t>
            </a:r>
          </a:p>
          <a:p>
            <a:pPr marL="342900" lvl="0" indent="-342900" algn="just" fontAlgn="base">
              <a:buClr>
                <a:srgbClr val="000000"/>
              </a:buClr>
              <a:buSzPts val="1300"/>
              <a:buFont typeface="Symbol" panose="05050102010706020507" pitchFamily="18" charset="2"/>
              <a:buChar char="-"/>
            </a:pPr>
            <a:r>
              <a:rPr lang="hr-HR" sz="1800"/>
              <a:t>davanje u zakup uz naknadu poslovnih, stambenih ili drugih prostora, opreme i sredstava za rad  pravnim i fizičkim osobama  </a:t>
            </a:r>
          </a:p>
          <a:p>
            <a:endParaRPr lang="hr-HR" sz="2000"/>
          </a:p>
        </p:txBody>
      </p:sp>
    </p:spTree>
    <p:extLst>
      <p:ext uri="{BB962C8B-B14F-4D97-AF65-F5344CB8AC3E}">
        <p14:creationId xmlns:p14="http://schemas.microsoft.com/office/powerpoint/2010/main" val="10673179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FEDB32A3-697D-7AA0-1386-CD3E616DA90E}"/>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Porezni nadzor gospodarske djelatnosti udruge</a:t>
            </a:r>
          </a:p>
        </p:txBody>
      </p:sp>
      <p:sp>
        <p:nvSpPr>
          <p:cNvPr id="3" name="Rezervirano mjesto sadržaja 2">
            <a:extLst>
              <a:ext uri="{FF2B5EF4-FFF2-40B4-BE49-F238E27FC236}">
                <a16:creationId xmlns:a16="http://schemas.microsoft.com/office/drawing/2014/main" id="{61CCD5CB-B530-FE68-2A2E-5BEE4D14139F}"/>
              </a:ext>
            </a:extLst>
          </p:cNvPr>
          <p:cNvSpPr>
            <a:spLocks noGrp="1"/>
          </p:cNvSpPr>
          <p:nvPr>
            <p:ph idx="1"/>
          </p:nvPr>
        </p:nvSpPr>
        <p:spPr>
          <a:xfrm>
            <a:off x="1371599" y="2001328"/>
            <a:ext cx="9724031" cy="4448109"/>
          </a:xfrm>
        </p:spPr>
        <p:txBody>
          <a:bodyPr anchor="ctr">
            <a:normAutofit fontScale="92500" lnSpcReduction="20000"/>
          </a:bodyPr>
          <a:lstStyle/>
          <a:p>
            <a:pPr marL="0" indent="0">
              <a:buNone/>
            </a:pPr>
            <a:r>
              <a:rPr lang="hr-HR" sz="2100">
                <a:effectLst>
                  <a:outerShdw blurRad="38100" dist="38100" dir="2700000" algn="tl">
                    <a:srgbClr val="000000">
                      <a:alpha val="43137"/>
                    </a:srgbClr>
                  </a:outerShdw>
                </a:effectLst>
              </a:rPr>
              <a:t>Porezni rizici u radu udruga i neprofitnih organizacija:</a:t>
            </a:r>
          </a:p>
          <a:p>
            <a:endParaRPr lang="hr-HR" sz="2100"/>
          </a:p>
          <a:p>
            <a:pPr algn="just"/>
            <a:r>
              <a:rPr lang="hr-HR" sz="2100"/>
              <a:t>Obavljanje profitne djelatnosti  </a:t>
            </a:r>
          </a:p>
          <a:p>
            <a:pPr algn="just"/>
            <a:r>
              <a:rPr lang="hr-HR" sz="2100"/>
              <a:t>Prikrivena isplata dohodaka kroz isplate raznih (neoporezivih) naknada, dnevnica, putnih troškova, materijalnih troškova i sl. </a:t>
            </a:r>
          </a:p>
          <a:p>
            <a:pPr algn="just"/>
            <a:endParaRPr lang="hr-HR" sz="2100">
              <a:effectLst>
                <a:outerShdw blurRad="38100" dist="38100" dir="2700000" algn="tl">
                  <a:srgbClr val="000000">
                    <a:alpha val="43137"/>
                  </a:srgbClr>
                </a:outerShdw>
              </a:effectLst>
            </a:endParaRPr>
          </a:p>
          <a:p>
            <a:pPr algn="just"/>
            <a:r>
              <a:rPr lang="hr-HR" sz="2100">
                <a:effectLst>
                  <a:outerShdw blurRad="38100" dist="38100" dir="2700000" algn="tl">
                    <a:srgbClr val="000000">
                      <a:alpha val="43137"/>
                    </a:srgbClr>
                  </a:outerShdw>
                </a:effectLst>
              </a:rPr>
              <a:t>Primjer</a:t>
            </a:r>
            <a:r>
              <a:rPr lang="hr-HR" sz="2100"/>
              <a:t>: kriterij udruge razvrstane kao sportski klub, promatrajući samo njega – nije rizičan. </a:t>
            </a:r>
          </a:p>
          <a:p>
            <a:pPr algn="just">
              <a:buFontTx/>
              <a:buChar char="-"/>
            </a:pPr>
            <a:r>
              <a:rPr lang="hr-HR" sz="2100"/>
              <a:t>ako u drugoj analizi utvrdimo da je promet po računu te udruge bio 1 milijun eura – rizik se možda povećava </a:t>
            </a:r>
          </a:p>
          <a:p>
            <a:pPr algn="just">
              <a:buFontTx/>
              <a:buChar char="-"/>
            </a:pPr>
            <a:r>
              <a:rPr lang="hr-HR" sz="2100"/>
              <a:t>ako uz taj rizik utvrdimo da je udruga kupila nekretninu-stan u iznosu od 200.000,00 eura, tada je rizik još veći</a:t>
            </a:r>
          </a:p>
          <a:p>
            <a:pPr algn="just">
              <a:buFontTx/>
              <a:buChar char="-"/>
            </a:pPr>
            <a:r>
              <a:rPr lang="hr-HR" sz="2100"/>
              <a:t>ako uz sve to još utvrdimo da udruga ne predaje financijska izvješća i nije upisana u registar neprofitnih organizacija – rizik raste </a:t>
            </a:r>
          </a:p>
          <a:p>
            <a:pPr algn="just">
              <a:buFontTx/>
              <a:buChar char="-"/>
            </a:pPr>
            <a:r>
              <a:rPr lang="hr-HR" sz="2100"/>
              <a:t>takva pravna osoba može biti kandidat za porezni nadzor </a:t>
            </a:r>
          </a:p>
          <a:p>
            <a:endParaRPr lang="hr-HR" sz="2000"/>
          </a:p>
        </p:txBody>
      </p:sp>
    </p:spTree>
    <p:extLst>
      <p:ext uri="{BB962C8B-B14F-4D97-AF65-F5344CB8AC3E}">
        <p14:creationId xmlns:p14="http://schemas.microsoft.com/office/powerpoint/2010/main" val="2183467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E0226007-91EB-6752-1E99-4E8476A67005}"/>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Porezni nadzor gospodarske djelatnosti udruge</a:t>
            </a:r>
          </a:p>
        </p:txBody>
      </p:sp>
      <p:sp>
        <p:nvSpPr>
          <p:cNvPr id="3" name="Rezervirano mjesto sadržaja 2">
            <a:extLst>
              <a:ext uri="{FF2B5EF4-FFF2-40B4-BE49-F238E27FC236}">
                <a16:creationId xmlns:a16="http://schemas.microsoft.com/office/drawing/2014/main" id="{D1BAF9CD-281D-DE12-D1ED-389EF6FA5E99}"/>
              </a:ext>
            </a:extLst>
          </p:cNvPr>
          <p:cNvSpPr>
            <a:spLocks noGrp="1"/>
          </p:cNvSpPr>
          <p:nvPr>
            <p:ph idx="1"/>
          </p:nvPr>
        </p:nvSpPr>
        <p:spPr>
          <a:xfrm>
            <a:off x="1371599" y="1885278"/>
            <a:ext cx="9724031" cy="4544705"/>
          </a:xfrm>
        </p:spPr>
        <p:txBody>
          <a:bodyPr anchor="ctr">
            <a:normAutofit fontScale="55000" lnSpcReduction="20000"/>
          </a:bodyPr>
          <a:lstStyle/>
          <a:p>
            <a:pPr indent="0" algn="just">
              <a:buNone/>
            </a:pPr>
            <a:r>
              <a:rPr lang="hr-HR" sz="3000"/>
              <a:t>PRIMJERI: </a:t>
            </a:r>
          </a:p>
          <a:p>
            <a:pPr indent="0" algn="just">
              <a:buNone/>
            </a:pPr>
            <a:r>
              <a:rPr lang="hr-HR" sz="3000" b="1"/>
              <a:t>a):  </a:t>
            </a:r>
          </a:p>
          <a:p>
            <a:pPr indent="0" algn="just">
              <a:buNone/>
            </a:pPr>
            <a:r>
              <a:rPr lang="hr-HR" sz="3000"/>
              <a:t>sportska udruga „Z“ primila je na temelju javnog natječaja Grada „G“ iz proračuna za sportsku djelatnost 350.000,00 eura.  Uvidom u Registar neprofitnih organizacija utvrđeno je da za godinu primitka sredstava nije podnijela godišnje financijske izvještaje, utvrđeno je da tijekom godine nije podnijela niti jedan JOPPD obrazac na kojem su iskazne isplate prema fizičkim osobama. </a:t>
            </a:r>
          </a:p>
          <a:p>
            <a:pPr indent="0" algn="just">
              <a:buNone/>
            </a:pPr>
            <a:r>
              <a:rPr lang="hr-HR" sz="3000"/>
              <a:t>Predsjednik udruge „Z“ ujedno ima i osnovanu tvrtku „ABC j.d.o.o.“ u kojoj je direktor, a iz knjige IRA navedenog društva, razvidno je da je društvo fakturiralo sportskoj udruzi račune za obavljene usluge u iznosu od 200.000,00 eura. </a:t>
            </a:r>
          </a:p>
          <a:p>
            <a:pPr indent="0" algn="just">
              <a:buNone/>
            </a:pPr>
            <a:r>
              <a:rPr lang="hr-HR" sz="3000" b="1"/>
              <a:t>b):</a:t>
            </a:r>
          </a:p>
          <a:p>
            <a:pPr indent="0" algn="just">
              <a:buNone/>
            </a:pPr>
            <a:r>
              <a:rPr lang="hr-HR" sz="3000"/>
              <a:t> od 350.000,00 eura uplata, kroz JOPPD obrasce iskazano je isplata po osnovi dnevnica za službena putovanja u iznosu od 200.000,00 eura. </a:t>
            </a:r>
          </a:p>
          <a:p>
            <a:pPr marL="685800" indent="-457200" algn="just">
              <a:buFontTx/>
              <a:buChar char="-"/>
            </a:pPr>
            <a:r>
              <a:rPr lang="hr-HR" sz="3000"/>
              <a:t>sumnja u moguću utaju poreza:</a:t>
            </a:r>
          </a:p>
          <a:p>
            <a:pPr indent="0" algn="just">
              <a:buNone/>
            </a:pPr>
            <a:r>
              <a:rPr lang="hr-HR" sz="3000"/>
              <a:t> a) uz utaju poreza moguće da se radi i o drugim kaznenim dijelima</a:t>
            </a:r>
          </a:p>
          <a:p>
            <a:pPr indent="0" algn="just">
              <a:buNone/>
            </a:pPr>
            <a:r>
              <a:rPr lang="hr-HR" sz="3000"/>
              <a:t> c) isplate iskazane kao dnevnice bude sumnju u prikrivenu isplatu oporezivog dohotka </a:t>
            </a:r>
          </a:p>
          <a:p>
            <a:pPr indent="0" algn="just">
              <a:buNone/>
            </a:pPr>
            <a:r>
              <a:rPr lang="hr-HR" sz="3000"/>
              <a:t>- nedostatak prometa na bankovnom računu može ukazivati na rizik da takva pravna osoba prihode i članarine naplaćuje u gotovini, da ulazne račune plaća u gotovini ili ne polaže novac na račun, što može ukazivati na sumnju da si pojedini članovi taj novac neosnovano prisvajaju ili izbjegavaju plaćanje poreza</a:t>
            </a:r>
          </a:p>
        </p:txBody>
      </p:sp>
    </p:spTree>
    <p:extLst>
      <p:ext uri="{BB962C8B-B14F-4D97-AF65-F5344CB8AC3E}">
        <p14:creationId xmlns:p14="http://schemas.microsoft.com/office/powerpoint/2010/main" val="3938549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F5C5FB9F-3190-BCBF-C51D-331FE72BF928}"/>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Porezni nadzor gospodarske djelatnosti udruge</a:t>
            </a:r>
          </a:p>
        </p:txBody>
      </p:sp>
      <p:sp>
        <p:nvSpPr>
          <p:cNvPr id="3" name="Rezervirano mjesto sadržaja 2">
            <a:extLst>
              <a:ext uri="{FF2B5EF4-FFF2-40B4-BE49-F238E27FC236}">
                <a16:creationId xmlns:a16="http://schemas.microsoft.com/office/drawing/2014/main" id="{D26C93B7-485E-258C-52E8-28E5E5F2ACF4}"/>
              </a:ext>
            </a:extLst>
          </p:cNvPr>
          <p:cNvSpPr>
            <a:spLocks noGrp="1"/>
          </p:cNvSpPr>
          <p:nvPr>
            <p:ph idx="1"/>
          </p:nvPr>
        </p:nvSpPr>
        <p:spPr>
          <a:xfrm>
            <a:off x="1371599" y="1707502"/>
            <a:ext cx="9724031" cy="4926563"/>
          </a:xfrm>
        </p:spPr>
        <p:txBody>
          <a:bodyPr anchor="ctr">
            <a:normAutofit/>
          </a:bodyPr>
          <a:lstStyle/>
          <a:p>
            <a:pPr marL="0" indent="0" algn="just">
              <a:buNone/>
            </a:pPr>
            <a:endParaRPr lang="hr-HR" sz="1800">
              <a:effectLst/>
              <a:latin typeface="Arial" panose="020B0604020202020204" pitchFamily="34" charset="0"/>
              <a:ea typeface="Calibri" panose="020F0502020204030204" pitchFamily="34" charset="0"/>
            </a:endParaRPr>
          </a:p>
          <a:p>
            <a:pPr marL="0" indent="0" algn="just">
              <a:buNone/>
            </a:pPr>
            <a:r>
              <a:rPr lang="hr-HR" sz="1800">
                <a:effectLst/>
                <a:latin typeface="Arial" panose="020B0604020202020204" pitchFamily="34" charset="0"/>
                <a:ea typeface="Calibri" panose="020F0502020204030204" pitchFamily="34" charset="0"/>
              </a:rPr>
              <a:t> </a:t>
            </a:r>
            <a:r>
              <a:rPr lang="hr-HR" sz="1800"/>
              <a:t>Dodatni rizici:</a:t>
            </a:r>
          </a:p>
          <a:p>
            <a:pPr marL="342900" lvl="0" indent="-342900" algn="just" fontAlgn="base">
              <a:buClr>
                <a:srgbClr val="000000"/>
              </a:buClr>
              <a:buSzPts val="1300"/>
              <a:buFont typeface="Symbol" panose="05050102010706020507" pitchFamily="18" charset="2"/>
              <a:buChar char="-"/>
            </a:pPr>
            <a:r>
              <a:rPr lang="hr-HR" sz="1800"/>
              <a:t>odgovorne osobe udruga i ostalih neprofitnih organizacija oglušuju na pozive PU</a:t>
            </a:r>
          </a:p>
          <a:p>
            <a:pPr marL="342900" lvl="0" indent="-342900" algn="just" fontAlgn="base">
              <a:buClr>
                <a:srgbClr val="000000"/>
              </a:buClr>
              <a:buSzPts val="1300"/>
              <a:buFont typeface="Symbol" panose="05050102010706020507" pitchFamily="18" charset="2"/>
              <a:buChar char="-"/>
            </a:pPr>
            <a:r>
              <a:rPr lang="hr-HR" sz="1800"/>
              <a:t>odgovorne osobe su nedostupne ili nepoznate </a:t>
            </a:r>
          </a:p>
          <a:p>
            <a:pPr marL="342900" lvl="0" indent="-342900" algn="just" fontAlgn="base">
              <a:buClr>
                <a:srgbClr val="000000"/>
              </a:buClr>
              <a:buSzPts val="1300"/>
              <a:buFont typeface="Symbol" panose="05050102010706020507" pitchFamily="18" charset="2"/>
              <a:buChar char="-"/>
            </a:pPr>
            <a:r>
              <a:rPr lang="hr-HR" sz="1800"/>
              <a:t>poslovne knjige i poslovna dokumentacija se ne dostavlja na pregled ili je dostavljena neuredna i nepotpuna </a:t>
            </a:r>
          </a:p>
          <a:p>
            <a:pPr marL="342900" lvl="0" indent="-342900" algn="just" fontAlgn="base">
              <a:buClr>
                <a:srgbClr val="000000"/>
              </a:buClr>
              <a:buSzPts val="1300"/>
              <a:buFont typeface="Symbol" panose="05050102010706020507" pitchFamily="18" charset="2"/>
              <a:buChar char="-"/>
            </a:pPr>
            <a:r>
              <a:rPr lang="hr-HR" sz="1800"/>
              <a:t>obavljanje gospodarske djelatnosti udruge ili druge neprofitne organizacije se ne odnosi samo na tekuću godinu već i na prethodne godine </a:t>
            </a:r>
          </a:p>
          <a:p>
            <a:pPr marL="342900" lvl="0" indent="-342900" algn="just" fontAlgn="base">
              <a:buClr>
                <a:srgbClr val="000000"/>
              </a:buClr>
              <a:buSzPts val="1300"/>
              <a:buFont typeface="Symbol" panose="05050102010706020507" pitchFamily="18" charset="2"/>
              <a:buChar char="-"/>
            </a:pPr>
            <a:r>
              <a:rPr lang="hr-HR" sz="1800"/>
              <a:t>iz svih danih obrazloženja odgovornih osoba i pregleda poslovnih knjiga i dokumentacije proizlaze značajne porezne obveze koje porezni obveznik ne želi ispraviti</a:t>
            </a:r>
          </a:p>
          <a:p>
            <a:pPr marL="342900" lvl="0" indent="-342900" algn="just" fontAlgn="base">
              <a:buClr>
                <a:srgbClr val="000000"/>
              </a:buClr>
              <a:buSzPts val="1300"/>
              <a:buFont typeface="Symbol" panose="05050102010706020507" pitchFamily="18" charset="2"/>
              <a:buChar char="-"/>
            </a:pPr>
            <a:r>
              <a:rPr lang="hr-HR" sz="1800"/>
              <a:t>sumnja u počinjenje kaznenih djela</a:t>
            </a:r>
          </a:p>
          <a:p>
            <a:pPr indent="0" algn="just">
              <a:buNone/>
            </a:pPr>
            <a:endParaRPr lang="hr-HR" sz="180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308236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570EEE5A-3AE8-269D-5DB1-95CFB1D25E45}"/>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Porezni nadzor gospodarske djelatnosti udruge</a:t>
            </a:r>
          </a:p>
        </p:txBody>
      </p:sp>
      <p:sp>
        <p:nvSpPr>
          <p:cNvPr id="3" name="Rezervirano mjesto sadržaja 2">
            <a:extLst>
              <a:ext uri="{FF2B5EF4-FFF2-40B4-BE49-F238E27FC236}">
                <a16:creationId xmlns:a16="http://schemas.microsoft.com/office/drawing/2014/main" id="{882BFD96-B9C4-4560-B5D8-E48853BDF1B7}"/>
              </a:ext>
            </a:extLst>
          </p:cNvPr>
          <p:cNvSpPr>
            <a:spLocks noGrp="1"/>
          </p:cNvSpPr>
          <p:nvPr>
            <p:ph idx="1"/>
          </p:nvPr>
        </p:nvSpPr>
        <p:spPr>
          <a:xfrm>
            <a:off x="1371599" y="1885279"/>
            <a:ext cx="9724031" cy="4894899"/>
          </a:xfrm>
        </p:spPr>
        <p:txBody>
          <a:bodyPr anchor="ctr">
            <a:normAutofit fontScale="77500" lnSpcReduction="20000"/>
          </a:bodyPr>
          <a:lstStyle/>
          <a:p>
            <a:pPr indent="0" algn="just">
              <a:buNone/>
            </a:pPr>
            <a:r>
              <a:rPr lang="hr-HR" sz="2100"/>
              <a:t>Primjeri utvrđenih nepravilnosti prilikom provođenja poreznih nadzora kod sportskih udruga: </a:t>
            </a:r>
          </a:p>
          <a:p>
            <a:pPr indent="0" algn="just">
              <a:buNone/>
            </a:pPr>
            <a:endParaRPr lang="hr-HR" sz="2100"/>
          </a:p>
          <a:p>
            <a:pPr marL="342900" lvl="0" indent="-342900" algn="just">
              <a:buFont typeface="+mj-lt"/>
              <a:buAutoNum type="alphaLcParenR"/>
            </a:pPr>
            <a:r>
              <a:rPr lang="hr-HR" sz="2100"/>
              <a:t>obračun drugog dohotka i pripadajućih doprinosa na: </a:t>
            </a:r>
          </a:p>
          <a:p>
            <a:pPr marL="342900" lvl="0" indent="-342900" algn="just">
              <a:buFont typeface="Arial" panose="020B0604020202020204" pitchFamily="34" charset="0"/>
              <a:buChar char="-"/>
            </a:pPr>
            <a:r>
              <a:rPr lang="hr-HR" sz="2100"/>
              <a:t>isplaćene naknade sportskih sudaca i delegata, </a:t>
            </a:r>
          </a:p>
          <a:p>
            <a:pPr marL="342900" lvl="0" indent="-342900" algn="just">
              <a:buFont typeface="Arial" panose="020B0604020202020204" pitchFamily="34" charset="0"/>
              <a:buChar char="-"/>
            </a:pPr>
            <a:r>
              <a:rPr lang="hr-HR" sz="2100"/>
              <a:t>na primitak po osnovi djelatnosti članova skupština, nadzornih odbora upravnih odbora, upravnih tijela i drugih njima odgovarajućih tijela, </a:t>
            </a:r>
          </a:p>
          <a:p>
            <a:pPr marL="342900" lvl="0" indent="-342900" algn="just">
              <a:buFont typeface="Arial" panose="020B0604020202020204" pitchFamily="34" charset="0"/>
              <a:buChar char="-"/>
            </a:pPr>
            <a:r>
              <a:rPr lang="hr-HR" sz="2100"/>
              <a:t>na isplaćeni iznos gotovine sa žiro računa kluba bez odgovarajuće dokumentacije, </a:t>
            </a:r>
          </a:p>
          <a:p>
            <a:pPr marL="342900" lvl="0" indent="-342900" algn="just">
              <a:buFont typeface="Arial" panose="020B0604020202020204" pitchFamily="34" charset="0"/>
              <a:buChar char="-"/>
            </a:pPr>
            <a:r>
              <a:rPr lang="hr-HR" sz="2100"/>
              <a:t>na isplatu naknade sportašima amaterima isplaćene u iznosu iznad iznosa koji se ne smatra dohotkom,</a:t>
            </a:r>
          </a:p>
          <a:p>
            <a:pPr marL="342900" lvl="0" indent="-342900" algn="just">
              <a:buFont typeface="Arial" panose="020B0604020202020204" pitchFamily="34" charset="0"/>
              <a:buChar char="-"/>
            </a:pPr>
            <a:r>
              <a:rPr lang="hr-HR" sz="2100"/>
              <a:t>na naknade i isplaćene putne troškove vanjskim suradnicima za rad na utakmicama (liječnicima, snimatelju i dr. osobama) bez vjerodostojne dokumentacije, </a:t>
            </a:r>
          </a:p>
          <a:p>
            <a:pPr marL="342900" lvl="0" indent="-342900" algn="just">
              <a:buFont typeface="Arial" panose="020B0604020202020204" pitchFamily="34" charset="0"/>
              <a:buChar char="-"/>
            </a:pPr>
            <a:r>
              <a:rPr lang="hr-HR" sz="2100"/>
              <a:t>na plaćeni iznos za najam stana igračima koji su imali obrt, </a:t>
            </a:r>
          </a:p>
          <a:p>
            <a:pPr marL="342900" lvl="0" indent="-342900" algn="just">
              <a:buFont typeface="Arial" panose="020B0604020202020204" pitchFamily="34" charset="0"/>
              <a:buChar char="-"/>
            </a:pPr>
            <a:r>
              <a:rPr lang="hr-HR" sz="2100"/>
              <a:t>na isplate sa žiro računa u gotovini za materijalne troškove bez vjerodostojne dokumentacije, </a:t>
            </a:r>
          </a:p>
          <a:p>
            <a:pPr marL="342900" lvl="0" indent="-342900" algn="just">
              <a:buFont typeface="Arial" panose="020B0604020202020204" pitchFamily="34" charset="0"/>
              <a:buChar char="-"/>
            </a:pPr>
            <a:r>
              <a:rPr lang="hr-HR" sz="2100"/>
              <a:t>na isplate igračima i trenerima temeljem nevjerodostojnih putnih naloga </a:t>
            </a:r>
          </a:p>
          <a:p>
            <a:pPr marL="0" lvl="0" indent="0" algn="just">
              <a:buNone/>
            </a:pPr>
            <a:r>
              <a:rPr lang="hr-HR" sz="2100"/>
              <a:t>b)   kod udruga koje su u sustavu PDV-a:</a:t>
            </a:r>
          </a:p>
          <a:p>
            <a:pPr marL="342900" lvl="0" indent="-342900" algn="just">
              <a:buFont typeface="Arial" panose="020B0604020202020204" pitchFamily="34" charset="0"/>
              <a:buChar char="-"/>
            </a:pPr>
            <a:r>
              <a:rPr lang="hr-HR" sz="2100"/>
              <a:t>osporen je dio pretporeza na ulazne račune koji nisu vezani uz obavljanje gospodarske djelatnosti</a:t>
            </a:r>
          </a:p>
          <a:p>
            <a:pPr marL="342900" lvl="0" indent="-342900" algn="just">
              <a:buFont typeface="Arial" panose="020B0604020202020204" pitchFamily="34" charset="0"/>
              <a:buChar char="-"/>
            </a:pPr>
            <a:r>
              <a:rPr lang="hr-HR" sz="2100"/>
              <a:t>obračunat je PDV na prodane ulaznice za nogometne utakmice i na isporuku sportske opreme igračima bez naknade, po računima po kojima je priznat pretporez</a:t>
            </a:r>
          </a:p>
          <a:p>
            <a:endParaRPr lang="hr-HR" sz="2000"/>
          </a:p>
        </p:txBody>
      </p:sp>
    </p:spTree>
    <p:extLst>
      <p:ext uri="{BB962C8B-B14F-4D97-AF65-F5344CB8AC3E}">
        <p14:creationId xmlns:p14="http://schemas.microsoft.com/office/powerpoint/2010/main" val="29057647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BC8E2F8D-8FB2-3311-B3D3-91A4B44F4AA8}"/>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Porezni nadzor gospodarske djelatnosti udruge</a:t>
            </a:r>
          </a:p>
        </p:txBody>
      </p:sp>
      <p:sp>
        <p:nvSpPr>
          <p:cNvPr id="3" name="Rezervirano mjesto sadržaja 2">
            <a:extLst>
              <a:ext uri="{FF2B5EF4-FFF2-40B4-BE49-F238E27FC236}">
                <a16:creationId xmlns:a16="http://schemas.microsoft.com/office/drawing/2014/main" id="{47005A30-DE21-B85A-17C8-67719F1C24E9}"/>
              </a:ext>
            </a:extLst>
          </p:cNvPr>
          <p:cNvSpPr>
            <a:spLocks noGrp="1"/>
          </p:cNvSpPr>
          <p:nvPr>
            <p:ph idx="1"/>
          </p:nvPr>
        </p:nvSpPr>
        <p:spPr>
          <a:xfrm>
            <a:off x="1342415" y="1891970"/>
            <a:ext cx="9724031" cy="4362915"/>
          </a:xfrm>
        </p:spPr>
        <p:txBody>
          <a:bodyPr anchor="ctr">
            <a:normAutofit/>
          </a:bodyPr>
          <a:lstStyle/>
          <a:p>
            <a:pPr marL="0" lvl="0" indent="0">
              <a:buNone/>
            </a:pPr>
            <a:endParaRPr lang="hr-HR" sz="1800">
              <a:effectLst/>
              <a:latin typeface="Arial" panose="020B0604020202020204" pitchFamily="34" charset="0"/>
              <a:ea typeface="Calibri" panose="020F0502020204030204" pitchFamily="34" charset="0"/>
            </a:endParaRPr>
          </a:p>
          <a:p>
            <a:pPr marL="0" lvl="0" indent="0" algn="just">
              <a:buNone/>
            </a:pPr>
            <a:r>
              <a:rPr lang="hr-HR" sz="1700"/>
              <a:t>c)    Nadzori fiskalizacije:</a:t>
            </a:r>
          </a:p>
          <a:p>
            <a:pPr marL="342900" lvl="0" indent="-342900" algn="just">
              <a:lnSpc>
                <a:spcPct val="107000"/>
              </a:lnSpc>
              <a:spcAft>
                <a:spcPts val="800"/>
              </a:spcAft>
              <a:buFont typeface="Arial" panose="020B0604020202020204" pitchFamily="34" charset="0"/>
              <a:buChar char="-"/>
            </a:pPr>
            <a:r>
              <a:rPr lang="hr-HR" sz="1700"/>
              <a:t>nadzori su obavljeni kod djelatnosti sportskih klubova ( teretane / fitness klub..) </a:t>
            </a:r>
          </a:p>
          <a:p>
            <a:pPr indent="457200" algn="just"/>
            <a:r>
              <a:rPr lang="hr-HR" sz="1700"/>
              <a:t>fitness klub obavlja djelatnost u unajmljenom poslovnom prostoru, pruža usluge korištenja fitnessa i vođenja korektivnih vježbi zbog unapređenja kvalitete zdravlja i financira se od članarina koja se naplaćuju putem uplatnica, nakon čega se dobiveni novac polaže na žiro-račun udruge, </a:t>
            </a:r>
          </a:p>
          <a:p>
            <a:pPr indent="457200" algn="just"/>
            <a:r>
              <a:rPr lang="hr-HR" sz="1700"/>
              <a:t>drugi fitnes klub pruža usluge korištenja teretane, individualnih treninga, plana prehrane i plana treninga prema cjeniku (i obveznik je u sustavu poreza na dobit)</a:t>
            </a:r>
          </a:p>
          <a:p>
            <a:pPr indent="457200" algn="just"/>
            <a:r>
              <a:rPr lang="hr-HR" sz="1700"/>
              <a:t>izvršena je porezna kontrola na javnim površinama, gdje se u organizaciji udruga i turističke zajednice poslovalo na štandovima sa hranom i pićem. Cjelokupan prihod bio je namijenjen u svrhu napredovanja udruga. Obzirom da se radilo o prigodnim događajima (glazbeni kulturni festival, druženje članova i pripremanje hrane na poziv turističke zajednice) koji se održavaju povremeno, nadzorima je utvrđeno da udruge za pružene ugostiteljske usluge naplaćene gotovinom nisu obveznici fiskalizacije (jer nisu obveznici dobiti)</a:t>
            </a:r>
          </a:p>
          <a:p>
            <a:endParaRPr lang="hr-HR" sz="2000"/>
          </a:p>
        </p:txBody>
      </p:sp>
    </p:spTree>
    <p:extLst>
      <p:ext uri="{BB962C8B-B14F-4D97-AF65-F5344CB8AC3E}">
        <p14:creationId xmlns:p14="http://schemas.microsoft.com/office/powerpoint/2010/main" val="1932067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E2C9F102-3728-4378-E101-106DD0C66970}"/>
              </a:ext>
            </a:extLst>
          </p:cNvPr>
          <p:cNvSpPr>
            <a:spLocks noGrp="1"/>
          </p:cNvSpPr>
          <p:nvPr>
            <p:ph type="title"/>
          </p:nvPr>
        </p:nvSpPr>
        <p:spPr>
          <a:xfrm>
            <a:off x="1371599" y="294538"/>
            <a:ext cx="9895951" cy="1033669"/>
          </a:xfrm>
        </p:spPr>
        <p:txBody>
          <a:bodyPr>
            <a:normAutofit fontScale="90000"/>
          </a:bodyPr>
          <a:lstStyle/>
          <a:p>
            <a:br>
              <a:rPr lang="hr-HR" sz="2000">
                <a:solidFill>
                  <a:schemeClr val="bg1"/>
                </a:solidFill>
                <a:effectLst/>
                <a:latin typeface="Aptos" panose="020B0004020202020204" pitchFamily="34" charset="0"/>
                <a:ea typeface="Calibri" panose="020F0502020204030204" pitchFamily="34" charset="0"/>
                <a:cs typeface="Calibri" panose="020F0502020204030204" pitchFamily="34" charset="0"/>
              </a:rPr>
            </a:br>
            <a:br>
              <a:rPr lang="hr-HR" sz="2000">
                <a:solidFill>
                  <a:schemeClr val="bg1"/>
                </a:solidFill>
                <a:effectLst/>
                <a:latin typeface="Aptos" panose="020B0004020202020204" pitchFamily="34" charset="0"/>
                <a:ea typeface="Calibri" panose="020F0502020204030204" pitchFamily="34" charset="0"/>
                <a:cs typeface="Calibri" panose="020F0502020204030204" pitchFamily="34" charset="0"/>
              </a:rPr>
            </a:br>
            <a:r>
              <a:rPr lang="hr-HR">
                <a:solidFill>
                  <a:schemeClr val="bg1"/>
                </a:solidFill>
                <a:effectLst/>
                <a:latin typeface="Aptos" panose="020B0004020202020204" pitchFamily="34" charset="0"/>
                <a:ea typeface="Calibri" panose="020F0502020204030204" pitchFamily="34" charset="0"/>
                <a:cs typeface="Calibri" panose="020F0502020204030204" pitchFamily="34" charset="0"/>
              </a:rPr>
              <a:t>Izmjene poreznih propisa u 2026.</a:t>
            </a:r>
            <a:br>
              <a:rPr lang="hr-HR">
                <a:solidFill>
                  <a:schemeClr val="bg1"/>
                </a:solidFill>
                <a:effectLst/>
                <a:latin typeface="Aptos" panose="020B0004020202020204" pitchFamily="34" charset="0"/>
                <a:ea typeface="Calibri" panose="020F0502020204030204" pitchFamily="34" charset="0"/>
                <a:cs typeface="Calibri" panose="020F0502020204030204" pitchFamily="34" charset="0"/>
              </a:rPr>
            </a:br>
            <a:br>
              <a:rPr lang="hr-HR" sz="2000">
                <a:solidFill>
                  <a:schemeClr val="bg1"/>
                </a:solidFill>
                <a:effectLst/>
                <a:latin typeface="Aptos" panose="020B0004020202020204" pitchFamily="34" charset="0"/>
                <a:ea typeface="Calibri" panose="020F0502020204030204" pitchFamily="34" charset="0"/>
                <a:cs typeface="Calibri" panose="020F0502020204030204" pitchFamily="34" charset="0"/>
              </a:rPr>
            </a:br>
            <a:br>
              <a:rPr lang="hr-HR" sz="2000" b="1">
                <a:solidFill>
                  <a:schemeClr val="bg1"/>
                </a:solidFill>
              </a:rPr>
            </a:br>
            <a:endParaRPr lang="hr-HR" sz="2000">
              <a:solidFill>
                <a:schemeClr val="bg1"/>
              </a:solidFill>
            </a:endParaRPr>
          </a:p>
        </p:txBody>
      </p:sp>
      <p:sp>
        <p:nvSpPr>
          <p:cNvPr id="3" name="Rezervirano mjesto sadržaja 2">
            <a:extLst>
              <a:ext uri="{FF2B5EF4-FFF2-40B4-BE49-F238E27FC236}">
                <a16:creationId xmlns:a16="http://schemas.microsoft.com/office/drawing/2014/main" id="{63AB856E-61E8-74AA-1878-F855E3426228}"/>
              </a:ext>
            </a:extLst>
          </p:cNvPr>
          <p:cNvSpPr>
            <a:spLocks noGrp="1"/>
          </p:cNvSpPr>
          <p:nvPr>
            <p:ph idx="1"/>
          </p:nvPr>
        </p:nvSpPr>
        <p:spPr>
          <a:xfrm>
            <a:off x="1371599" y="1744824"/>
            <a:ext cx="9724031" cy="4954556"/>
          </a:xfrm>
        </p:spPr>
        <p:txBody>
          <a:bodyPr anchor="ctr">
            <a:normAutofit/>
          </a:bodyPr>
          <a:lstStyle/>
          <a:p>
            <a:pPr marL="0" indent="0">
              <a:buNone/>
            </a:pPr>
            <a:endParaRPr lang="hr-HR" sz="1600" b="1"/>
          </a:p>
          <a:p>
            <a:pPr marL="0" indent="0">
              <a:buNone/>
            </a:pPr>
            <a:endParaRPr lang="hr-HR" sz="1600" b="1"/>
          </a:p>
          <a:p>
            <a:pPr marL="0" indent="0" algn="just">
              <a:buNone/>
            </a:pPr>
            <a:r>
              <a:rPr lang="hr-HR" sz="1600">
                <a:solidFill>
                  <a:srgbClr val="002060"/>
                </a:solidFill>
              </a:rPr>
              <a:t>Čl.7. </a:t>
            </a:r>
            <a:r>
              <a:rPr lang="hr-HR" sz="1600" b="1">
                <a:solidFill>
                  <a:srgbClr val="002060"/>
                </a:solidFill>
              </a:rPr>
              <a:t>Zakona o porezu na dobit</a:t>
            </a:r>
          </a:p>
          <a:p>
            <a:pPr marL="0" indent="0" algn="just">
              <a:buNone/>
            </a:pPr>
            <a:r>
              <a:rPr lang="hr-HR" sz="1400">
                <a:solidFill>
                  <a:srgbClr val="424242"/>
                </a:solidFill>
              </a:rPr>
              <a:t>(7)</a:t>
            </a:r>
            <a:r>
              <a:rPr lang="hr-HR" sz="1400" b="0" i="0">
                <a:solidFill>
                  <a:srgbClr val="424242"/>
                </a:solidFill>
                <a:effectLst/>
              </a:rPr>
              <a:t>Porezno priznatim rashodima darovanja smatraju se darovanja u naravi ili novcu, u iznosu do 2 % prihoda ostvarenog prethodnog ili tekućeg poreznog razdoblja, koja su učinjena u tuzemstvu za kulturne, znanstvene, odgojno-obrazovne, zdravstvene, humanitarne, sportske, vjerske, ekološke i druge općekorisne svrhe udrugama, tijelima državne uprave, lokalne i područne (regionalne) samouprave i drugim osobama koje navedene djelatnosti obavljaju u skladu s posebnim propisima.</a:t>
            </a:r>
          </a:p>
          <a:p>
            <a:pPr marL="0" indent="0" algn="just">
              <a:buNone/>
            </a:pPr>
            <a:r>
              <a:rPr lang="hr-HR" sz="1400" b="0" i="0">
                <a:solidFill>
                  <a:srgbClr val="424242"/>
                </a:solidFill>
                <a:effectLst/>
              </a:rPr>
              <a:t>(8) Iznimno od stavka 7. ovoga članka, darovanja dana </a:t>
            </a:r>
            <a:r>
              <a:rPr lang="hr-HR" sz="1400" b="0" i="0">
                <a:solidFill>
                  <a:srgbClr val="424242"/>
                </a:solidFill>
                <a:effectLst>
                  <a:outerShdw blurRad="38100" dist="38100" dir="2700000" algn="tl">
                    <a:srgbClr val="000000">
                      <a:alpha val="43137"/>
                    </a:srgbClr>
                  </a:outerShdw>
                </a:effectLst>
              </a:rPr>
              <a:t>za svrhe utvrđene strateškim projektima prema posebnim propisima ili strategijom nadležnih ministarstava </a:t>
            </a:r>
            <a:r>
              <a:rPr lang="hr-HR" sz="1400" b="0" i="0">
                <a:solidFill>
                  <a:srgbClr val="424242"/>
                </a:solidFill>
                <a:effectLst/>
              </a:rPr>
              <a:t>mogu biti utvrđena u iznosu </a:t>
            </a:r>
            <a:r>
              <a:rPr lang="hr-HR" sz="1400" b="0" i="0">
                <a:solidFill>
                  <a:schemeClr val="accent2">
                    <a:lumMod val="75000"/>
                  </a:schemeClr>
                </a:solidFill>
                <a:effectLst>
                  <a:outerShdw blurRad="38100" dist="38100" dir="2700000" algn="tl">
                    <a:srgbClr val="000000">
                      <a:alpha val="43137"/>
                    </a:srgbClr>
                  </a:outerShdw>
                </a:effectLst>
              </a:rPr>
              <a:t>većem od 2 % prihoda </a:t>
            </a:r>
            <a:r>
              <a:rPr lang="hr-HR" sz="1400" b="0" i="0">
                <a:solidFill>
                  <a:srgbClr val="424242"/>
                </a:solidFill>
                <a:effectLst/>
              </a:rPr>
              <a:t>ostvarenog prethodnog ili tekućeg poreznog razdoblja na temelju Odluke nadležnog ministarstva donesene uz suglasnost Vlade Republike Hrvatske.</a:t>
            </a:r>
          </a:p>
          <a:p>
            <a:pPr marL="0" indent="0" algn="just">
              <a:buNone/>
            </a:pPr>
            <a:r>
              <a:rPr lang="hr-HR" sz="1600">
                <a:solidFill>
                  <a:srgbClr val="002060"/>
                </a:solidFill>
              </a:rPr>
              <a:t>Čl. 15. </a:t>
            </a:r>
            <a:r>
              <a:rPr lang="hr-HR" sz="1600" b="1">
                <a:solidFill>
                  <a:srgbClr val="002060"/>
                </a:solidFill>
              </a:rPr>
              <a:t>Zakona o porezu na dohodak</a:t>
            </a:r>
          </a:p>
          <a:p>
            <a:pPr marL="0" indent="0" algn="just">
              <a:buNone/>
            </a:pPr>
            <a:r>
              <a:rPr lang="hr-HR" sz="1400" b="0" i="0">
                <a:solidFill>
                  <a:srgbClr val="424242"/>
                </a:solidFill>
                <a:effectLst/>
                <a:latin typeface="Roboto" panose="02000000000000000000" pitchFamily="2" charset="0"/>
              </a:rPr>
              <a:t>​</a:t>
            </a:r>
            <a:r>
              <a:rPr lang="hr-HR" sz="1400">
                <a:solidFill>
                  <a:srgbClr val="424242"/>
                </a:solidFill>
              </a:rPr>
              <a:t>(2) Porezni obveznik može uvećati osobni odbitak za darovanja dana u tuzemstvu u naravi i u novcu doznačenim na račun za plaćanje sukladno propisu kojim se uređuje platni promet​, a u kulturne, odgojno-obrazovne, znanstvene, zdravstvene, humanitarne, </a:t>
            </a:r>
            <a:r>
              <a:rPr lang="hr-HR" sz="1400">
                <a:solidFill>
                  <a:srgbClr val="424242"/>
                </a:solidFill>
                <a:effectLst>
                  <a:outerShdw blurRad="38100" dist="38100" dir="2700000" algn="tl">
                    <a:srgbClr val="000000">
                      <a:alpha val="43137"/>
                    </a:srgbClr>
                  </a:outerShdw>
                </a:effectLst>
              </a:rPr>
              <a:t>športske</a:t>
            </a:r>
            <a:r>
              <a:rPr lang="hr-HR" sz="1400">
                <a:solidFill>
                  <a:srgbClr val="424242"/>
                </a:solidFill>
              </a:rPr>
              <a:t> i vjerske svrhe, udrugama i drugim osobama koje te djelatnosti obavljaju u skladu s posebnim propisima, do visine 2% primitaka za koje je u tekućoj godini podnesena godišnja porezna prijava i utvrđen godišnji porez na dohodak ili je proveden poseban postupak utvrđivanja godišnjeg poreza na dohodak.</a:t>
            </a:r>
          </a:p>
          <a:p>
            <a:pPr marL="0" indent="0" algn="just">
              <a:buNone/>
            </a:pPr>
            <a:r>
              <a:rPr lang="hr-HR" sz="1400">
                <a:solidFill>
                  <a:srgbClr val="424242"/>
                </a:solidFill>
              </a:rPr>
              <a:t>(3) Iznimno od stavka 2. ovoga članka, osobni odbitak </a:t>
            </a:r>
            <a:r>
              <a:rPr lang="hr-HR" sz="1400">
                <a:solidFill>
                  <a:srgbClr val="424242"/>
                </a:solidFill>
                <a:effectLst>
                  <a:outerShdw blurRad="38100" dist="38100" dir="2700000" algn="tl">
                    <a:srgbClr val="000000">
                      <a:alpha val="43137"/>
                    </a:srgbClr>
                  </a:outerShdw>
                </a:effectLst>
              </a:rPr>
              <a:t>uvećava se za darovanja dana iznad propisane visine, pod uvjetom da su dana za svrhe utvrđene strateškim projektima prema posebnim propisima ili strategijom nadležnih ministarstava </a:t>
            </a:r>
            <a:r>
              <a:rPr lang="hr-HR" sz="1400">
                <a:solidFill>
                  <a:srgbClr val="424242"/>
                </a:solidFill>
              </a:rPr>
              <a:t>na temelju odluke nadležnog ministarstva donesene uz suglasnost Vlade Republike Hrvatske.</a:t>
            </a:r>
          </a:p>
          <a:p>
            <a:pPr marL="0" indent="0" algn="just">
              <a:buNone/>
            </a:pPr>
            <a:endParaRPr lang="hr-HR" sz="2000">
              <a:solidFill>
                <a:srgbClr val="002060"/>
              </a:solidFill>
            </a:endParaRPr>
          </a:p>
          <a:p>
            <a:endParaRPr lang="hr-HR" sz="2000"/>
          </a:p>
        </p:txBody>
      </p:sp>
    </p:spTree>
    <p:extLst>
      <p:ext uri="{BB962C8B-B14F-4D97-AF65-F5344CB8AC3E}">
        <p14:creationId xmlns:p14="http://schemas.microsoft.com/office/powerpoint/2010/main" val="28870251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ABBA5EA-702E-E5F8-3831-8CA0FF3A9D3D}"/>
              </a:ext>
            </a:extLst>
          </p:cNvPr>
          <p:cNvSpPr>
            <a:spLocks noGrp="1"/>
          </p:cNvSpPr>
          <p:nvPr>
            <p:ph type="title"/>
          </p:nvPr>
        </p:nvSpPr>
        <p:spPr>
          <a:xfrm>
            <a:off x="1371599" y="294538"/>
            <a:ext cx="9895951" cy="1033669"/>
          </a:xfrm>
        </p:spPr>
        <p:txBody>
          <a:bodyPr>
            <a:normAutofit fontScale="90000"/>
          </a:bodyPr>
          <a:lstStyle/>
          <a:p>
            <a:br>
              <a:rPr lang="hr-HR" sz="4000">
                <a:solidFill>
                  <a:schemeClr val="bg1"/>
                </a:solidFill>
                <a:latin typeface="Aptos" panose="020B0004020202020204" pitchFamily="34" charset="0"/>
                <a:ea typeface="Calibri" panose="020F0502020204030204" pitchFamily="34" charset="0"/>
                <a:cs typeface="Calibri" panose="020F0502020204030204" pitchFamily="34" charset="0"/>
              </a:rPr>
            </a:br>
            <a:r>
              <a:rPr lang="hr-HR" sz="4000">
                <a:solidFill>
                  <a:schemeClr val="bg1"/>
                </a:solidFill>
                <a:latin typeface="Aptos" panose="020B0004020202020204" pitchFamily="34" charset="0"/>
                <a:ea typeface="Calibri" panose="020F0502020204030204" pitchFamily="34" charset="0"/>
                <a:cs typeface="Calibri" panose="020F0502020204030204" pitchFamily="34" charset="0"/>
              </a:rPr>
              <a:t>Izmjene poreznih propisa u 2026.</a:t>
            </a:r>
            <a:br>
              <a:rPr lang="hr-HR" sz="4000">
                <a:solidFill>
                  <a:schemeClr val="bg1"/>
                </a:solidFill>
                <a:latin typeface="Aptos" panose="020B0004020202020204" pitchFamily="34" charset="0"/>
                <a:ea typeface="Calibri" panose="020F0502020204030204" pitchFamily="34" charset="0"/>
                <a:cs typeface="Calibri" panose="020F0502020204030204" pitchFamily="34" charset="0"/>
              </a:rPr>
            </a:br>
            <a:br>
              <a:rPr lang="hr-HR" sz="1800">
                <a:solidFill>
                  <a:schemeClr val="bg1"/>
                </a:solidFill>
                <a:latin typeface="Aptos" panose="020B0004020202020204" pitchFamily="34" charset="0"/>
                <a:ea typeface="Calibri" panose="020F0502020204030204" pitchFamily="34" charset="0"/>
                <a:cs typeface="Calibri" panose="020F0502020204030204" pitchFamily="34" charset="0"/>
              </a:rPr>
            </a:br>
            <a:endParaRPr lang="hr-HR" sz="4000">
              <a:solidFill>
                <a:srgbClr val="FFFFFF"/>
              </a:solidFill>
            </a:endParaRPr>
          </a:p>
        </p:txBody>
      </p:sp>
      <p:sp>
        <p:nvSpPr>
          <p:cNvPr id="3" name="Rezervirano mjesto sadržaja 2">
            <a:extLst>
              <a:ext uri="{FF2B5EF4-FFF2-40B4-BE49-F238E27FC236}">
                <a16:creationId xmlns:a16="http://schemas.microsoft.com/office/drawing/2014/main" id="{BB80D172-7D4D-C38F-E318-FD3AF9CC4563}"/>
              </a:ext>
            </a:extLst>
          </p:cNvPr>
          <p:cNvSpPr>
            <a:spLocks noGrp="1"/>
          </p:cNvSpPr>
          <p:nvPr>
            <p:ph idx="1"/>
          </p:nvPr>
        </p:nvSpPr>
        <p:spPr>
          <a:xfrm>
            <a:off x="1371599" y="1597432"/>
            <a:ext cx="9724031" cy="5117999"/>
          </a:xfrm>
        </p:spPr>
        <p:txBody>
          <a:bodyPr anchor="ctr">
            <a:normAutofit/>
          </a:bodyPr>
          <a:lstStyle/>
          <a:p>
            <a:pPr marL="0" indent="0" algn="just">
              <a:buNone/>
            </a:pPr>
            <a:r>
              <a:rPr lang="hr-HR" sz="1600" b="1"/>
              <a:t>Pravilnik o porezu na dobit</a:t>
            </a:r>
          </a:p>
          <a:p>
            <a:pPr algn="just"/>
            <a:r>
              <a:rPr lang="hr-HR" sz="1600"/>
              <a:t>U smislu članka 7. stavka 8. Zakona </a:t>
            </a:r>
            <a:r>
              <a:rPr lang="hr-HR" sz="1600" b="1">
                <a:solidFill>
                  <a:schemeClr val="accent2">
                    <a:lumMod val="75000"/>
                  </a:schemeClr>
                </a:solidFill>
              </a:rPr>
              <a:t>strateškim projektima </a:t>
            </a:r>
            <a:r>
              <a:rPr lang="hr-HR" sz="1600"/>
              <a:t>smatraju se projekti koji su Odlukom nadležnog ministarstva, donesenom uz suglasnost Vlade Republike Hrvatske, utvrđeni u skladu s posebnim propisima ili strategijom</a:t>
            </a:r>
          </a:p>
          <a:p>
            <a:pPr marL="174625" indent="0" algn="just">
              <a:buNone/>
            </a:pPr>
            <a:r>
              <a:rPr lang="hr-HR" sz="1600"/>
              <a:t>Poreznom obveznik utvrđuju se porezno priznati rashodi iz članka 7. stavka 8. Zakona, temeljem </a:t>
            </a:r>
            <a:r>
              <a:rPr lang="hr-HR" sz="1600" b="1">
                <a:solidFill>
                  <a:schemeClr val="accent2">
                    <a:lumMod val="75000"/>
                  </a:schemeClr>
                </a:solidFill>
              </a:rPr>
              <a:t>Potvrde primatelja darovanja  </a:t>
            </a:r>
            <a:r>
              <a:rPr lang="hr-HR" sz="1600"/>
              <a:t>(donacija) u kojoj se navode bitni elementi Odluke iz stavka 1. ovoga članka</a:t>
            </a:r>
          </a:p>
          <a:p>
            <a:pPr algn="just"/>
            <a:r>
              <a:rPr lang="hr-HR" sz="1600"/>
              <a:t> Primatelj darovanja iz članka 7. stavka 8. Zakona dužan je o primljenim darovanjima dostaviti nadležnom ministarstvu </a:t>
            </a:r>
            <a:r>
              <a:rPr lang="hr-HR" sz="1600" b="1">
                <a:solidFill>
                  <a:schemeClr val="accent2">
                    <a:lumMod val="75000"/>
                  </a:schemeClr>
                </a:solidFill>
              </a:rPr>
              <a:t>Izvješće o primljenim sredstvima u ukupnom iznosu uz popis darovatelja </a:t>
            </a:r>
            <a:r>
              <a:rPr lang="hr-HR" sz="1600"/>
              <a:t>najkasnije do 31. ožujka tekuće godine za prethodnu godinu</a:t>
            </a:r>
          </a:p>
          <a:p>
            <a:pPr algn="just"/>
            <a:r>
              <a:rPr lang="hr-HR" sz="1600"/>
              <a:t>Podatke o primateljima darovanja, iznosu darovanja po primatelju i ukupnom iznosu darovanja iz članka 7. stavka 8. Zakona, te podatak o ukupnom iznosu darovanja iz stavka 4. ovoga članka i članka 7. stavka 7. Zakona i ukupnom iznosu porezno priznatih rashoda darovanja </a:t>
            </a:r>
            <a:r>
              <a:rPr lang="hr-HR" sz="1600" b="1">
                <a:solidFill>
                  <a:schemeClr val="accent2">
                    <a:lumMod val="75000"/>
                  </a:schemeClr>
                </a:solidFill>
              </a:rPr>
              <a:t>porezni obveznik dostavlja Poreznoj upravi</a:t>
            </a:r>
            <a:endParaRPr lang="hr-HR" sz="1600"/>
          </a:p>
          <a:p>
            <a:pPr algn="just"/>
            <a:r>
              <a:rPr lang="hr-HR" sz="1600"/>
              <a:t> Porezna uprava podatke može razmijeniti s nadležnim ministarstvima i drugim tijelima u skladu s općim poreznim propisom</a:t>
            </a:r>
          </a:p>
          <a:p>
            <a:pPr marL="0" indent="0" algn="just">
              <a:buNone/>
            </a:pPr>
            <a:endParaRPr lang="hr-HR" sz="1600"/>
          </a:p>
          <a:p>
            <a:endParaRPr lang="hr-HR" sz="1400"/>
          </a:p>
        </p:txBody>
      </p:sp>
      <p:sp>
        <p:nvSpPr>
          <p:cNvPr id="4" name="Pravokutnik: zaobljeni kutovi 3">
            <a:extLst>
              <a:ext uri="{FF2B5EF4-FFF2-40B4-BE49-F238E27FC236}">
                <a16:creationId xmlns:a16="http://schemas.microsoft.com/office/drawing/2014/main" id="{7C9BA3FA-5AA0-1CB0-E996-318EA6A40B00}"/>
              </a:ext>
            </a:extLst>
          </p:cNvPr>
          <p:cNvSpPr/>
          <p:nvPr/>
        </p:nvSpPr>
        <p:spPr>
          <a:xfrm>
            <a:off x="1896894" y="5780683"/>
            <a:ext cx="8317149" cy="782779"/>
          </a:xfrm>
          <a:prstGeom prst="roundRect">
            <a:avLst/>
          </a:prstGeom>
          <a:solidFill>
            <a:schemeClr val="accent1">
              <a:lumMod val="50000"/>
            </a:schemeClr>
          </a:solidFill>
          <a:ln w="38100">
            <a:solidFill>
              <a:schemeClr val="accent2">
                <a:lumMod val="75000"/>
              </a:schemeClr>
            </a:solidFill>
          </a:ln>
          <a:scene3d>
            <a:camera prst="obliqueBottomRight"/>
            <a:lightRig rig="threePt" dir="t"/>
          </a:scene3d>
          <a:sp3d>
            <a:bevelT w="11430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hr-HR"/>
              <a:t>U darovanja ne spadaju sponzorstva ako je zauzvrat učinjena promidžba tvrtke, proizvoda ili znaka sponzora ili darovatelja</a:t>
            </a:r>
          </a:p>
        </p:txBody>
      </p:sp>
    </p:spTree>
    <p:extLst>
      <p:ext uri="{BB962C8B-B14F-4D97-AF65-F5344CB8AC3E}">
        <p14:creationId xmlns:p14="http://schemas.microsoft.com/office/powerpoint/2010/main" val="471839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slov 1">
            <a:extLst>
              <a:ext uri="{FF2B5EF4-FFF2-40B4-BE49-F238E27FC236}">
                <a16:creationId xmlns:a16="http://schemas.microsoft.com/office/drawing/2014/main" id="{562D46BC-D991-FC60-EA3F-066E3CA46A5D}"/>
              </a:ext>
            </a:extLst>
          </p:cNvPr>
          <p:cNvSpPr>
            <a:spLocks noGrp="1"/>
          </p:cNvSpPr>
          <p:nvPr>
            <p:ph type="title"/>
          </p:nvPr>
        </p:nvSpPr>
        <p:spPr>
          <a:xfrm>
            <a:off x="826396" y="586855"/>
            <a:ext cx="4230100" cy="3387497"/>
          </a:xfrm>
        </p:spPr>
        <p:txBody>
          <a:bodyPr anchor="b">
            <a:normAutofit/>
          </a:bodyPr>
          <a:lstStyle/>
          <a:p>
            <a:pPr algn="r"/>
            <a:r>
              <a:rPr lang="hr-HR" sz="4000">
                <a:solidFill>
                  <a:srgbClr val="FFFFFF"/>
                </a:solidFill>
              </a:rPr>
              <a:t>Osnivanje i registracija neprofitnih organizacija (udruga, zajednice, savezi)</a:t>
            </a:r>
          </a:p>
        </p:txBody>
      </p:sp>
      <p:sp>
        <p:nvSpPr>
          <p:cNvPr id="3" name="Rezervirano mjesto sadržaja 2">
            <a:extLst>
              <a:ext uri="{FF2B5EF4-FFF2-40B4-BE49-F238E27FC236}">
                <a16:creationId xmlns:a16="http://schemas.microsoft.com/office/drawing/2014/main" id="{2710A7C6-349A-0A1D-84EE-7C9BA1DBFA99}"/>
              </a:ext>
            </a:extLst>
          </p:cNvPr>
          <p:cNvSpPr>
            <a:spLocks noGrp="1"/>
          </p:cNvSpPr>
          <p:nvPr>
            <p:ph idx="1"/>
          </p:nvPr>
        </p:nvSpPr>
        <p:spPr>
          <a:xfrm>
            <a:off x="6503158" y="649480"/>
            <a:ext cx="4862447" cy="5546047"/>
          </a:xfrm>
        </p:spPr>
        <p:txBody>
          <a:bodyPr anchor="ctr">
            <a:normAutofit/>
          </a:bodyPr>
          <a:lstStyle/>
          <a:p>
            <a:pPr marL="0" indent="0" algn="just">
              <a:buNone/>
            </a:pPr>
            <a:r>
              <a:rPr lang="hr-HR" sz="2000">
                <a:effectLst>
                  <a:outerShdw blurRad="38100" dist="38100" dir="2700000" algn="tl">
                    <a:srgbClr val="000000">
                      <a:alpha val="43137"/>
                    </a:srgbClr>
                  </a:outerShdw>
                </a:effectLst>
              </a:rPr>
              <a:t>Registar stvarnih vlasnika (RSV)</a:t>
            </a:r>
          </a:p>
          <a:p>
            <a:pPr algn="just"/>
            <a:r>
              <a:rPr lang="hr-HR" sz="2000"/>
              <a:t>Uspostavljen u svrhu sprječavanja zlouporabe pravnih subjekata za pranje novca i povezana predikatna kaznena djela te s ciljem povećanja transparentnosti i dostupnosti podataka o stvarnom vlasništvu</a:t>
            </a:r>
          </a:p>
          <a:p>
            <a:pPr algn="just"/>
            <a:r>
              <a:rPr lang="hr-HR" sz="2000"/>
              <a:t>ZSPNFT – pravni subjekti – udruga - dužna u Registar stvarnih vlasnika upisati podatke o stvarnom vlasniku, odnosno za udruge to je osoba ovlaštena za zastupanje kao i sve slijedeće/buduće promjene podataka u Registru ažurirati u popisanim rokovima</a:t>
            </a:r>
          </a:p>
          <a:p>
            <a:endParaRPr lang="hr-HR" sz="2000"/>
          </a:p>
        </p:txBody>
      </p:sp>
    </p:spTree>
    <p:extLst>
      <p:ext uri="{BB962C8B-B14F-4D97-AF65-F5344CB8AC3E}">
        <p14:creationId xmlns:p14="http://schemas.microsoft.com/office/powerpoint/2010/main" val="32348920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3C0F0EC-1690-0804-620F-C30123AE228F}"/>
              </a:ext>
            </a:extLst>
          </p:cNvPr>
          <p:cNvSpPr>
            <a:spLocks noGrp="1"/>
          </p:cNvSpPr>
          <p:nvPr>
            <p:ph type="title"/>
          </p:nvPr>
        </p:nvSpPr>
        <p:spPr>
          <a:xfrm>
            <a:off x="1136397" y="502020"/>
            <a:ext cx="5323715" cy="729621"/>
          </a:xfrm>
        </p:spPr>
        <p:txBody>
          <a:bodyPr anchor="b">
            <a:normAutofit/>
          </a:bodyPr>
          <a:lstStyle/>
          <a:p>
            <a:r>
              <a:rPr lang="hr-HR" sz="4000" b="1">
                <a:solidFill>
                  <a:srgbClr val="002060"/>
                </a:solidFill>
              </a:rPr>
              <a:t>Darovanja (donacije)</a:t>
            </a:r>
          </a:p>
        </p:txBody>
      </p:sp>
      <p:sp>
        <p:nvSpPr>
          <p:cNvPr id="8" name="Content Placeholder 7">
            <a:extLst>
              <a:ext uri="{FF2B5EF4-FFF2-40B4-BE49-F238E27FC236}">
                <a16:creationId xmlns:a16="http://schemas.microsoft.com/office/drawing/2014/main" id="{F7374060-126A-94BB-4DEC-5F8EE391F57C}"/>
              </a:ext>
            </a:extLst>
          </p:cNvPr>
          <p:cNvSpPr>
            <a:spLocks noGrp="1"/>
          </p:cNvSpPr>
          <p:nvPr>
            <p:ph idx="1"/>
          </p:nvPr>
        </p:nvSpPr>
        <p:spPr>
          <a:xfrm>
            <a:off x="1144923" y="1632858"/>
            <a:ext cx="5703746" cy="4935894"/>
          </a:xfrm>
        </p:spPr>
        <p:txBody>
          <a:bodyPr anchor="t">
            <a:normAutofit/>
          </a:bodyPr>
          <a:lstStyle/>
          <a:p>
            <a:pPr algn="just">
              <a:buFont typeface="Arial" panose="020B0604020202020204" pitchFamily="34" charset="0"/>
              <a:buChar char="•"/>
            </a:pPr>
            <a:r>
              <a:rPr lang="hr-HR" sz="1600"/>
              <a:t>Ministarstvo turizma i sporta donijelo je 3. studenoga 2025. godine </a:t>
            </a:r>
            <a:r>
              <a:rPr lang="hr-HR" sz="1600">
                <a:solidFill>
                  <a:srgbClr val="0070C0"/>
                </a:solidFill>
                <a:hlinkClick r:id="rId2">
                  <a:extLst>
                    <a:ext uri="{A12FA001-AC4F-418D-AE19-62706E023703}">
                      <ahyp:hlinkClr xmlns:ahyp="http://schemas.microsoft.com/office/drawing/2018/hyperlinkcolor" val="tx"/>
                    </a:ext>
                  </a:extLst>
                </a:hlinkClick>
              </a:rPr>
              <a:t>Odluku o projektima, aktivnostima i prihvatljivim primateljima darovanja (donacija) za sportske svrhe u 2026. godini</a:t>
            </a:r>
            <a:endParaRPr lang="hr-HR" sz="1600">
              <a:solidFill>
                <a:srgbClr val="0070C0"/>
              </a:solidFill>
            </a:endParaRPr>
          </a:p>
          <a:p>
            <a:pPr algn="just">
              <a:buFont typeface="Arial" panose="020B0604020202020204" pitchFamily="34" charset="0"/>
              <a:buChar char="•"/>
            </a:pPr>
            <a:r>
              <a:rPr lang="hr-HR" sz="1600"/>
              <a:t>Odlukom se definiraju projekti, aktivnosti i prihvatljivi primatelji darovanja za koje se sukladno članku 7. stavku 8. Zakona o porezu na dobit odobrava iznimka od članka 7. stavka 7. istog zakona.</a:t>
            </a:r>
          </a:p>
          <a:p>
            <a:pPr algn="just">
              <a:buFont typeface="Arial" panose="020B0604020202020204" pitchFamily="34" charset="0"/>
              <a:buChar char="•"/>
            </a:pPr>
            <a:r>
              <a:rPr lang="hr-HR" sz="1600"/>
              <a:t>Porezno priznatim rashodima darovanja (donacija) utvrđuju se darovanja (donacije) u naravi ili novcu, u iznosu većem od 2%, a </a:t>
            </a:r>
            <a:r>
              <a:rPr lang="hr-HR" sz="1600">
                <a:solidFill>
                  <a:srgbClr val="0070C0"/>
                </a:solidFill>
              </a:rPr>
              <a:t>najviše </a:t>
            </a:r>
            <a:r>
              <a:rPr lang="hr-HR" sz="1600" b="1">
                <a:solidFill>
                  <a:srgbClr val="0070C0"/>
                </a:solidFill>
              </a:rPr>
              <a:t>do 10% prihoda </a:t>
            </a:r>
            <a:r>
              <a:rPr lang="hr-HR" sz="1600">
                <a:solidFill>
                  <a:srgbClr val="0070C0"/>
                </a:solidFill>
              </a:rPr>
              <a:t>ostvarenog prethodnog ili tekućeg poreznog razdoblja, koja su učinjena u tuzemstvu za sportske svrhe odnosno za projekte i aktivnosti te primatelje definirane Odlukom.</a:t>
            </a:r>
          </a:p>
          <a:p>
            <a:pPr algn="just">
              <a:buFont typeface="Arial" panose="020B0604020202020204" pitchFamily="34" charset="0"/>
              <a:buChar char="•"/>
            </a:pPr>
            <a:r>
              <a:rPr lang="hr-HR" sz="1600"/>
              <a:t>Svi projekti i aktivnosti za koje se utvrđuje iznos porezno priznatih rashoda </a:t>
            </a:r>
            <a:r>
              <a:rPr lang="hr-HR" sz="1600">
                <a:solidFill>
                  <a:srgbClr val="0070C0"/>
                </a:solidFill>
              </a:rPr>
              <a:t>moraju biti usmjereni ka zadovoljavanju javnih potreba u sportu </a:t>
            </a:r>
            <a:r>
              <a:rPr lang="hr-HR" sz="1600"/>
              <a:t>na državnoj razini iz članka 68. i javnih potreba u sportu na lokalnoj i područnoj (regionalnoj) razini iz članka 75. Zakona o sportu te realizaciju ciljeva, mjera i aktivnosti Nacionalnog programa športa 2019. - 2026</a:t>
            </a:r>
          </a:p>
          <a:p>
            <a:endParaRPr lang="en-US" sz="2000"/>
          </a:p>
        </p:txBody>
      </p:sp>
      <p:sp>
        <p:nvSpPr>
          <p:cNvPr id="13" name="Rectangle 1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Rezervirano mjesto sadržaja 3">
            <a:extLst>
              <a:ext uri="{FF2B5EF4-FFF2-40B4-BE49-F238E27FC236}">
                <a16:creationId xmlns:a16="http://schemas.microsoft.com/office/drawing/2014/main" id="{680F0F6A-5D4D-B2E3-1F00-516B2AC78F43}"/>
              </a:ext>
            </a:extLst>
          </p:cNvPr>
          <p:cNvPicPr>
            <a:picLocks noChangeAspect="1"/>
          </p:cNvPicPr>
          <p:nvPr/>
        </p:nvPicPr>
        <p:blipFill rotWithShape="1">
          <a:blip r:embed="rId3"/>
          <a:srcRect l="36573" t="16888" r="37588" b="17042"/>
          <a:stretch/>
        </p:blipFill>
        <p:spPr bwMode="auto">
          <a:xfrm>
            <a:off x="7398138" y="909081"/>
            <a:ext cx="3526188" cy="5071731"/>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37528739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834B9A89-785D-258D-E434-46DF559F2F6B}"/>
              </a:ext>
            </a:extLst>
          </p:cNvPr>
          <p:cNvSpPr>
            <a:spLocks noGrp="1"/>
          </p:cNvSpPr>
          <p:nvPr>
            <p:ph type="title"/>
          </p:nvPr>
        </p:nvSpPr>
        <p:spPr>
          <a:xfrm>
            <a:off x="1136397" y="502020"/>
            <a:ext cx="5323715" cy="957129"/>
          </a:xfrm>
        </p:spPr>
        <p:txBody>
          <a:bodyPr anchor="b">
            <a:normAutofit/>
          </a:bodyPr>
          <a:lstStyle/>
          <a:p>
            <a:r>
              <a:rPr lang="hr-HR" sz="4000" b="1">
                <a:solidFill>
                  <a:srgbClr val="002060"/>
                </a:solidFill>
              </a:rPr>
              <a:t>Darovanja (donacije)</a:t>
            </a:r>
            <a:endParaRPr lang="hr-HR" sz="4000"/>
          </a:p>
        </p:txBody>
      </p:sp>
      <p:sp>
        <p:nvSpPr>
          <p:cNvPr id="3" name="Rezervirano mjesto sadržaja 2">
            <a:extLst>
              <a:ext uri="{FF2B5EF4-FFF2-40B4-BE49-F238E27FC236}">
                <a16:creationId xmlns:a16="http://schemas.microsoft.com/office/drawing/2014/main" id="{C150EFD3-2CC1-E19B-D32B-F0E472055E69}"/>
              </a:ext>
            </a:extLst>
          </p:cNvPr>
          <p:cNvSpPr>
            <a:spLocks noGrp="1"/>
          </p:cNvSpPr>
          <p:nvPr>
            <p:ph idx="1"/>
          </p:nvPr>
        </p:nvSpPr>
        <p:spPr>
          <a:xfrm>
            <a:off x="1144923" y="1961169"/>
            <a:ext cx="5946541" cy="4527179"/>
          </a:xfrm>
        </p:spPr>
        <p:txBody>
          <a:bodyPr anchor="t">
            <a:normAutofit/>
          </a:bodyPr>
          <a:lstStyle/>
          <a:p>
            <a:pPr marL="0" indent="0" algn="just">
              <a:buNone/>
            </a:pPr>
            <a:endParaRPr lang="hr-HR" sz="1600" b="1">
              <a:solidFill>
                <a:srgbClr val="0070C0"/>
              </a:solidFill>
            </a:endParaRPr>
          </a:p>
          <a:p>
            <a:pPr marL="0" indent="0" algn="just">
              <a:buNone/>
            </a:pPr>
            <a:endParaRPr lang="hr-HR" sz="1600" b="1">
              <a:solidFill>
                <a:srgbClr val="0070C0"/>
              </a:solidFill>
            </a:endParaRPr>
          </a:p>
          <a:p>
            <a:pPr marL="0" indent="0" algn="just">
              <a:buNone/>
            </a:pPr>
            <a:r>
              <a:rPr lang="hr-HR" sz="1600" b="1">
                <a:solidFill>
                  <a:srgbClr val="0070C0"/>
                </a:solidFill>
              </a:rPr>
              <a:t>POSTUPAK I OBRASCI</a:t>
            </a:r>
          </a:p>
          <a:p>
            <a:pPr marL="0" indent="0" algn="just">
              <a:buNone/>
            </a:pPr>
            <a:endParaRPr lang="hr-HR" sz="1600" b="1">
              <a:solidFill>
                <a:srgbClr val="0070C0"/>
              </a:solidFill>
            </a:endParaRPr>
          </a:p>
          <a:p>
            <a:pPr algn="just">
              <a:buFont typeface="Arial" panose="020B0604020202020204" pitchFamily="34" charset="0"/>
              <a:buChar char="•"/>
            </a:pPr>
            <a:r>
              <a:rPr lang="hr-HR" sz="1600">
                <a:solidFill>
                  <a:schemeClr val="accent2">
                    <a:lumMod val="75000"/>
                  </a:schemeClr>
                </a:solidFill>
              </a:rPr>
              <a:t>Davatelj darovanja dužan je prije doznake darovanja pribaviti Potvrdu Ministarstva turizma i sporta da li su primatelji darovanja prihvatljivi primatelji u odnosu na projekte i aktivnosti koje provode, sukladno Odluci</a:t>
            </a:r>
          </a:p>
          <a:p>
            <a:pPr marL="0" indent="0">
              <a:buNone/>
            </a:pPr>
            <a:endParaRPr lang="hr-HR" sz="800"/>
          </a:p>
        </p:txBody>
      </p:sp>
      <p:sp>
        <p:nvSpPr>
          <p:cNvPr id="23" name="Rectangle 2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Slika 3">
            <a:extLst>
              <a:ext uri="{FF2B5EF4-FFF2-40B4-BE49-F238E27FC236}">
                <a16:creationId xmlns:a16="http://schemas.microsoft.com/office/drawing/2014/main" id="{28C2C543-6B1C-DFC8-6314-C6A6021D1A79}"/>
              </a:ext>
            </a:extLst>
          </p:cNvPr>
          <p:cNvPicPr>
            <a:picLocks noChangeAspect="1"/>
          </p:cNvPicPr>
          <p:nvPr/>
        </p:nvPicPr>
        <p:blipFill rotWithShape="1">
          <a:blip r:embed="rId2"/>
          <a:srcRect l="31994" t="16033" r="34211" b="4621"/>
          <a:stretch/>
        </p:blipFill>
        <p:spPr bwMode="auto">
          <a:xfrm>
            <a:off x="7241100" y="909081"/>
            <a:ext cx="3840264" cy="5071731"/>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31032918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CF698F66-DF7E-DD32-0DD9-5C0901E33ABF}"/>
              </a:ext>
            </a:extLst>
          </p:cNvPr>
          <p:cNvSpPr>
            <a:spLocks noGrp="1"/>
          </p:cNvSpPr>
          <p:nvPr>
            <p:ph type="title"/>
          </p:nvPr>
        </p:nvSpPr>
        <p:spPr>
          <a:xfrm>
            <a:off x="1136397" y="502020"/>
            <a:ext cx="5323715" cy="986851"/>
          </a:xfrm>
        </p:spPr>
        <p:txBody>
          <a:bodyPr anchor="b">
            <a:normAutofit/>
          </a:bodyPr>
          <a:lstStyle/>
          <a:p>
            <a:r>
              <a:rPr lang="hr-HR" sz="4000" b="1">
                <a:solidFill>
                  <a:srgbClr val="002060"/>
                </a:solidFill>
              </a:rPr>
              <a:t>Darovanja (donacije)</a:t>
            </a:r>
            <a:endParaRPr lang="hr-HR" sz="4000"/>
          </a:p>
        </p:txBody>
      </p:sp>
      <p:sp>
        <p:nvSpPr>
          <p:cNvPr id="8" name="Content Placeholder 7">
            <a:extLst>
              <a:ext uri="{FF2B5EF4-FFF2-40B4-BE49-F238E27FC236}">
                <a16:creationId xmlns:a16="http://schemas.microsoft.com/office/drawing/2014/main" id="{64301A04-0131-E544-713C-6792B301BB1E}"/>
              </a:ext>
            </a:extLst>
          </p:cNvPr>
          <p:cNvSpPr>
            <a:spLocks noGrp="1"/>
          </p:cNvSpPr>
          <p:nvPr>
            <p:ph idx="1"/>
          </p:nvPr>
        </p:nvSpPr>
        <p:spPr>
          <a:xfrm>
            <a:off x="1144923" y="2405894"/>
            <a:ext cx="5315189" cy="3535083"/>
          </a:xfrm>
        </p:spPr>
        <p:txBody>
          <a:bodyPr anchor="t">
            <a:normAutofit/>
          </a:bodyPr>
          <a:lstStyle/>
          <a:p>
            <a:endParaRPr lang="hr-HR" sz="2000">
              <a:solidFill>
                <a:schemeClr val="accent1">
                  <a:lumMod val="75000"/>
                </a:schemeClr>
              </a:solidFill>
              <a:hlinkClick r:id="rId2">
                <a:extLst>
                  <a:ext uri="{A12FA001-AC4F-418D-AE19-62706E023703}">
                    <ahyp:hlinkClr xmlns:ahyp="http://schemas.microsoft.com/office/drawing/2018/hyperlinkcolor" val="tx"/>
                  </a:ext>
                </a:extLst>
              </a:hlinkClick>
            </a:endParaRPr>
          </a:p>
          <a:p>
            <a:endParaRPr lang="hr-HR" sz="2000">
              <a:solidFill>
                <a:schemeClr val="accent1">
                  <a:lumMod val="75000"/>
                </a:schemeClr>
              </a:solidFill>
              <a:hlinkClick r:id="rId2">
                <a:extLst>
                  <a:ext uri="{A12FA001-AC4F-418D-AE19-62706E023703}">
                    <ahyp:hlinkClr xmlns:ahyp="http://schemas.microsoft.com/office/drawing/2018/hyperlinkcolor" val="tx"/>
                  </a:ext>
                </a:extLst>
              </a:hlinkClick>
            </a:endParaRPr>
          </a:p>
          <a:p>
            <a:r>
              <a:rPr lang="hr-HR" sz="2000">
                <a:solidFill>
                  <a:schemeClr val="accent2">
                    <a:lumMod val="75000"/>
                  </a:schemeClr>
                </a:solidFill>
                <a:hlinkClick r:id="rId2">
                  <a:extLst>
                    <a:ext uri="{A12FA001-AC4F-418D-AE19-62706E023703}">
                      <ahyp:hlinkClr xmlns:ahyp="http://schemas.microsoft.com/office/drawing/2018/hyperlinkcolor" val="tx"/>
                    </a:ext>
                  </a:extLst>
                </a:hlinkClick>
              </a:rPr>
              <a:t>Zahtjev davatelja donacije </a:t>
            </a:r>
            <a:r>
              <a:rPr lang="hr-HR" sz="2000">
                <a:solidFill>
                  <a:schemeClr val="accent2">
                    <a:lumMod val="75000"/>
                  </a:schemeClr>
                </a:solidFill>
              </a:rPr>
              <a:t>dostavlja se u pdf.-u na mail </a:t>
            </a:r>
            <a:r>
              <a:rPr lang="hr-HR" sz="2000">
                <a:solidFill>
                  <a:schemeClr val="accent2">
                    <a:lumMod val="75000"/>
                  </a:schemeClr>
                </a:solidFill>
                <a:hlinkClick r:id="rId3">
                  <a:extLst>
                    <a:ext uri="{A12FA001-AC4F-418D-AE19-62706E023703}">
                      <ahyp:hlinkClr xmlns:ahyp="http://schemas.microsoft.com/office/drawing/2018/hyperlinkcolor" val="tx"/>
                    </a:ext>
                  </a:extLst>
                </a:hlinkClick>
              </a:rPr>
              <a:t>donacije@mints.hr</a:t>
            </a:r>
            <a:endParaRPr lang="hr-HR" sz="2000">
              <a:solidFill>
                <a:schemeClr val="accent2">
                  <a:lumMod val="75000"/>
                </a:schemeClr>
              </a:solidFill>
            </a:endParaRPr>
          </a:p>
          <a:p>
            <a:endParaRPr lang="en-US" sz="2000"/>
          </a:p>
        </p:txBody>
      </p:sp>
      <p:sp>
        <p:nvSpPr>
          <p:cNvPr id="13" name="Rectangle 1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Rezervirano mjesto sadržaja 3">
            <a:extLst>
              <a:ext uri="{FF2B5EF4-FFF2-40B4-BE49-F238E27FC236}">
                <a16:creationId xmlns:a16="http://schemas.microsoft.com/office/drawing/2014/main" id="{F3C4F380-ABEE-0078-A739-8A4F8DC31977}"/>
              </a:ext>
            </a:extLst>
          </p:cNvPr>
          <p:cNvPicPr>
            <a:picLocks noChangeAspect="1"/>
          </p:cNvPicPr>
          <p:nvPr/>
        </p:nvPicPr>
        <p:blipFill rotWithShape="1">
          <a:blip r:embed="rId4"/>
          <a:srcRect l="33438" t="25868" r="34694" b="7220"/>
          <a:stretch/>
        </p:blipFill>
        <p:spPr bwMode="auto">
          <a:xfrm>
            <a:off x="6721813" y="982125"/>
            <a:ext cx="4524684" cy="5343917"/>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5707395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70834DEE-5D30-EF16-A5B0-BD1F791BCC37}"/>
              </a:ext>
            </a:extLst>
          </p:cNvPr>
          <p:cNvSpPr>
            <a:spLocks noGrp="1"/>
          </p:cNvSpPr>
          <p:nvPr>
            <p:ph type="title"/>
          </p:nvPr>
        </p:nvSpPr>
        <p:spPr>
          <a:xfrm>
            <a:off x="1136397" y="502020"/>
            <a:ext cx="5323715" cy="1642970"/>
          </a:xfrm>
        </p:spPr>
        <p:txBody>
          <a:bodyPr anchor="b">
            <a:normAutofit/>
          </a:bodyPr>
          <a:lstStyle/>
          <a:p>
            <a:r>
              <a:rPr lang="hr-HR" sz="4000" b="1">
                <a:solidFill>
                  <a:srgbClr val="002060"/>
                </a:solidFill>
              </a:rPr>
              <a:t>Darovanja (donacije)</a:t>
            </a:r>
            <a:endParaRPr lang="hr-HR" sz="4000"/>
          </a:p>
        </p:txBody>
      </p:sp>
      <p:sp>
        <p:nvSpPr>
          <p:cNvPr id="20" name="Content Placeholder 19">
            <a:extLst>
              <a:ext uri="{FF2B5EF4-FFF2-40B4-BE49-F238E27FC236}">
                <a16:creationId xmlns:a16="http://schemas.microsoft.com/office/drawing/2014/main" id="{6468EF48-3623-DB00-90BD-1A722973C5E2}"/>
              </a:ext>
            </a:extLst>
          </p:cNvPr>
          <p:cNvSpPr>
            <a:spLocks noGrp="1"/>
          </p:cNvSpPr>
          <p:nvPr>
            <p:ph idx="1"/>
          </p:nvPr>
        </p:nvSpPr>
        <p:spPr>
          <a:xfrm>
            <a:off x="1144923" y="2405894"/>
            <a:ext cx="5315189" cy="3535083"/>
          </a:xfrm>
        </p:spPr>
        <p:txBody>
          <a:bodyPr anchor="t">
            <a:normAutofit/>
          </a:bodyPr>
          <a:lstStyle/>
          <a:p>
            <a:endParaRPr lang="hr-HR" sz="2000">
              <a:solidFill>
                <a:schemeClr val="accent2">
                  <a:lumMod val="75000"/>
                </a:schemeClr>
              </a:solidFill>
            </a:endParaRPr>
          </a:p>
          <a:p>
            <a:endParaRPr lang="hr-HR" sz="2000">
              <a:solidFill>
                <a:schemeClr val="accent2">
                  <a:lumMod val="75000"/>
                </a:schemeClr>
              </a:solidFill>
            </a:endParaRPr>
          </a:p>
          <a:p>
            <a:endParaRPr lang="hr-HR" sz="2000">
              <a:solidFill>
                <a:schemeClr val="accent2">
                  <a:lumMod val="75000"/>
                </a:schemeClr>
              </a:solidFill>
            </a:endParaRPr>
          </a:p>
          <a:p>
            <a:pPr algn="just"/>
            <a:r>
              <a:rPr lang="hr-HR" sz="2000">
                <a:solidFill>
                  <a:schemeClr val="accent2">
                    <a:lumMod val="75000"/>
                  </a:schemeClr>
                </a:solidFill>
              </a:rPr>
              <a:t>Primatelj darovanja dužan je bez odgode davatelju darovanja izdati Potvrdu o primitku darovanja </a:t>
            </a:r>
          </a:p>
          <a:p>
            <a:endParaRPr lang="en-US" sz="2000"/>
          </a:p>
        </p:txBody>
      </p:sp>
      <p:sp>
        <p:nvSpPr>
          <p:cNvPr id="25" name="Rectangle 2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Rezervirano mjesto sadržaja 3">
            <a:extLst>
              <a:ext uri="{FF2B5EF4-FFF2-40B4-BE49-F238E27FC236}">
                <a16:creationId xmlns:a16="http://schemas.microsoft.com/office/drawing/2014/main" id="{6F25FD36-75F0-EE70-53EC-CEB3266A3CB0}"/>
              </a:ext>
            </a:extLst>
          </p:cNvPr>
          <p:cNvPicPr>
            <a:picLocks noChangeAspect="1"/>
          </p:cNvPicPr>
          <p:nvPr/>
        </p:nvPicPr>
        <p:blipFill rotWithShape="1">
          <a:blip r:embed="rId2"/>
          <a:srcRect l="33448" t="25440" r="35040" b="7633"/>
          <a:stretch/>
        </p:blipFill>
        <p:spPr bwMode="auto">
          <a:xfrm>
            <a:off x="6873858" y="937797"/>
            <a:ext cx="4401822" cy="5258721"/>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22871105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6B199A6C-04A5-FA22-3B2B-243673BB7512}"/>
              </a:ext>
            </a:extLst>
          </p:cNvPr>
          <p:cNvSpPr>
            <a:spLocks noGrp="1"/>
          </p:cNvSpPr>
          <p:nvPr>
            <p:ph type="title"/>
          </p:nvPr>
        </p:nvSpPr>
        <p:spPr>
          <a:xfrm>
            <a:off x="1136397" y="502020"/>
            <a:ext cx="5323715" cy="986851"/>
          </a:xfrm>
        </p:spPr>
        <p:txBody>
          <a:bodyPr anchor="b">
            <a:normAutofit/>
          </a:bodyPr>
          <a:lstStyle/>
          <a:p>
            <a:r>
              <a:rPr lang="hr-HR" sz="4000" b="1">
                <a:solidFill>
                  <a:srgbClr val="002060"/>
                </a:solidFill>
              </a:rPr>
              <a:t>Darovanja (donacije)</a:t>
            </a:r>
            <a:endParaRPr lang="hr-HR" sz="4000"/>
          </a:p>
        </p:txBody>
      </p:sp>
      <p:sp>
        <p:nvSpPr>
          <p:cNvPr id="20" name="Content Placeholder 19">
            <a:extLst>
              <a:ext uri="{FF2B5EF4-FFF2-40B4-BE49-F238E27FC236}">
                <a16:creationId xmlns:a16="http://schemas.microsoft.com/office/drawing/2014/main" id="{6B26FE86-9137-7BE9-59C0-C10DF239C072}"/>
              </a:ext>
            </a:extLst>
          </p:cNvPr>
          <p:cNvSpPr>
            <a:spLocks noGrp="1"/>
          </p:cNvSpPr>
          <p:nvPr>
            <p:ph idx="1"/>
          </p:nvPr>
        </p:nvSpPr>
        <p:spPr>
          <a:xfrm>
            <a:off x="1144923" y="1828800"/>
            <a:ext cx="6053545" cy="4289898"/>
          </a:xfrm>
        </p:spPr>
        <p:txBody>
          <a:bodyPr anchor="t">
            <a:normAutofit fontScale="92500" lnSpcReduction="10000"/>
          </a:bodyPr>
          <a:lstStyle/>
          <a:p>
            <a:pPr algn="just"/>
            <a:r>
              <a:rPr lang="hr-HR" sz="2000">
                <a:solidFill>
                  <a:schemeClr val="accent1">
                    <a:lumMod val="75000"/>
                  </a:schemeClr>
                </a:solidFill>
              </a:rPr>
              <a:t>Primatelj darovanja dužan je o primljenim darovanjima dostaviti Ministarstvu turizma i sporta izvješće o primljenim sredstvima u ukupnom iznosu uz popis darovatelja te preslike Potvrda o primitku donacije najkasnije do 31. ožujka tekuće godine za prethodnu godinu</a:t>
            </a:r>
          </a:p>
          <a:p>
            <a:pPr algn="just"/>
            <a:r>
              <a:rPr lang="hr-HR" sz="2000">
                <a:solidFill>
                  <a:schemeClr val="accent2">
                    <a:lumMod val="75000"/>
                  </a:schemeClr>
                </a:solidFill>
                <a:hlinkClick r:id="rId2">
                  <a:extLst>
                    <a:ext uri="{A12FA001-AC4F-418D-AE19-62706E023703}">
                      <ahyp:hlinkClr xmlns:ahyp="http://schemas.microsoft.com/office/drawing/2018/hyperlinkcolor" val="tx"/>
                    </a:ext>
                  </a:extLst>
                </a:hlinkClick>
              </a:rPr>
              <a:t>Izvješće primatelja donacije</a:t>
            </a:r>
            <a:r>
              <a:rPr lang="hr-HR" sz="2000">
                <a:solidFill>
                  <a:schemeClr val="accent2">
                    <a:lumMod val="75000"/>
                  </a:schemeClr>
                </a:solidFill>
              </a:rPr>
              <a:t> dostavlja se u pdf.-u na mail </a:t>
            </a:r>
            <a:r>
              <a:rPr lang="hr-HR" sz="2000">
                <a:solidFill>
                  <a:schemeClr val="accent2">
                    <a:lumMod val="75000"/>
                  </a:schemeClr>
                </a:solidFill>
                <a:hlinkClick r:id="rId3">
                  <a:extLst>
                    <a:ext uri="{A12FA001-AC4F-418D-AE19-62706E023703}">
                      <ahyp:hlinkClr xmlns:ahyp="http://schemas.microsoft.com/office/drawing/2018/hyperlinkcolor" val="tx"/>
                    </a:ext>
                  </a:extLst>
                </a:hlinkClick>
              </a:rPr>
              <a:t>donacije@mints.hr</a:t>
            </a:r>
            <a:endParaRPr lang="hr-HR" sz="2000">
              <a:solidFill>
                <a:schemeClr val="accent2">
                  <a:lumMod val="75000"/>
                </a:schemeClr>
              </a:solidFill>
            </a:endParaRPr>
          </a:p>
          <a:p>
            <a:pPr algn="just"/>
            <a:r>
              <a:rPr lang="hr-HR" sz="2000">
                <a:solidFill>
                  <a:schemeClr val="accent1">
                    <a:lumMod val="75000"/>
                  </a:schemeClr>
                </a:solidFill>
              </a:rPr>
              <a:t>Ministarstvo turizma i sporta će do 30. rujna tekuće godine Ministarstvu financija, Poreznoj upravi dostaviti popis prihvatljivih primatelja darovanja za koje je izdalo Potvrdu na zahtjev davatelja darovanja</a:t>
            </a:r>
          </a:p>
          <a:p>
            <a:pPr algn="just"/>
            <a:r>
              <a:rPr lang="hr-HR" sz="2000">
                <a:solidFill>
                  <a:schemeClr val="accent2">
                    <a:lumMod val="75000"/>
                  </a:schemeClr>
                </a:solidFill>
              </a:rPr>
              <a:t>Podatke o primateljima darovanja, iznosu darovanja po primatelju i ukupnom iznosu darovanja i ukupnom iznosu porezno priznatih rashoda darovanja dostavlja porezni obveznik (davatelj darovanja)</a:t>
            </a:r>
          </a:p>
          <a:p>
            <a:endParaRPr lang="en-US" sz="2000"/>
          </a:p>
        </p:txBody>
      </p:sp>
      <p:sp>
        <p:nvSpPr>
          <p:cNvPr id="25" name="Rectangle 2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Rezervirano mjesto sadržaja 3">
            <a:extLst>
              <a:ext uri="{FF2B5EF4-FFF2-40B4-BE49-F238E27FC236}">
                <a16:creationId xmlns:a16="http://schemas.microsoft.com/office/drawing/2014/main" id="{EEE4D8BE-8BAE-C23A-7D40-A28779B22111}"/>
              </a:ext>
            </a:extLst>
          </p:cNvPr>
          <p:cNvPicPr>
            <a:picLocks noChangeAspect="1"/>
          </p:cNvPicPr>
          <p:nvPr/>
        </p:nvPicPr>
        <p:blipFill rotWithShape="1">
          <a:blip r:embed="rId4"/>
          <a:srcRect l="35967" t="25867" r="37350" b="7641"/>
          <a:stretch/>
        </p:blipFill>
        <p:spPr bwMode="auto">
          <a:xfrm>
            <a:off x="7352105" y="909081"/>
            <a:ext cx="3917570" cy="5491286"/>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27951449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DA36FE4-C56F-F93A-5994-70F3AD356402}"/>
              </a:ext>
            </a:extLst>
          </p:cNvPr>
          <p:cNvSpPr>
            <a:spLocks noGrp="1"/>
          </p:cNvSpPr>
          <p:nvPr>
            <p:ph type="title"/>
          </p:nvPr>
        </p:nvSpPr>
        <p:spPr>
          <a:xfrm>
            <a:off x="1371599" y="294538"/>
            <a:ext cx="9895951" cy="1033669"/>
          </a:xfrm>
        </p:spPr>
        <p:txBody>
          <a:bodyPr>
            <a:normAutofit/>
          </a:bodyPr>
          <a:lstStyle/>
          <a:p>
            <a:r>
              <a:rPr lang="hr-HR" sz="4000" b="1">
                <a:solidFill>
                  <a:schemeClr val="bg1"/>
                </a:solidFill>
              </a:rPr>
              <a:t>Darovanja (donacije)</a:t>
            </a:r>
            <a:endParaRPr lang="hr-HR" sz="4000">
              <a:solidFill>
                <a:schemeClr val="bg1"/>
              </a:solidFill>
            </a:endParaRPr>
          </a:p>
        </p:txBody>
      </p:sp>
      <p:sp>
        <p:nvSpPr>
          <p:cNvPr id="5" name="Rectangle 2">
            <a:extLst>
              <a:ext uri="{FF2B5EF4-FFF2-40B4-BE49-F238E27FC236}">
                <a16:creationId xmlns:a16="http://schemas.microsoft.com/office/drawing/2014/main" id="{DDD9D49D-8CA5-D6D9-7AEB-542FE381289E}"/>
              </a:ext>
            </a:extLst>
          </p:cNvPr>
          <p:cNvSpPr>
            <a:spLocks noGrp="1" noChangeArrowheads="1"/>
          </p:cNvSpPr>
          <p:nvPr>
            <p:ph idx="1"/>
          </p:nvPr>
        </p:nvSpPr>
        <p:spPr bwMode="auto">
          <a:xfrm>
            <a:off x="749030" y="1543087"/>
            <a:ext cx="10074682" cy="486287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sr-Latn-RS" altLang="sr-Latn-RS" sz="1900">
                <a:solidFill>
                  <a:schemeClr val="accent1">
                    <a:lumMod val="75000"/>
                  </a:schemeClr>
                </a:solidFill>
                <a:latin typeface="+mn-lt"/>
              </a:rPr>
              <a:t>Primjer izračuna (društvo s 1.000.000 € prihoda)</a:t>
            </a:r>
          </a:p>
          <a:p>
            <a:pPr marL="0" marR="0" lvl="0" indent="0" algn="l" defTabSz="914400" rtl="0" eaLnBrk="0" fontAlgn="base" latinLnBrk="0" hangingPunct="0">
              <a:lnSpc>
                <a:spcPct val="100000"/>
              </a:lnSpc>
              <a:spcBef>
                <a:spcPct val="0"/>
              </a:spcBef>
              <a:spcAft>
                <a:spcPct val="0"/>
              </a:spcAft>
              <a:buClrTx/>
              <a:buSzTx/>
              <a:buFontTx/>
              <a:buNone/>
              <a:tabLst/>
            </a:pPr>
            <a:endParaRPr lang="sr-Latn-RS" altLang="sr-Latn-RS" sz="1900">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sr-Latn-RS" altLang="sr-Latn-RS" sz="1400">
                <a:latin typeface="+mn-lt"/>
              </a:rPr>
              <a:t>Društvo u 2025. godini ostvarilo 1.000.000 € ukupnog prihoda i želi donirati 50.000 € lokalnom sportskom klubu koji je na popisu Ministarstva turizma i sporta</a:t>
            </a:r>
          </a:p>
          <a:p>
            <a:pPr marL="0" marR="0" lvl="0" indent="0" algn="l" defTabSz="914400" rtl="0" eaLnBrk="0" fontAlgn="base" latinLnBrk="0" hangingPunct="0">
              <a:lnSpc>
                <a:spcPct val="100000"/>
              </a:lnSpc>
              <a:spcBef>
                <a:spcPct val="0"/>
              </a:spcBef>
              <a:spcAft>
                <a:spcPct val="0"/>
              </a:spcAft>
              <a:buClrTx/>
              <a:buSzTx/>
              <a:buFontTx/>
              <a:buNone/>
              <a:tabLst/>
            </a:pPr>
            <a:endParaRPr lang="sr-Latn-RS" altLang="sr-Latn-RS" sz="120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r-Latn-RS" altLang="sr-Latn-RS" sz="1200" b="0" i="0" u="none" strike="noStrike" cap="none" normalizeH="0" baseline="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sr-Latn-RS" altLang="sr-Latn-RS" sz="120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r-Latn-RS" altLang="sr-Latn-RS" sz="1200" b="0" i="0" u="none" strike="noStrike" cap="none" normalizeH="0" baseline="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sr-Latn-RS" altLang="sr-Latn-RS" sz="120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r-Latn-RS" altLang="sr-Latn-RS" sz="1200" b="0" i="0" u="none" strike="noStrike" cap="none" normalizeH="0" baseline="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sr-Latn-RS" altLang="sr-Latn-RS" sz="120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r-Latn-RS" altLang="sr-Latn-RS" sz="1200" b="0" i="0" u="none" strike="noStrike" cap="none" normalizeH="0" baseline="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sr-Latn-RS" altLang="sr-Latn-RS" sz="120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r-Latn-RS" altLang="sr-Latn-RS" sz="1200" b="0" i="0" u="none" strike="noStrike" cap="none" normalizeH="0" baseline="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sr-Latn-RS" altLang="sr-Latn-RS" sz="120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r-Latn-RS" altLang="sr-Latn-RS" sz="1200" b="0" i="0" u="none" strike="noStrike" cap="none" normalizeH="0" baseline="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sr-Latn-RS" altLang="sr-Latn-RS" sz="120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r-Latn-RS" altLang="sr-Latn-RS" sz="1200" b="0" i="0" u="none" strike="noStrike" cap="none" normalizeH="0" baseline="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sr-Latn-RS" altLang="sr-Latn-RS" sz="120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r-Latn-RS" altLang="sr-Latn-RS" sz="1200" b="0" i="0" u="none" strike="noStrike" cap="none" normalizeH="0" baseline="0">
              <a:ln>
                <a:noFill/>
              </a:ln>
              <a:solidFill>
                <a:srgbClr val="0A0A0A"/>
              </a:solidFill>
              <a:effectLst/>
              <a:latin typeface="Google Sans"/>
            </a:endParaRPr>
          </a:p>
          <a:p>
            <a:pPr marL="0" marR="0" lvl="0" indent="0" algn="just" defTabSz="914400" rtl="0" eaLnBrk="0" fontAlgn="base" latinLnBrk="0" hangingPunct="0">
              <a:lnSpc>
                <a:spcPct val="100000"/>
              </a:lnSpc>
              <a:spcBef>
                <a:spcPct val="0"/>
              </a:spcBef>
              <a:spcAft>
                <a:spcPct val="0"/>
              </a:spcAft>
              <a:buClrTx/>
              <a:buSzTx/>
              <a:buFontTx/>
              <a:buNone/>
              <a:tabLst/>
            </a:pPr>
            <a:r>
              <a:rPr lang="hr-HR" sz="1400">
                <a:latin typeface="+mn-lt"/>
              </a:rPr>
              <a:t>Osnovica poreza na dobit bit će za 30.000 € niža nego u starom modelu (jer se cijelih 50.000 € priznaje, umjesto samo 20.000 €)</a:t>
            </a:r>
            <a:endParaRPr lang="sr-Latn-RS" altLang="sr-Latn-RS" sz="1400">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pPr>
            <a:r>
              <a:rPr lang="hr-HR" sz="1400">
                <a:latin typeface="+mn-lt"/>
              </a:rPr>
              <a:t>Direktna ušteda na porezu: Ako je tvrtka obveznik poreza na dobit po stopi od 18%, čista ušteda na porezu iznosi 5.400 € više u odnosu na stari model (30.000 € x 18%)</a:t>
            </a:r>
            <a:endParaRPr lang="sr-Latn-RS" altLang="sr-Latn-RS" sz="1400">
              <a:latin typeface="+mn-lt"/>
            </a:endParaRPr>
          </a:p>
        </p:txBody>
      </p:sp>
      <p:graphicFrame>
        <p:nvGraphicFramePr>
          <p:cNvPr id="7" name="Tablica 6">
            <a:extLst>
              <a:ext uri="{FF2B5EF4-FFF2-40B4-BE49-F238E27FC236}">
                <a16:creationId xmlns:a16="http://schemas.microsoft.com/office/drawing/2014/main" id="{666B1E63-0642-C9ED-78E4-AFC992025F62}"/>
              </a:ext>
            </a:extLst>
          </p:cNvPr>
          <p:cNvGraphicFramePr>
            <a:graphicFrameLocks noGrp="1"/>
          </p:cNvGraphicFramePr>
          <p:nvPr>
            <p:extLst>
              <p:ext uri="{D42A27DB-BD31-4B8C-83A1-F6EECF244321}">
                <p14:modId xmlns:p14="http://schemas.microsoft.com/office/powerpoint/2010/main" val="307297635"/>
              </p:ext>
            </p:extLst>
          </p:nvPr>
        </p:nvGraphicFramePr>
        <p:xfrm>
          <a:off x="1590065" y="2988251"/>
          <a:ext cx="8127999" cy="258526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171928565"/>
                    </a:ext>
                  </a:extLst>
                </a:gridCol>
                <a:gridCol w="2709333">
                  <a:extLst>
                    <a:ext uri="{9D8B030D-6E8A-4147-A177-3AD203B41FA5}">
                      <a16:colId xmlns:a16="http://schemas.microsoft.com/office/drawing/2014/main" val="2839528623"/>
                    </a:ext>
                  </a:extLst>
                </a:gridCol>
                <a:gridCol w="2709333">
                  <a:extLst>
                    <a:ext uri="{9D8B030D-6E8A-4147-A177-3AD203B41FA5}">
                      <a16:colId xmlns:a16="http://schemas.microsoft.com/office/drawing/2014/main" val="458068773"/>
                    </a:ext>
                  </a:extLst>
                </a:gridCol>
              </a:tblGrid>
              <a:tr h="520367">
                <a:tc>
                  <a:txBody>
                    <a:bodyPr/>
                    <a:lstStyle/>
                    <a:p>
                      <a:pPr algn="ctr"/>
                      <a:endParaRPr lang="hr-HR" sz="1100"/>
                    </a:p>
                    <a:p>
                      <a:pPr algn="ctr"/>
                      <a:r>
                        <a:rPr lang="hr-HR" sz="1400"/>
                        <a:t>stavka</a:t>
                      </a:r>
                    </a:p>
                  </a:txBody>
                  <a:tcPr/>
                </a:tc>
                <a:tc>
                  <a:txBody>
                    <a:bodyPr/>
                    <a:lstStyle/>
                    <a:p>
                      <a:endParaRPr lang="hr-HR" sz="1100"/>
                    </a:p>
                    <a:p>
                      <a:pPr algn="ctr"/>
                      <a:r>
                        <a:rPr lang="hr-HR" sz="1400"/>
                        <a:t>porezno priznato 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hr-HR" sz="1100"/>
                    </a:p>
                    <a:p>
                      <a:pPr marL="0" marR="0" lvl="0" indent="0" algn="ctr" defTabSz="914400" rtl="0" eaLnBrk="1" fontAlgn="auto" latinLnBrk="0" hangingPunct="1">
                        <a:lnSpc>
                          <a:spcPct val="100000"/>
                        </a:lnSpc>
                        <a:spcBef>
                          <a:spcPts val="0"/>
                        </a:spcBef>
                        <a:spcAft>
                          <a:spcPts val="0"/>
                        </a:spcAft>
                        <a:buClrTx/>
                        <a:buSzTx/>
                        <a:buFontTx/>
                        <a:buNone/>
                        <a:tabLst/>
                        <a:defRPr/>
                      </a:pPr>
                      <a:r>
                        <a:rPr lang="hr-HR" sz="1400"/>
                        <a:t>porezno priznato 10%</a:t>
                      </a:r>
                    </a:p>
                    <a:p>
                      <a:endParaRPr lang="hr-HR" sz="1100"/>
                    </a:p>
                  </a:txBody>
                  <a:tcPr/>
                </a:tc>
                <a:extLst>
                  <a:ext uri="{0D108BD9-81ED-4DB2-BD59-A6C34878D82A}">
                    <a16:rowId xmlns:a16="http://schemas.microsoft.com/office/drawing/2014/main" val="2151543725"/>
                  </a:ext>
                </a:extLst>
              </a:tr>
              <a:tr h="520367">
                <a:tc>
                  <a:txBody>
                    <a:bodyPr/>
                    <a:lstStyle/>
                    <a:p>
                      <a:r>
                        <a:rPr lang="hr-HR" sz="1100"/>
                        <a:t>Ukupni prihod prethodnog razdoblja</a:t>
                      </a:r>
                    </a:p>
                  </a:txBody>
                  <a:tcPr/>
                </a:tc>
                <a:tc>
                  <a:txBody>
                    <a:bodyPr/>
                    <a:lstStyle/>
                    <a:p>
                      <a:r>
                        <a:rPr lang="hr-HR" sz="1100"/>
                        <a:t>1.000.000,00 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100"/>
                        <a:t>1.000.000,00 e</a:t>
                      </a:r>
                    </a:p>
                    <a:p>
                      <a:endParaRPr lang="hr-HR" sz="1100"/>
                    </a:p>
                  </a:txBody>
                  <a:tcPr/>
                </a:tc>
                <a:extLst>
                  <a:ext uri="{0D108BD9-81ED-4DB2-BD59-A6C34878D82A}">
                    <a16:rowId xmlns:a16="http://schemas.microsoft.com/office/drawing/2014/main" val="2506723183"/>
                  </a:ext>
                </a:extLst>
              </a:tr>
              <a:tr h="301482">
                <a:tc>
                  <a:txBody>
                    <a:bodyPr/>
                    <a:lstStyle/>
                    <a:p>
                      <a:r>
                        <a:rPr lang="hr-HR" sz="1100"/>
                        <a:t>Iznos donacije </a:t>
                      </a:r>
                    </a:p>
                  </a:txBody>
                  <a:tcPr/>
                </a:tc>
                <a:tc>
                  <a:txBody>
                    <a:bodyPr/>
                    <a:lstStyle/>
                    <a:p>
                      <a:r>
                        <a:rPr lang="hr-HR" sz="1100"/>
                        <a:t>50.000,00 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100"/>
                        <a:t>50.000,00 e</a:t>
                      </a:r>
                    </a:p>
                  </a:txBody>
                  <a:tcPr/>
                </a:tc>
                <a:extLst>
                  <a:ext uri="{0D108BD9-81ED-4DB2-BD59-A6C34878D82A}">
                    <a16:rowId xmlns:a16="http://schemas.microsoft.com/office/drawing/2014/main" val="1303579881"/>
                  </a:ext>
                </a:extLst>
              </a:tr>
              <a:tr h="520367">
                <a:tc>
                  <a:txBody>
                    <a:bodyPr/>
                    <a:lstStyle/>
                    <a:p>
                      <a:r>
                        <a:rPr lang="hr-HR" sz="1100"/>
                        <a:t>Maksimalan iznos priznatog rashoda</a:t>
                      </a:r>
                    </a:p>
                  </a:txBody>
                  <a:tcPr/>
                </a:tc>
                <a:tc>
                  <a:txBody>
                    <a:bodyPr/>
                    <a:lstStyle/>
                    <a:p>
                      <a:r>
                        <a:rPr lang="hr-HR" sz="1100"/>
                        <a:t>20.000,00 e – 2%</a:t>
                      </a:r>
                    </a:p>
                  </a:txBody>
                  <a:tcPr/>
                </a:tc>
                <a:tc>
                  <a:txBody>
                    <a:bodyPr/>
                    <a:lstStyle/>
                    <a:p>
                      <a:r>
                        <a:rPr lang="hr-HR" sz="1100"/>
                        <a:t>100.000,00 e – 10%</a:t>
                      </a:r>
                    </a:p>
                  </a:txBody>
                  <a:tcPr/>
                </a:tc>
                <a:extLst>
                  <a:ext uri="{0D108BD9-81ED-4DB2-BD59-A6C34878D82A}">
                    <a16:rowId xmlns:a16="http://schemas.microsoft.com/office/drawing/2014/main" val="926973728"/>
                  </a:ext>
                </a:extLst>
              </a:tr>
              <a:tr h="301482">
                <a:tc>
                  <a:txBody>
                    <a:bodyPr/>
                    <a:lstStyle/>
                    <a:p>
                      <a:r>
                        <a:rPr lang="hr-HR" sz="1100"/>
                        <a:t>Trošak koji se priznaje</a:t>
                      </a:r>
                    </a:p>
                  </a:txBody>
                  <a:tcPr/>
                </a:tc>
                <a:tc>
                  <a:txBody>
                    <a:bodyPr/>
                    <a:lstStyle/>
                    <a:p>
                      <a:r>
                        <a:rPr lang="hr-HR" sz="1100"/>
                        <a:t>20.000,00 e</a:t>
                      </a:r>
                    </a:p>
                  </a:txBody>
                  <a:tcPr/>
                </a:tc>
                <a:tc>
                  <a:txBody>
                    <a:bodyPr/>
                    <a:lstStyle/>
                    <a:p>
                      <a:r>
                        <a:rPr lang="hr-HR" sz="1100"/>
                        <a:t>50.000,00 e</a:t>
                      </a:r>
                    </a:p>
                  </a:txBody>
                  <a:tcPr/>
                </a:tc>
                <a:extLst>
                  <a:ext uri="{0D108BD9-81ED-4DB2-BD59-A6C34878D82A}">
                    <a16:rowId xmlns:a16="http://schemas.microsoft.com/office/drawing/2014/main" val="1459688326"/>
                  </a:ext>
                </a:extLst>
              </a:tr>
              <a:tr h="301482">
                <a:tc>
                  <a:txBody>
                    <a:bodyPr/>
                    <a:lstStyle/>
                    <a:p>
                      <a:r>
                        <a:rPr lang="hr-HR" sz="1100"/>
                        <a:t>Nepriznato </a:t>
                      </a:r>
                    </a:p>
                  </a:txBody>
                  <a:tcPr/>
                </a:tc>
                <a:tc>
                  <a:txBody>
                    <a:bodyPr/>
                    <a:lstStyle/>
                    <a:p>
                      <a:r>
                        <a:rPr lang="hr-HR" sz="1100"/>
                        <a:t>30.000,00 e</a:t>
                      </a:r>
                    </a:p>
                  </a:txBody>
                  <a:tcPr/>
                </a:tc>
                <a:tc>
                  <a:txBody>
                    <a:bodyPr/>
                    <a:lstStyle/>
                    <a:p>
                      <a:r>
                        <a:rPr lang="hr-HR" sz="1100"/>
                        <a:t>0,00 e</a:t>
                      </a:r>
                    </a:p>
                  </a:txBody>
                  <a:tcPr/>
                </a:tc>
                <a:extLst>
                  <a:ext uri="{0D108BD9-81ED-4DB2-BD59-A6C34878D82A}">
                    <a16:rowId xmlns:a16="http://schemas.microsoft.com/office/drawing/2014/main" val="1552477739"/>
                  </a:ext>
                </a:extLst>
              </a:tr>
            </a:tbl>
          </a:graphicData>
        </a:graphic>
      </p:graphicFrame>
    </p:spTree>
    <p:extLst>
      <p:ext uri="{BB962C8B-B14F-4D97-AF65-F5344CB8AC3E}">
        <p14:creationId xmlns:p14="http://schemas.microsoft.com/office/powerpoint/2010/main" val="31367755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slov 1">
            <a:extLst>
              <a:ext uri="{FF2B5EF4-FFF2-40B4-BE49-F238E27FC236}">
                <a16:creationId xmlns:a16="http://schemas.microsoft.com/office/drawing/2014/main" id="{436D1F6B-64F3-162B-FC62-F03FC2EC1FCC}"/>
              </a:ext>
            </a:extLst>
          </p:cNvPr>
          <p:cNvSpPr>
            <a:spLocks noGrp="1"/>
          </p:cNvSpPr>
          <p:nvPr>
            <p:ph type="title"/>
          </p:nvPr>
        </p:nvSpPr>
        <p:spPr>
          <a:xfrm>
            <a:off x="1383564" y="348865"/>
            <a:ext cx="9718111" cy="1576446"/>
          </a:xfrm>
        </p:spPr>
        <p:txBody>
          <a:bodyPr anchor="ctr">
            <a:normAutofit/>
          </a:bodyPr>
          <a:lstStyle/>
          <a:p>
            <a:r>
              <a:rPr lang="hr-HR" sz="4000" b="1">
                <a:solidFill>
                  <a:srgbClr val="FFFFFF"/>
                </a:solidFill>
              </a:rPr>
              <a:t>Darovanja (donacije)</a:t>
            </a:r>
            <a:endParaRPr lang="hr-HR" sz="4000">
              <a:solidFill>
                <a:srgbClr val="FFFFFF"/>
              </a:solidFill>
            </a:endParaRPr>
          </a:p>
        </p:txBody>
      </p:sp>
      <p:graphicFrame>
        <p:nvGraphicFramePr>
          <p:cNvPr id="5" name="Rezervirano mjesto sadržaja 2">
            <a:extLst>
              <a:ext uri="{FF2B5EF4-FFF2-40B4-BE49-F238E27FC236}">
                <a16:creationId xmlns:a16="http://schemas.microsoft.com/office/drawing/2014/main" id="{1A477EA0-214D-7F45-8DEB-132A8BB27EF8}"/>
              </a:ext>
            </a:extLst>
          </p:cNvPr>
          <p:cNvGraphicFramePr>
            <a:graphicFrameLocks noGrp="1"/>
          </p:cNvGraphicFramePr>
          <p:nvPr>
            <p:ph idx="1"/>
            <p:extLst>
              <p:ext uri="{D42A27DB-BD31-4B8C-83A1-F6EECF244321}">
                <p14:modId xmlns:p14="http://schemas.microsoft.com/office/powerpoint/2010/main" val="121160593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24246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697E6FA4-8FD9-C89F-66E5-1A3D6FC16DA2}"/>
              </a:ext>
            </a:extLst>
          </p:cNvPr>
          <p:cNvSpPr>
            <a:spLocks noGrp="1"/>
          </p:cNvSpPr>
          <p:nvPr>
            <p:ph type="title"/>
          </p:nvPr>
        </p:nvSpPr>
        <p:spPr>
          <a:xfrm>
            <a:off x="1371599" y="294538"/>
            <a:ext cx="9895951" cy="1033669"/>
          </a:xfrm>
        </p:spPr>
        <p:txBody>
          <a:bodyPr>
            <a:normAutofit/>
          </a:bodyPr>
          <a:lstStyle/>
          <a:p>
            <a:r>
              <a:rPr lang="hr-HR" sz="4000" b="1">
                <a:solidFill>
                  <a:srgbClr val="FFFFFF"/>
                </a:solidFill>
              </a:rPr>
              <a:t>Sponzorstvo </a:t>
            </a:r>
          </a:p>
        </p:txBody>
      </p:sp>
      <p:sp>
        <p:nvSpPr>
          <p:cNvPr id="3" name="Rezervirano mjesto sadržaja 2">
            <a:extLst>
              <a:ext uri="{FF2B5EF4-FFF2-40B4-BE49-F238E27FC236}">
                <a16:creationId xmlns:a16="http://schemas.microsoft.com/office/drawing/2014/main" id="{D0B00541-B18A-2498-A33B-507527B84C3D}"/>
              </a:ext>
            </a:extLst>
          </p:cNvPr>
          <p:cNvSpPr>
            <a:spLocks noGrp="1"/>
          </p:cNvSpPr>
          <p:nvPr>
            <p:ph idx="1"/>
          </p:nvPr>
        </p:nvSpPr>
        <p:spPr>
          <a:xfrm>
            <a:off x="1371599" y="2120630"/>
            <a:ext cx="9724031" cy="4442832"/>
          </a:xfrm>
        </p:spPr>
        <p:txBody>
          <a:bodyPr anchor="ctr">
            <a:normAutofit fontScale="92500" lnSpcReduction="10000"/>
          </a:bodyPr>
          <a:lstStyle/>
          <a:p>
            <a:pPr marL="0" indent="0" algn="just">
              <a:buNone/>
            </a:pPr>
            <a:r>
              <a:rPr lang="hr-HR" sz="2000" b="1">
                <a:solidFill>
                  <a:srgbClr val="002060"/>
                </a:solidFill>
              </a:rPr>
              <a:t>Smanjenje porezne osnovice – „Porezni poticaj, sportski dobitak”</a:t>
            </a:r>
          </a:p>
          <a:p>
            <a:pPr marL="0" indent="0" algn="just">
              <a:buNone/>
            </a:pPr>
            <a:endParaRPr lang="hr-HR" sz="2000" b="1">
              <a:solidFill>
                <a:srgbClr val="002060"/>
              </a:solidFill>
            </a:endParaRPr>
          </a:p>
          <a:p>
            <a:pPr marL="0" indent="0" algn="just">
              <a:buNone/>
            </a:pPr>
            <a:r>
              <a:rPr lang="hr-HR" sz="2000">
                <a:solidFill>
                  <a:srgbClr val="002060"/>
                </a:solidFill>
              </a:rPr>
              <a:t>Čl.6. Zakona o porezu na dobit</a:t>
            </a:r>
          </a:p>
          <a:p>
            <a:pPr marL="0" indent="0" algn="just">
              <a:buNone/>
            </a:pPr>
            <a:r>
              <a:rPr lang="hr-HR" sz="2100">
                <a:solidFill>
                  <a:srgbClr val="424242"/>
                </a:solidFill>
              </a:rPr>
              <a:t>Porezna osnovica iz članka 5. ovoga Zakona smanjuje se: </a:t>
            </a:r>
          </a:p>
          <a:p>
            <a:pPr marL="0" indent="0" algn="just">
              <a:buNone/>
            </a:pPr>
            <a:r>
              <a:rPr lang="hr-HR" sz="2000" b="0" i="0">
                <a:solidFill>
                  <a:srgbClr val="424242"/>
                </a:solidFill>
                <a:effectLst/>
              </a:rPr>
              <a:t>(6) za sponzorstava učinjena u tuzemstvu za kulturne, znanstvene, odgojno-obrazovne, zdravstvene, humanitarne, sportske, vjerske, ekološke i druge općekorisne svrhe subjektima kao što su udruge, zaklade, ustanove, samostalni umjetnici, pravne i fizičke osobe u sustavu sporta, tijela državne uprave te jedinice lokalne i područne (regionalne) samouprave ili drugim subjektima koji navedene djelatnosti obavljaju u skladu s posebnim propisima, a koji provode programe i aktivnosti od interesa za Republiku Hrvatsku.</a:t>
            </a:r>
          </a:p>
          <a:p>
            <a:pPr marL="0" indent="0" algn="just">
              <a:buNone/>
            </a:pPr>
            <a:r>
              <a:rPr lang="hr-HR" sz="2000" b="0" i="0">
                <a:solidFill>
                  <a:srgbClr val="424242"/>
                </a:solidFill>
                <a:effectLst/>
              </a:rPr>
              <a:t>(8) Ministar nadležan za aktivnosti iz stavka 1. točke 6. ovoga članka uz prethodnu suglasnost ministra financija odlukom </a:t>
            </a:r>
            <a:r>
              <a:rPr lang="hr-HR" sz="2000" b="1" i="0">
                <a:solidFill>
                  <a:srgbClr val="424242"/>
                </a:solidFill>
                <a:effectLst/>
              </a:rPr>
              <a:t>utvrđuje subjekte </a:t>
            </a:r>
            <a:r>
              <a:rPr lang="hr-HR" sz="2000" b="0" i="0">
                <a:solidFill>
                  <a:srgbClr val="424242"/>
                </a:solidFill>
                <a:effectLst/>
              </a:rPr>
              <a:t>koji ispunjavaju uvjete za smanjenje porezne osnovice iz stavka 1. točke 6. ovoga članka. </a:t>
            </a:r>
          </a:p>
          <a:p>
            <a:pPr marL="0" indent="0" algn="just">
              <a:buNone/>
            </a:pPr>
            <a:r>
              <a:rPr lang="hr-HR" sz="2000" b="0" i="0">
                <a:solidFill>
                  <a:srgbClr val="424242"/>
                </a:solidFill>
                <a:effectLst/>
              </a:rPr>
              <a:t>(9) Ministar financija pravilnikom propisuje provedbu ovoga članka u vezi sa smanjenjem porezne osnovice.​</a:t>
            </a:r>
          </a:p>
          <a:p>
            <a:endParaRPr lang="hr-HR" sz="2000"/>
          </a:p>
        </p:txBody>
      </p:sp>
    </p:spTree>
    <p:extLst>
      <p:ext uri="{BB962C8B-B14F-4D97-AF65-F5344CB8AC3E}">
        <p14:creationId xmlns:p14="http://schemas.microsoft.com/office/powerpoint/2010/main" val="20901323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674EE97B-68E2-8DDE-0C6E-6F187959C2D6}"/>
              </a:ext>
            </a:extLst>
          </p:cNvPr>
          <p:cNvSpPr>
            <a:spLocks noGrp="1"/>
          </p:cNvSpPr>
          <p:nvPr>
            <p:ph type="title"/>
          </p:nvPr>
        </p:nvSpPr>
        <p:spPr>
          <a:xfrm>
            <a:off x="1371599" y="294538"/>
            <a:ext cx="9895951" cy="1033669"/>
          </a:xfrm>
        </p:spPr>
        <p:txBody>
          <a:bodyPr>
            <a:normAutofit/>
          </a:bodyPr>
          <a:lstStyle/>
          <a:p>
            <a:r>
              <a:rPr lang="hr-HR" sz="4000" b="1">
                <a:solidFill>
                  <a:srgbClr val="FFFFFF"/>
                </a:solidFill>
              </a:rPr>
              <a:t>Sponzorstvo</a:t>
            </a:r>
            <a:endParaRPr lang="hr-HR" sz="4000">
              <a:solidFill>
                <a:srgbClr val="FFFFFF"/>
              </a:solidFill>
            </a:endParaRPr>
          </a:p>
        </p:txBody>
      </p:sp>
      <p:sp>
        <p:nvSpPr>
          <p:cNvPr id="3" name="Rezervirano mjesto sadržaja 2">
            <a:extLst>
              <a:ext uri="{FF2B5EF4-FFF2-40B4-BE49-F238E27FC236}">
                <a16:creationId xmlns:a16="http://schemas.microsoft.com/office/drawing/2014/main" id="{1C62823B-BF84-AFB3-EBDE-08B91E15F0ED}"/>
              </a:ext>
            </a:extLst>
          </p:cNvPr>
          <p:cNvSpPr>
            <a:spLocks noGrp="1"/>
          </p:cNvSpPr>
          <p:nvPr>
            <p:ph idx="1"/>
          </p:nvPr>
        </p:nvSpPr>
        <p:spPr>
          <a:xfrm>
            <a:off x="1371599" y="2318197"/>
            <a:ext cx="9724031" cy="3683358"/>
          </a:xfrm>
        </p:spPr>
        <p:txBody>
          <a:bodyPr anchor="ctr">
            <a:normAutofit/>
          </a:bodyPr>
          <a:lstStyle/>
          <a:p>
            <a:pPr algn="just">
              <a:buFont typeface="Wingdings" panose="05000000000000000000" pitchFamily="2" charset="2"/>
              <a:buChar char="Ø"/>
            </a:pPr>
            <a:r>
              <a:rPr lang="hr-HR" sz="1800" b="0" i="0">
                <a:solidFill>
                  <a:srgbClr val="424242"/>
                </a:solidFill>
                <a:effectLst/>
              </a:rPr>
              <a:t>Sponzorstvo podrazumijeva novčano ili materijalno davanje </a:t>
            </a:r>
            <a:r>
              <a:rPr lang="hr-HR" sz="1800" b="0" i="0">
                <a:solidFill>
                  <a:srgbClr val="0070C0"/>
                </a:solidFill>
                <a:effectLst>
                  <a:outerShdw blurRad="38100" dist="38100" dir="2700000" algn="tl">
                    <a:srgbClr val="000000">
                      <a:alpha val="43137"/>
                    </a:srgbClr>
                  </a:outerShdw>
                </a:effectLst>
              </a:rPr>
              <a:t>uz protučinidbu </a:t>
            </a:r>
            <a:r>
              <a:rPr lang="hr-HR" sz="1800" b="0" i="0">
                <a:solidFill>
                  <a:srgbClr val="424242"/>
                </a:solidFill>
                <a:effectLst/>
              </a:rPr>
              <a:t>reklame i smatra se porezno priznatim rashodom poduzetnika:</a:t>
            </a:r>
          </a:p>
          <a:p>
            <a:pPr lvl="1" algn="just"/>
            <a:r>
              <a:rPr lang="hr-HR" sz="1800">
                <a:solidFill>
                  <a:srgbClr val="424242"/>
                </a:solidFill>
              </a:rPr>
              <a:t>Iznos sponzorstva knjiži se kao trošak (rashod) čime direktno umanjuje prihod</a:t>
            </a:r>
          </a:p>
          <a:p>
            <a:pPr lvl="1" algn="just"/>
            <a:r>
              <a:rPr lang="hr-HR" sz="1800" b="0" i="0">
                <a:solidFill>
                  <a:srgbClr val="424242"/>
                </a:solidFill>
                <a:effectLst/>
              </a:rPr>
              <a:t>Drugo  umanjenje prilikom izrade PD prijave – odbitna </a:t>
            </a:r>
            <a:r>
              <a:rPr lang="hr-HR" sz="1800">
                <a:solidFill>
                  <a:srgbClr val="424242"/>
                </a:solidFill>
              </a:rPr>
              <a:t>stavka koja umanjuje poreznu osnovicu </a:t>
            </a:r>
            <a:endParaRPr lang="hr-HR" sz="1800" b="0" i="0">
              <a:solidFill>
                <a:srgbClr val="424242"/>
              </a:solidFill>
              <a:effectLst/>
            </a:endParaRPr>
          </a:p>
          <a:p>
            <a:pPr algn="just">
              <a:buFont typeface="Wingdings" panose="05000000000000000000" pitchFamily="2" charset="2"/>
              <a:buChar char="Ø"/>
            </a:pPr>
            <a:r>
              <a:rPr lang="hr-HR" sz="1800">
                <a:solidFill>
                  <a:srgbClr val="424242"/>
                </a:solidFill>
              </a:rPr>
              <a:t>Izmjenama Zakona dodatno se umanjuje porezna osnovica („duplira”)</a:t>
            </a:r>
          </a:p>
          <a:p>
            <a:pPr algn="just">
              <a:buFont typeface="Wingdings" panose="05000000000000000000" pitchFamily="2" charset="2"/>
              <a:buChar char="Ø"/>
            </a:pPr>
            <a:r>
              <a:rPr lang="hr-HR" sz="1800" b="0" i="0">
                <a:solidFill>
                  <a:srgbClr val="424242"/>
                </a:solidFill>
                <a:effectLst/>
              </a:rPr>
              <a:t>Porezna ušteda – manje plaćenog poreza na dobit (ovisno je</a:t>
            </a:r>
            <a:r>
              <a:rPr lang="hr-HR" sz="1800">
                <a:solidFill>
                  <a:srgbClr val="424242"/>
                </a:solidFill>
              </a:rPr>
              <a:t>l se dobit plaća po stopi od 10% ili 18%)</a:t>
            </a:r>
            <a:endParaRPr lang="hr-HR" sz="1800" b="0" i="0">
              <a:solidFill>
                <a:srgbClr val="424242"/>
              </a:solidFill>
              <a:effectLst/>
            </a:endParaRPr>
          </a:p>
          <a:p>
            <a:pPr algn="just">
              <a:buFont typeface="Wingdings" panose="05000000000000000000" pitchFamily="2" charset="2"/>
              <a:buChar char="Ø"/>
            </a:pPr>
            <a:r>
              <a:rPr lang="hr-HR" sz="1800" b="0" i="0">
                <a:solidFill>
                  <a:srgbClr val="0070C0"/>
                </a:solidFill>
                <a:effectLst/>
              </a:rPr>
              <a:t>Sportski subjekt koji ispunjava uvjet za smanjenje porezne osnovice za sponzorstva – Odluka Ministarstva turizma i sporta</a:t>
            </a:r>
          </a:p>
        </p:txBody>
      </p:sp>
    </p:spTree>
    <p:extLst>
      <p:ext uri="{BB962C8B-B14F-4D97-AF65-F5344CB8AC3E}">
        <p14:creationId xmlns:p14="http://schemas.microsoft.com/office/powerpoint/2010/main" val="6163924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2A9CCCA-CE94-6D25-0967-0AB94E9BAF88}"/>
              </a:ext>
            </a:extLst>
          </p:cNvPr>
          <p:cNvSpPr>
            <a:spLocks noGrp="1"/>
          </p:cNvSpPr>
          <p:nvPr>
            <p:ph type="title"/>
          </p:nvPr>
        </p:nvSpPr>
        <p:spPr>
          <a:xfrm>
            <a:off x="1371599" y="294538"/>
            <a:ext cx="9895951" cy="1033669"/>
          </a:xfrm>
        </p:spPr>
        <p:txBody>
          <a:bodyPr>
            <a:normAutofit/>
          </a:bodyPr>
          <a:lstStyle/>
          <a:p>
            <a:r>
              <a:rPr lang="hr-HR" sz="4000" b="1">
                <a:solidFill>
                  <a:srgbClr val="FFFFFF"/>
                </a:solidFill>
              </a:rPr>
              <a:t>Sponzorstvo</a:t>
            </a:r>
            <a:endParaRPr lang="hr-HR" sz="4000">
              <a:solidFill>
                <a:srgbClr val="FFFFFF"/>
              </a:solidFill>
            </a:endParaRPr>
          </a:p>
        </p:txBody>
      </p:sp>
      <p:sp>
        <p:nvSpPr>
          <p:cNvPr id="3" name="Rezervirano mjesto sadržaja 2">
            <a:extLst>
              <a:ext uri="{FF2B5EF4-FFF2-40B4-BE49-F238E27FC236}">
                <a16:creationId xmlns:a16="http://schemas.microsoft.com/office/drawing/2014/main" id="{AF6CD062-57EB-2351-7A3D-88BCA9A11799}"/>
              </a:ext>
            </a:extLst>
          </p:cNvPr>
          <p:cNvSpPr>
            <a:spLocks noGrp="1"/>
          </p:cNvSpPr>
          <p:nvPr>
            <p:ph idx="1"/>
          </p:nvPr>
        </p:nvSpPr>
        <p:spPr>
          <a:xfrm>
            <a:off x="1371599" y="1772816"/>
            <a:ext cx="9724031" cy="4228739"/>
          </a:xfrm>
        </p:spPr>
        <p:txBody>
          <a:bodyPr anchor="ctr">
            <a:normAutofit/>
          </a:bodyPr>
          <a:lstStyle/>
          <a:p>
            <a:r>
              <a:rPr lang="hr-HR" sz="2000"/>
              <a:t>Primjer</a:t>
            </a:r>
          </a:p>
          <a:p>
            <a:pPr marL="0" indent="0">
              <a:buNone/>
            </a:pPr>
            <a:r>
              <a:rPr lang="hr-HR" sz="2000"/>
              <a:t> </a:t>
            </a:r>
          </a:p>
          <a:p>
            <a:endParaRPr lang="hr-HR" sz="2000"/>
          </a:p>
          <a:p>
            <a:endParaRPr lang="hr-HR" sz="2000"/>
          </a:p>
          <a:p>
            <a:endParaRPr lang="hr-HR" sz="2000"/>
          </a:p>
          <a:p>
            <a:endParaRPr lang="hr-HR" sz="2000"/>
          </a:p>
          <a:p>
            <a:endParaRPr lang="hr-HR" sz="2000"/>
          </a:p>
          <a:p>
            <a:endParaRPr lang="hr-HR" sz="2000"/>
          </a:p>
          <a:p>
            <a:endParaRPr lang="hr-HR" sz="2000"/>
          </a:p>
          <a:p>
            <a:pPr marL="0" indent="0">
              <a:buNone/>
            </a:pPr>
            <a:endParaRPr lang="hr-HR" sz="2000"/>
          </a:p>
        </p:txBody>
      </p:sp>
      <p:graphicFrame>
        <p:nvGraphicFramePr>
          <p:cNvPr id="4" name="Tablica 3">
            <a:extLst>
              <a:ext uri="{FF2B5EF4-FFF2-40B4-BE49-F238E27FC236}">
                <a16:creationId xmlns:a16="http://schemas.microsoft.com/office/drawing/2014/main" id="{C7E5AE94-1381-8B0F-F5D6-DEF2099823B5}"/>
              </a:ext>
            </a:extLst>
          </p:cNvPr>
          <p:cNvGraphicFramePr>
            <a:graphicFrameLocks noGrp="1"/>
          </p:cNvGraphicFramePr>
          <p:nvPr>
            <p:extLst>
              <p:ext uri="{D42A27DB-BD31-4B8C-83A1-F6EECF244321}">
                <p14:modId xmlns:p14="http://schemas.microsoft.com/office/powerpoint/2010/main" val="570059323"/>
              </p:ext>
            </p:extLst>
          </p:nvPr>
        </p:nvGraphicFramePr>
        <p:xfrm>
          <a:off x="1908319" y="2401743"/>
          <a:ext cx="8128000" cy="383801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263787489"/>
                    </a:ext>
                  </a:extLst>
                </a:gridCol>
                <a:gridCol w="2032000">
                  <a:extLst>
                    <a:ext uri="{9D8B030D-6E8A-4147-A177-3AD203B41FA5}">
                      <a16:colId xmlns:a16="http://schemas.microsoft.com/office/drawing/2014/main" val="813535483"/>
                    </a:ext>
                  </a:extLst>
                </a:gridCol>
                <a:gridCol w="2032000">
                  <a:extLst>
                    <a:ext uri="{9D8B030D-6E8A-4147-A177-3AD203B41FA5}">
                      <a16:colId xmlns:a16="http://schemas.microsoft.com/office/drawing/2014/main" val="2079665515"/>
                    </a:ext>
                  </a:extLst>
                </a:gridCol>
                <a:gridCol w="2032000">
                  <a:extLst>
                    <a:ext uri="{9D8B030D-6E8A-4147-A177-3AD203B41FA5}">
                      <a16:colId xmlns:a16="http://schemas.microsoft.com/office/drawing/2014/main" val="2520465406"/>
                    </a:ext>
                  </a:extLst>
                </a:gridCol>
              </a:tblGrid>
              <a:tr h="536010">
                <a:tc>
                  <a:txBody>
                    <a:bodyPr/>
                    <a:lstStyle/>
                    <a:p>
                      <a:pPr algn="ctr"/>
                      <a:r>
                        <a:rPr lang="hr-HR"/>
                        <a:t>stavka</a:t>
                      </a:r>
                    </a:p>
                  </a:txBody>
                  <a:tcPr/>
                </a:tc>
                <a:tc>
                  <a:txBody>
                    <a:bodyPr/>
                    <a:lstStyle/>
                    <a:p>
                      <a:pPr algn="ctr"/>
                      <a:r>
                        <a:rPr lang="hr-HR"/>
                        <a:t>bez sponzorstva</a:t>
                      </a:r>
                    </a:p>
                  </a:txBody>
                  <a:tcPr/>
                </a:tc>
                <a:tc>
                  <a:txBody>
                    <a:bodyPr/>
                    <a:lstStyle/>
                    <a:p>
                      <a:pPr algn="ctr"/>
                      <a:r>
                        <a:rPr lang="hr-HR"/>
                        <a:t>stari zakon</a:t>
                      </a:r>
                    </a:p>
                  </a:txBody>
                  <a:tcPr/>
                </a:tc>
                <a:tc>
                  <a:txBody>
                    <a:bodyPr/>
                    <a:lstStyle/>
                    <a:p>
                      <a:pPr algn="ctr"/>
                      <a:r>
                        <a:rPr lang="hr-HR"/>
                        <a:t>novi zakon</a:t>
                      </a:r>
                    </a:p>
                  </a:txBody>
                  <a:tcPr/>
                </a:tc>
                <a:extLst>
                  <a:ext uri="{0D108BD9-81ED-4DB2-BD59-A6C34878D82A}">
                    <a16:rowId xmlns:a16="http://schemas.microsoft.com/office/drawing/2014/main" val="1873446335"/>
                  </a:ext>
                </a:extLst>
              </a:tr>
              <a:tr h="370840">
                <a:tc>
                  <a:txBody>
                    <a:bodyPr/>
                    <a:lstStyle/>
                    <a:p>
                      <a:pPr algn="ctr"/>
                      <a:r>
                        <a:rPr lang="hr-HR" sz="1600"/>
                        <a:t>Dobit društva</a:t>
                      </a:r>
                    </a:p>
                  </a:txBody>
                  <a:tcPr/>
                </a:tc>
                <a:tc>
                  <a:txBody>
                    <a:bodyPr/>
                    <a:lstStyle/>
                    <a:p>
                      <a:pPr algn="ctr"/>
                      <a:r>
                        <a:rPr lang="hr-HR" sz="1600"/>
                        <a:t>1.000.000,00e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600"/>
                        <a:t>1.000.000,00e</a:t>
                      </a:r>
                    </a:p>
                    <a:p>
                      <a:pPr algn="ctr"/>
                      <a:endParaRPr lang="hr-HR" sz="160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600"/>
                        <a:t>1.000.000,00e</a:t>
                      </a:r>
                    </a:p>
                    <a:p>
                      <a:pPr algn="ctr"/>
                      <a:endParaRPr lang="hr-HR" sz="1600"/>
                    </a:p>
                  </a:txBody>
                  <a:tcPr/>
                </a:tc>
                <a:extLst>
                  <a:ext uri="{0D108BD9-81ED-4DB2-BD59-A6C34878D82A}">
                    <a16:rowId xmlns:a16="http://schemas.microsoft.com/office/drawing/2014/main" val="424601641"/>
                  </a:ext>
                </a:extLst>
              </a:tr>
              <a:tr h="370840">
                <a:tc>
                  <a:txBody>
                    <a:bodyPr/>
                    <a:lstStyle/>
                    <a:p>
                      <a:pPr algn="ctr"/>
                      <a:r>
                        <a:rPr lang="hr-HR" sz="1600"/>
                        <a:t>Sponzorstvo - rashod</a:t>
                      </a:r>
                    </a:p>
                  </a:txBody>
                  <a:tcPr/>
                </a:tc>
                <a:tc>
                  <a:txBody>
                    <a:bodyPr/>
                    <a:lstStyle/>
                    <a:p>
                      <a:pPr algn="ctr"/>
                      <a:r>
                        <a:rPr lang="hr-HR" sz="1600"/>
                        <a:t>0,00 e</a:t>
                      </a:r>
                    </a:p>
                  </a:txBody>
                  <a:tcPr/>
                </a:tc>
                <a:tc>
                  <a:txBody>
                    <a:bodyPr/>
                    <a:lstStyle/>
                    <a:p>
                      <a:pPr algn="ctr"/>
                      <a:r>
                        <a:rPr lang="hr-HR" sz="1600"/>
                        <a:t>100.000,00 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600"/>
                        <a:t>100.000,00 e</a:t>
                      </a:r>
                    </a:p>
                    <a:p>
                      <a:pPr algn="ctr"/>
                      <a:endParaRPr lang="hr-HR" sz="1600"/>
                    </a:p>
                  </a:txBody>
                  <a:tcPr/>
                </a:tc>
                <a:extLst>
                  <a:ext uri="{0D108BD9-81ED-4DB2-BD59-A6C34878D82A}">
                    <a16:rowId xmlns:a16="http://schemas.microsoft.com/office/drawing/2014/main" val="3046110909"/>
                  </a:ext>
                </a:extLst>
              </a:tr>
              <a:tr h="370840">
                <a:tc>
                  <a:txBody>
                    <a:bodyPr/>
                    <a:lstStyle/>
                    <a:p>
                      <a:pPr algn="ctr"/>
                      <a:r>
                        <a:rPr lang="hr-HR" sz="1600"/>
                        <a:t>Dodatno umanjenje porezne osnovice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600"/>
                        <a:t>0,00 e</a:t>
                      </a:r>
                    </a:p>
                    <a:p>
                      <a:pPr algn="ctr"/>
                      <a:endParaRPr lang="hr-HR" sz="160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600"/>
                        <a:t>0,00 e</a:t>
                      </a:r>
                    </a:p>
                    <a:p>
                      <a:pPr algn="ctr"/>
                      <a:endParaRPr lang="hr-HR" sz="160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600"/>
                        <a:t>100.000,00 e</a:t>
                      </a:r>
                    </a:p>
                    <a:p>
                      <a:pPr algn="ctr"/>
                      <a:endParaRPr lang="hr-HR" sz="1600"/>
                    </a:p>
                    <a:p>
                      <a:pPr algn="ctr"/>
                      <a:endParaRPr lang="hr-HR" sz="1600"/>
                    </a:p>
                  </a:txBody>
                  <a:tcPr/>
                </a:tc>
                <a:extLst>
                  <a:ext uri="{0D108BD9-81ED-4DB2-BD59-A6C34878D82A}">
                    <a16:rowId xmlns:a16="http://schemas.microsoft.com/office/drawing/2014/main" val="3264911546"/>
                  </a:ext>
                </a:extLst>
              </a:tr>
              <a:tr h="370840">
                <a:tc>
                  <a:txBody>
                    <a:bodyPr/>
                    <a:lstStyle/>
                    <a:p>
                      <a:pPr algn="ctr"/>
                      <a:r>
                        <a:rPr lang="hr-HR" sz="1600"/>
                        <a:t>Porezna osnovica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hr-HR" sz="1600"/>
                        <a:t>1.000.000,00e</a:t>
                      </a:r>
                    </a:p>
                    <a:p>
                      <a:pPr algn="ctr"/>
                      <a:endParaRPr lang="hr-HR" sz="1600"/>
                    </a:p>
                  </a:txBody>
                  <a:tcPr/>
                </a:tc>
                <a:tc>
                  <a:txBody>
                    <a:bodyPr/>
                    <a:lstStyle/>
                    <a:p>
                      <a:pPr algn="ctr"/>
                      <a:r>
                        <a:rPr lang="hr-HR" sz="1600"/>
                        <a:t>900.000,00 e</a:t>
                      </a:r>
                    </a:p>
                  </a:txBody>
                  <a:tcPr/>
                </a:tc>
                <a:tc>
                  <a:txBody>
                    <a:bodyPr/>
                    <a:lstStyle/>
                    <a:p>
                      <a:pPr algn="ctr"/>
                      <a:r>
                        <a:rPr lang="hr-HR" sz="1600"/>
                        <a:t>800.000,00e</a:t>
                      </a:r>
                    </a:p>
                  </a:txBody>
                  <a:tcPr/>
                </a:tc>
                <a:extLst>
                  <a:ext uri="{0D108BD9-81ED-4DB2-BD59-A6C34878D82A}">
                    <a16:rowId xmlns:a16="http://schemas.microsoft.com/office/drawing/2014/main" val="2897945523"/>
                  </a:ext>
                </a:extLst>
              </a:tr>
              <a:tr h="370840">
                <a:tc>
                  <a:txBody>
                    <a:bodyPr/>
                    <a:lstStyle/>
                    <a:p>
                      <a:pPr algn="ctr"/>
                      <a:r>
                        <a:rPr lang="hr-HR" sz="1600"/>
                        <a:t>Porez na dobit 18%</a:t>
                      </a:r>
                    </a:p>
                  </a:txBody>
                  <a:tcPr/>
                </a:tc>
                <a:tc>
                  <a:txBody>
                    <a:bodyPr/>
                    <a:lstStyle/>
                    <a:p>
                      <a:pPr algn="ctr"/>
                      <a:r>
                        <a:rPr lang="hr-HR" sz="1600"/>
                        <a:t>180.000,00e</a:t>
                      </a:r>
                    </a:p>
                  </a:txBody>
                  <a:tcPr/>
                </a:tc>
                <a:tc>
                  <a:txBody>
                    <a:bodyPr/>
                    <a:lstStyle/>
                    <a:p>
                      <a:pPr algn="ctr"/>
                      <a:r>
                        <a:rPr lang="hr-HR" sz="1600"/>
                        <a:t>162.000,00e</a:t>
                      </a:r>
                    </a:p>
                  </a:txBody>
                  <a:tcPr/>
                </a:tc>
                <a:tc>
                  <a:txBody>
                    <a:bodyPr/>
                    <a:lstStyle/>
                    <a:p>
                      <a:pPr algn="ctr"/>
                      <a:r>
                        <a:rPr lang="hr-HR" sz="1600"/>
                        <a:t>144.000,00e</a:t>
                      </a:r>
                    </a:p>
                  </a:txBody>
                  <a:tcPr/>
                </a:tc>
                <a:extLst>
                  <a:ext uri="{0D108BD9-81ED-4DB2-BD59-A6C34878D82A}">
                    <a16:rowId xmlns:a16="http://schemas.microsoft.com/office/drawing/2014/main" val="2374799097"/>
                  </a:ext>
                </a:extLst>
              </a:tr>
              <a:tr h="370840">
                <a:tc>
                  <a:txBody>
                    <a:bodyPr/>
                    <a:lstStyle/>
                    <a:p>
                      <a:pPr algn="ctr"/>
                      <a:r>
                        <a:rPr lang="hr-HR" sz="1600"/>
                        <a:t>Porezna ušteda</a:t>
                      </a:r>
                    </a:p>
                  </a:txBody>
                  <a:tcPr/>
                </a:tc>
                <a:tc>
                  <a:txBody>
                    <a:bodyPr/>
                    <a:lstStyle/>
                    <a:p>
                      <a:pPr algn="ctr"/>
                      <a:r>
                        <a:rPr lang="hr-HR" sz="1600"/>
                        <a:t>0,00 e</a:t>
                      </a:r>
                    </a:p>
                  </a:txBody>
                  <a:tcPr/>
                </a:tc>
                <a:tc>
                  <a:txBody>
                    <a:bodyPr/>
                    <a:lstStyle/>
                    <a:p>
                      <a:pPr algn="ctr"/>
                      <a:r>
                        <a:rPr lang="hr-HR" sz="1600"/>
                        <a:t>18.000,00 e</a:t>
                      </a:r>
                    </a:p>
                  </a:txBody>
                  <a:tcPr/>
                </a:tc>
                <a:tc>
                  <a:txBody>
                    <a:bodyPr/>
                    <a:lstStyle/>
                    <a:p>
                      <a:pPr algn="ctr"/>
                      <a:r>
                        <a:rPr lang="hr-HR" sz="1600"/>
                        <a:t>36.000,00 e</a:t>
                      </a:r>
                    </a:p>
                  </a:txBody>
                  <a:tcPr/>
                </a:tc>
                <a:extLst>
                  <a:ext uri="{0D108BD9-81ED-4DB2-BD59-A6C34878D82A}">
                    <a16:rowId xmlns:a16="http://schemas.microsoft.com/office/drawing/2014/main" val="3945704775"/>
                  </a:ext>
                </a:extLst>
              </a:tr>
            </a:tbl>
          </a:graphicData>
        </a:graphic>
      </p:graphicFrame>
    </p:spTree>
    <p:extLst>
      <p:ext uri="{BB962C8B-B14F-4D97-AF65-F5344CB8AC3E}">
        <p14:creationId xmlns:p14="http://schemas.microsoft.com/office/powerpoint/2010/main" val="1868956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0155F14-D080-8735-741F-FEFB40FA6E1D}"/>
              </a:ext>
            </a:extLst>
          </p:cNvPr>
          <p:cNvSpPr>
            <a:spLocks noGrp="1"/>
          </p:cNvSpPr>
          <p:nvPr>
            <p:ph type="title"/>
          </p:nvPr>
        </p:nvSpPr>
        <p:spPr>
          <a:xfrm>
            <a:off x="466722" y="586855"/>
            <a:ext cx="3201366" cy="3387497"/>
          </a:xfrm>
        </p:spPr>
        <p:txBody>
          <a:bodyPr anchor="b">
            <a:normAutofit/>
          </a:bodyPr>
          <a:lstStyle/>
          <a:p>
            <a:pPr algn="r"/>
            <a:r>
              <a:rPr lang="hr-HR" sz="3400">
                <a:solidFill>
                  <a:srgbClr val="FFFFFF"/>
                </a:solidFill>
              </a:rPr>
              <a:t>Osnivanje i registracija neprofitnih organizacija (udruga, zajednice, savezi)</a:t>
            </a:r>
          </a:p>
        </p:txBody>
      </p:sp>
      <p:sp>
        <p:nvSpPr>
          <p:cNvPr id="3" name="Rezervirano mjesto sadržaja 2">
            <a:extLst>
              <a:ext uri="{FF2B5EF4-FFF2-40B4-BE49-F238E27FC236}">
                <a16:creationId xmlns:a16="http://schemas.microsoft.com/office/drawing/2014/main" id="{8E028F2E-CAC7-9C74-0F30-87E27CD398E7}"/>
              </a:ext>
            </a:extLst>
          </p:cNvPr>
          <p:cNvSpPr>
            <a:spLocks noGrp="1"/>
          </p:cNvSpPr>
          <p:nvPr>
            <p:ph idx="1"/>
          </p:nvPr>
        </p:nvSpPr>
        <p:spPr>
          <a:xfrm>
            <a:off x="4367695" y="649480"/>
            <a:ext cx="6997911" cy="5852920"/>
          </a:xfrm>
        </p:spPr>
        <p:txBody>
          <a:bodyPr anchor="ctr">
            <a:normAutofit/>
          </a:bodyPr>
          <a:lstStyle/>
          <a:p>
            <a:pPr marL="0" indent="0">
              <a:buNone/>
            </a:pPr>
            <a:endParaRPr lang="hr-HR" sz="1700"/>
          </a:p>
          <a:p>
            <a:pPr marL="0" indent="0">
              <a:buNone/>
            </a:pPr>
            <a:endParaRPr lang="hr-HR" sz="1700"/>
          </a:p>
          <a:p>
            <a:pPr marL="0" indent="0" algn="just">
              <a:buNone/>
            </a:pPr>
            <a:r>
              <a:rPr lang="hr-HR" sz="1800" b="1">
                <a:solidFill>
                  <a:schemeClr val="accent1">
                    <a:lumMod val="50000"/>
                  </a:schemeClr>
                </a:solidFill>
              </a:rPr>
              <a:t>Sportske organizacije (specifičnosti)</a:t>
            </a:r>
          </a:p>
          <a:p>
            <a:pPr marL="0" indent="0" algn="just">
              <a:buNone/>
            </a:pPr>
            <a:endParaRPr lang="hr-HR" sz="1700"/>
          </a:p>
          <a:p>
            <a:pPr marL="0" marR="0" lvl="0" indent="0" algn="just" defTabSz="914400" rtl="0" eaLnBrk="0" fontAlgn="base" latinLnBrk="0" hangingPunct="0">
              <a:spcBef>
                <a:spcPct val="0"/>
              </a:spcBef>
              <a:spcAft>
                <a:spcPct val="0"/>
              </a:spcAft>
              <a:buClrTx/>
              <a:buSzTx/>
              <a:buFontTx/>
              <a:buNone/>
              <a:tabLst/>
            </a:pPr>
            <a:r>
              <a:rPr lang="sr-Latn-RS" altLang="sr-Latn-RS" sz="1700" b="1">
                <a:solidFill>
                  <a:schemeClr val="accent2">
                    <a:lumMod val="75000"/>
                  </a:schemeClr>
                </a:solidFill>
              </a:rPr>
              <a:t>Obveza upisa u Nacionalni informacijski sustav u sportu (NISS)</a:t>
            </a:r>
          </a:p>
          <a:p>
            <a:pPr marR="0" lvl="0" algn="just" defTabSz="914400" rtl="0" eaLnBrk="0" fontAlgn="base" latinLnBrk="0" hangingPunct="0">
              <a:spcBef>
                <a:spcPct val="0"/>
              </a:spcBef>
              <a:spcAft>
                <a:spcPct val="0"/>
              </a:spcAft>
              <a:buClrTx/>
              <a:buSzTx/>
              <a:buFontTx/>
              <a:buChar char="-"/>
              <a:tabLst/>
            </a:pPr>
            <a:r>
              <a:rPr lang="sr-Latn-RS" altLang="sr-Latn-RS" sz="1700"/>
              <a:t>sportska udruga, nakon upisa u Registar udruga, prolazi proceduru upisa u NISS, radi: </a:t>
            </a:r>
          </a:p>
          <a:p>
            <a:pPr marL="0" marR="0" lvl="0" indent="0" algn="just" defTabSz="914400" rtl="0" eaLnBrk="0" fontAlgn="base" latinLnBrk="0" hangingPunct="0">
              <a:spcBef>
                <a:spcPct val="0"/>
              </a:spcBef>
              <a:spcAft>
                <a:spcPct val="0"/>
              </a:spcAft>
              <a:buClrTx/>
              <a:buSzTx/>
              <a:buNone/>
              <a:tabLst/>
            </a:pPr>
            <a:endParaRPr lang="sr-Latn-RS" altLang="sr-Latn-RS" sz="1700"/>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700"/>
              <a:t>dobivanja sredstva iz proračuna (lokalnog ili državnog)</a:t>
            </a:r>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700"/>
              <a:t>korištenje sportske dvorane ili terena u javnom vlasništvu</a:t>
            </a:r>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700"/>
              <a:t>natjecanja</a:t>
            </a:r>
          </a:p>
          <a:p>
            <a:pPr marL="0" marR="0" lvl="0" indent="0" algn="just" defTabSz="914400" rtl="0" eaLnBrk="0" fontAlgn="base" latinLnBrk="0" hangingPunct="0">
              <a:spcBef>
                <a:spcPct val="0"/>
              </a:spcBef>
              <a:spcAft>
                <a:spcPct val="0"/>
              </a:spcAft>
              <a:buClrTx/>
              <a:buSzTx/>
              <a:buNone/>
              <a:tabLst/>
            </a:pPr>
            <a:endParaRPr lang="sr-Latn-RS" altLang="sr-Latn-RS" sz="1700"/>
          </a:p>
          <a:p>
            <a:pPr marL="0" marR="0" lvl="0" indent="0" algn="just" defTabSz="914400" rtl="0" eaLnBrk="0" fontAlgn="base" latinLnBrk="0" hangingPunct="0">
              <a:spcBef>
                <a:spcPct val="0"/>
              </a:spcBef>
              <a:spcAft>
                <a:spcPct val="0"/>
              </a:spcAft>
              <a:buClrTx/>
              <a:buSzTx/>
              <a:buFontTx/>
              <a:buNone/>
              <a:tabLst/>
            </a:pPr>
            <a:r>
              <a:rPr lang="sr-Latn-RS" altLang="sr-Latn-RS" sz="1700" b="1">
                <a:solidFill>
                  <a:schemeClr val="accent2">
                    <a:lumMod val="75000"/>
                  </a:schemeClr>
                </a:solidFill>
              </a:rPr>
              <a:t>Posebni uvjeti za Statut</a:t>
            </a:r>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700"/>
              <a:t>definicija sportskih djelatnosti - potrebno je točno navesti sport kojim se bave (npr. nogomet)</a:t>
            </a:r>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700"/>
              <a:t>članstvo u savezima - obveza usklađivanja sa statutima nacionalnih sportskih saveza</a:t>
            </a:r>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700"/>
              <a:t>sustav natjecanja - odredbe o sudjelovanju u sustavu natjecanja</a:t>
            </a:r>
          </a:p>
          <a:p>
            <a:pPr algn="just" eaLnBrk="0" fontAlgn="base" hangingPunct="0">
              <a:spcBef>
                <a:spcPct val="0"/>
              </a:spcBef>
              <a:spcAft>
                <a:spcPct val="0"/>
              </a:spcAft>
              <a:buFont typeface="Courier New" panose="02070309020205020404" pitchFamily="49" charset="0"/>
              <a:buChar char="o"/>
            </a:pPr>
            <a:r>
              <a:rPr lang="sr-Latn-RS" altLang="sr-Latn-RS" sz="1700">
                <a:latin typeface="Google Sans"/>
              </a:rPr>
              <a:t>u</a:t>
            </a:r>
            <a:r>
              <a:rPr kumimoji="0" lang="sr-Latn-RS" altLang="sr-Latn-RS" sz="1700" b="0" i="0" u="none" strike="noStrike" cap="none" normalizeH="0" baseline="0">
                <a:ln>
                  <a:noFill/>
                </a:ln>
                <a:effectLst/>
                <a:latin typeface="Google Sans"/>
              </a:rPr>
              <a:t>pravljanje i održavanje sportskih građevina</a:t>
            </a:r>
          </a:p>
          <a:p>
            <a:pPr marL="0" marR="0" lvl="0" indent="0" algn="just" defTabSz="914400" rtl="0" eaLnBrk="0" fontAlgn="base" latinLnBrk="0" hangingPunct="0">
              <a:spcBef>
                <a:spcPct val="0"/>
              </a:spcBef>
              <a:spcAft>
                <a:spcPct val="0"/>
              </a:spcAft>
              <a:buClrTx/>
              <a:buSzTx/>
              <a:buNone/>
              <a:tabLst/>
            </a:pPr>
            <a:endParaRPr lang="sr-Latn-RS" altLang="sr-Latn-RS" sz="1700"/>
          </a:p>
          <a:p>
            <a:pPr marL="0" marR="0" lvl="0" indent="0" algn="just" defTabSz="914400" rtl="0" eaLnBrk="0" fontAlgn="base" latinLnBrk="0" hangingPunct="0">
              <a:spcBef>
                <a:spcPct val="0"/>
              </a:spcBef>
              <a:spcAft>
                <a:spcPct val="0"/>
              </a:spcAft>
              <a:buClrTx/>
              <a:buSzTx/>
              <a:buFontTx/>
              <a:buChar char="•"/>
              <a:tabLst/>
            </a:pPr>
            <a:endParaRPr lang="sr-Latn-RS" altLang="sr-Latn-RS" sz="1700"/>
          </a:p>
          <a:p>
            <a:pPr marL="0" marR="0" lvl="0" indent="0" defTabSz="914400" rtl="0" eaLnBrk="0" fontAlgn="base" latinLnBrk="0" hangingPunct="0">
              <a:spcBef>
                <a:spcPct val="0"/>
              </a:spcBef>
              <a:spcAft>
                <a:spcPct val="0"/>
              </a:spcAft>
              <a:buClrTx/>
              <a:buSzTx/>
              <a:buFontTx/>
              <a:buChar char="•"/>
              <a:tabLst/>
            </a:pPr>
            <a:endParaRPr lang="sr-Latn-RS" altLang="sr-Latn-RS" sz="1700"/>
          </a:p>
          <a:p>
            <a:endParaRPr lang="hr-HR" sz="1700"/>
          </a:p>
          <a:p>
            <a:endParaRPr lang="hr-HR" sz="1700"/>
          </a:p>
        </p:txBody>
      </p:sp>
    </p:spTree>
    <p:extLst>
      <p:ext uri="{BB962C8B-B14F-4D97-AF65-F5344CB8AC3E}">
        <p14:creationId xmlns:p14="http://schemas.microsoft.com/office/powerpoint/2010/main" val="29987845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7864DF2C-F4E7-D77F-1343-486039E1B24F}"/>
              </a:ext>
            </a:extLst>
          </p:cNvPr>
          <p:cNvSpPr>
            <a:spLocks noGrp="1"/>
          </p:cNvSpPr>
          <p:nvPr>
            <p:ph type="title"/>
          </p:nvPr>
        </p:nvSpPr>
        <p:spPr>
          <a:xfrm>
            <a:off x="1371599" y="294538"/>
            <a:ext cx="9895951" cy="1033669"/>
          </a:xfrm>
        </p:spPr>
        <p:txBody>
          <a:bodyPr>
            <a:normAutofit/>
          </a:bodyPr>
          <a:lstStyle/>
          <a:p>
            <a:r>
              <a:rPr lang="hr-HR" sz="4000" b="1">
                <a:solidFill>
                  <a:srgbClr val="FFFFFF"/>
                </a:solidFill>
              </a:rPr>
              <a:t>Sponzorstvo</a:t>
            </a:r>
            <a:endParaRPr lang="hr-HR" sz="4000">
              <a:solidFill>
                <a:srgbClr val="FFFFFF"/>
              </a:solidFill>
            </a:endParaRPr>
          </a:p>
        </p:txBody>
      </p:sp>
      <p:sp>
        <p:nvSpPr>
          <p:cNvPr id="3" name="Rezervirano mjesto sadržaja 2">
            <a:extLst>
              <a:ext uri="{FF2B5EF4-FFF2-40B4-BE49-F238E27FC236}">
                <a16:creationId xmlns:a16="http://schemas.microsoft.com/office/drawing/2014/main" id="{E385933D-12D4-AE94-7A29-CF806DD4839E}"/>
              </a:ext>
            </a:extLst>
          </p:cNvPr>
          <p:cNvSpPr>
            <a:spLocks noGrp="1"/>
          </p:cNvSpPr>
          <p:nvPr>
            <p:ph idx="1"/>
          </p:nvPr>
        </p:nvSpPr>
        <p:spPr>
          <a:xfrm>
            <a:off x="1371599" y="2003898"/>
            <a:ext cx="9724031" cy="4559564"/>
          </a:xfrm>
        </p:spPr>
        <p:txBody>
          <a:bodyPr anchor="ctr">
            <a:normAutofit fontScale="92500" lnSpcReduction="10000"/>
          </a:bodyPr>
          <a:lstStyle/>
          <a:p>
            <a:pPr marL="0" indent="0" algn="just">
              <a:buNone/>
            </a:pPr>
            <a:endParaRPr lang="hr-HR" sz="2000"/>
          </a:p>
          <a:p>
            <a:pPr marL="0" indent="0" algn="just">
              <a:buNone/>
            </a:pPr>
            <a:r>
              <a:rPr lang="hr-HR" sz="2000" b="1">
                <a:solidFill>
                  <a:srgbClr val="0070C0"/>
                </a:solidFill>
              </a:rPr>
              <a:t>Provjera Porezne uprave</a:t>
            </a:r>
          </a:p>
          <a:p>
            <a:pPr marL="0" indent="0" algn="just">
              <a:buNone/>
            </a:pPr>
            <a:r>
              <a:rPr lang="hr-HR" sz="2000"/>
              <a:t> </a:t>
            </a:r>
          </a:p>
          <a:p>
            <a:pPr algn="just"/>
            <a:r>
              <a:rPr lang="hr-HR" sz="1900"/>
              <a:t>Provjera ispravnosti PD prijave davatelja </a:t>
            </a:r>
          </a:p>
          <a:p>
            <a:pPr algn="just"/>
            <a:r>
              <a:rPr lang="hr-HR" sz="1900"/>
              <a:t>Vjerodostojnost dokumentacije</a:t>
            </a:r>
          </a:p>
          <a:p>
            <a:pPr lvl="1" algn="just"/>
            <a:r>
              <a:rPr lang="hr-HR" sz="1900"/>
              <a:t>ugovor o sponzorstvu</a:t>
            </a:r>
          </a:p>
          <a:p>
            <a:pPr lvl="1" algn="just"/>
            <a:r>
              <a:rPr lang="hr-HR" sz="1900"/>
              <a:t>dokaz o isporučenoj usluzi- račun kluba npr: „Usluga reklamiranja tvrtke „A d.o.o.” kroz isticanje logotipa na dresovima prve momčadi u sezoni 2026.”</a:t>
            </a:r>
          </a:p>
          <a:p>
            <a:pPr lvl="1" algn="just"/>
            <a:r>
              <a:rPr lang="hr-HR" sz="1900"/>
              <a:t>dokaz o plaćanju – izvod</a:t>
            </a:r>
          </a:p>
          <a:p>
            <a:pPr lvl="1" algn="just"/>
            <a:r>
              <a:rPr lang="hr-HR" sz="1900"/>
              <a:t>dokaz o izvršenoj reklami – fotografije, screenshotovi i sl..</a:t>
            </a:r>
          </a:p>
          <a:p>
            <a:pPr algn="just"/>
            <a:r>
              <a:rPr lang="hr-HR" sz="1900"/>
              <a:t>Provjera sportskog subjekta prema popisu nadležnog Ministarstva </a:t>
            </a:r>
          </a:p>
          <a:p>
            <a:pPr marL="0" indent="0" algn="just">
              <a:buNone/>
            </a:pPr>
            <a:endParaRPr lang="hr-HR" sz="1900"/>
          </a:p>
          <a:p>
            <a:pPr algn="just"/>
            <a:r>
              <a:rPr lang="hr-HR" sz="1900">
                <a:solidFill>
                  <a:srgbClr val="0070C0"/>
                </a:solidFill>
              </a:rPr>
              <a:t>Sponzorstvo je financijski isplativije jer se olakšica duplo koristi ali zahtjeva i dokaze</a:t>
            </a:r>
          </a:p>
          <a:p>
            <a:pPr algn="just"/>
            <a:r>
              <a:rPr lang="hr-HR" sz="1900">
                <a:solidFill>
                  <a:srgbClr val="0070C0"/>
                </a:solidFill>
              </a:rPr>
              <a:t>Donacija je jednostavnija (ugovor o darovanju) ali donosi i manju uštedu porezno priznati rashod</a:t>
            </a:r>
          </a:p>
          <a:p>
            <a:endParaRPr lang="hr-HR" sz="2000"/>
          </a:p>
        </p:txBody>
      </p:sp>
    </p:spTree>
    <p:extLst>
      <p:ext uri="{BB962C8B-B14F-4D97-AF65-F5344CB8AC3E}">
        <p14:creationId xmlns:p14="http://schemas.microsoft.com/office/powerpoint/2010/main" val="40889157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FA991E6E-E4F4-DBD5-C2BC-86C29A50B521}"/>
              </a:ext>
            </a:extLst>
          </p:cNvPr>
          <p:cNvSpPr>
            <a:spLocks noGrp="1"/>
          </p:cNvSpPr>
          <p:nvPr>
            <p:ph type="title"/>
          </p:nvPr>
        </p:nvSpPr>
        <p:spPr>
          <a:xfrm>
            <a:off x="1371599" y="294538"/>
            <a:ext cx="9895951" cy="1033669"/>
          </a:xfrm>
        </p:spPr>
        <p:txBody>
          <a:bodyPr>
            <a:normAutofit/>
          </a:bodyPr>
          <a:lstStyle/>
          <a:p>
            <a:r>
              <a:rPr lang="hr-HR" sz="4000" b="1">
                <a:solidFill>
                  <a:srgbClr val="FFFFFF"/>
                </a:solidFill>
              </a:rPr>
              <a:t>Zakon o fiskalizaciji</a:t>
            </a:r>
          </a:p>
        </p:txBody>
      </p:sp>
      <p:sp>
        <p:nvSpPr>
          <p:cNvPr id="3" name="Rezervirano mjesto sadržaja 2">
            <a:extLst>
              <a:ext uri="{FF2B5EF4-FFF2-40B4-BE49-F238E27FC236}">
                <a16:creationId xmlns:a16="http://schemas.microsoft.com/office/drawing/2014/main" id="{7C859FCE-71C6-3013-2823-D5EAA2C47F02}"/>
              </a:ext>
            </a:extLst>
          </p:cNvPr>
          <p:cNvSpPr>
            <a:spLocks noGrp="1"/>
          </p:cNvSpPr>
          <p:nvPr>
            <p:ph idx="1"/>
          </p:nvPr>
        </p:nvSpPr>
        <p:spPr>
          <a:xfrm>
            <a:off x="1371599" y="2071990"/>
            <a:ext cx="9724031" cy="4163439"/>
          </a:xfrm>
        </p:spPr>
        <p:txBody>
          <a:bodyPr anchor="ctr">
            <a:normAutofit/>
          </a:bodyPr>
          <a:lstStyle/>
          <a:p>
            <a:pPr algn="just"/>
            <a:r>
              <a:rPr lang="hr-HR" sz="2000">
                <a:solidFill>
                  <a:srgbClr val="002060"/>
                </a:solidFill>
              </a:rPr>
              <a:t>Uređuje se fiskalizacija svih računa u krajnjoj potrošnji u B2C segmentu (prije: Zakon o fiskalizaciji u prometu gotovinom), izdavanje i fiskalizacija eRačuna između poreznih obveznika u B2B segmentu te fiskalizacija računa izdanih u poslovanju između poreznih obveznika i javnih tijela u B2G segmentu</a:t>
            </a:r>
          </a:p>
          <a:p>
            <a:pPr algn="just"/>
            <a:r>
              <a:rPr lang="hr-HR" sz="2000" b="1">
                <a:solidFill>
                  <a:srgbClr val="002060"/>
                </a:solidFill>
              </a:rPr>
              <a:t>Promet u krajnjoj potrošnji </a:t>
            </a:r>
            <a:r>
              <a:rPr lang="hr-HR" sz="2000">
                <a:solidFill>
                  <a:srgbClr val="002060"/>
                </a:solidFill>
              </a:rPr>
              <a:t>je izdavanje računa od strane obveznika fiskalizacije računa prema građanima odnosno potrošačima naplaćen gotovinom, karticama, transakcijskim računom i na ostale načine, ako ovim Zakonom nije uređeno drugačije</a:t>
            </a:r>
          </a:p>
          <a:p>
            <a:pPr algn="just"/>
            <a:r>
              <a:rPr lang="hr-HR" sz="2000" b="1">
                <a:solidFill>
                  <a:srgbClr val="002060"/>
                </a:solidFill>
              </a:rPr>
              <a:t>Računom </a:t>
            </a:r>
            <a:r>
              <a:rPr lang="hr-HR" sz="2000">
                <a:solidFill>
                  <a:srgbClr val="002060"/>
                </a:solidFill>
              </a:rPr>
              <a:t>se smatra račun izdan u krajnjoj potrošnji</a:t>
            </a:r>
          </a:p>
          <a:p>
            <a:pPr algn="just"/>
            <a:r>
              <a:rPr lang="hr-HR" sz="2000" b="1">
                <a:solidFill>
                  <a:srgbClr val="002060"/>
                </a:solidFill>
              </a:rPr>
              <a:t>Razmjena eRačuna </a:t>
            </a:r>
            <a:r>
              <a:rPr lang="hr-HR" sz="2000">
                <a:solidFill>
                  <a:srgbClr val="002060"/>
                </a:solidFill>
              </a:rPr>
              <a:t>obuhvaća izdavanje eRačuna i zaprimanje eRačuna</a:t>
            </a:r>
          </a:p>
          <a:p>
            <a:endParaRPr lang="hr-HR" sz="2000"/>
          </a:p>
        </p:txBody>
      </p:sp>
    </p:spTree>
    <p:extLst>
      <p:ext uri="{BB962C8B-B14F-4D97-AF65-F5344CB8AC3E}">
        <p14:creationId xmlns:p14="http://schemas.microsoft.com/office/powerpoint/2010/main" val="27697906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0853994-C0F6-3AFE-AE42-DCF922BFEA79}"/>
              </a:ext>
            </a:extLst>
          </p:cNvPr>
          <p:cNvSpPr>
            <a:spLocks noGrp="1"/>
          </p:cNvSpPr>
          <p:nvPr>
            <p:ph type="title"/>
          </p:nvPr>
        </p:nvSpPr>
        <p:spPr>
          <a:xfrm>
            <a:off x="1371599" y="294538"/>
            <a:ext cx="9895951" cy="1033669"/>
          </a:xfrm>
        </p:spPr>
        <p:txBody>
          <a:bodyPr>
            <a:normAutofit/>
          </a:bodyPr>
          <a:lstStyle/>
          <a:p>
            <a:r>
              <a:rPr lang="hr-HR" sz="4000" b="1">
                <a:solidFill>
                  <a:srgbClr val="FFFFFF"/>
                </a:solidFill>
              </a:rPr>
              <a:t>Zakon o fiskalizaciji</a:t>
            </a:r>
          </a:p>
        </p:txBody>
      </p:sp>
      <p:sp>
        <p:nvSpPr>
          <p:cNvPr id="3" name="Rezervirano mjesto sadržaja 2">
            <a:extLst>
              <a:ext uri="{FF2B5EF4-FFF2-40B4-BE49-F238E27FC236}">
                <a16:creationId xmlns:a16="http://schemas.microsoft.com/office/drawing/2014/main" id="{71CD58AA-7433-E139-00C8-FE74FF418E4B}"/>
              </a:ext>
            </a:extLst>
          </p:cNvPr>
          <p:cNvSpPr>
            <a:spLocks noGrp="1"/>
          </p:cNvSpPr>
          <p:nvPr>
            <p:ph idx="1"/>
          </p:nvPr>
        </p:nvSpPr>
        <p:spPr>
          <a:xfrm>
            <a:off x="1371599" y="2081719"/>
            <a:ext cx="9724031" cy="4338536"/>
          </a:xfrm>
        </p:spPr>
        <p:txBody>
          <a:bodyPr anchor="ctr">
            <a:normAutofit/>
          </a:bodyPr>
          <a:lstStyle/>
          <a:p>
            <a:pPr algn="just"/>
            <a:r>
              <a:rPr lang="hr-HR" sz="1600" b="1">
                <a:solidFill>
                  <a:srgbClr val="002060"/>
                </a:solidFill>
              </a:rPr>
              <a:t>Obveznik fiskalizacije računa </a:t>
            </a:r>
            <a:r>
              <a:rPr lang="hr-HR" sz="1600">
                <a:solidFill>
                  <a:srgbClr val="002060"/>
                </a:solidFill>
              </a:rPr>
              <a:t>je </a:t>
            </a:r>
          </a:p>
          <a:p>
            <a:pPr lvl="1" algn="just"/>
            <a:r>
              <a:rPr lang="hr-HR" sz="1600">
                <a:solidFill>
                  <a:srgbClr val="002060"/>
                </a:solidFill>
              </a:rPr>
              <a:t>a) obveznik poreza na dohodak od samostalne djelatnosti prema propisu kojim se uređuje porez na dohodak te </a:t>
            </a:r>
          </a:p>
          <a:p>
            <a:pPr lvl="1" algn="just"/>
            <a:r>
              <a:rPr lang="hr-HR" sz="1600">
                <a:solidFill>
                  <a:srgbClr val="002060"/>
                </a:solidFill>
              </a:rPr>
              <a:t>b) obveznik poreza na dobit prema propisu kojim se uređuje porez na dobit</a:t>
            </a:r>
          </a:p>
          <a:p>
            <a:pPr algn="just"/>
            <a:r>
              <a:rPr lang="hr-HR" sz="1600" b="1">
                <a:solidFill>
                  <a:srgbClr val="002060"/>
                </a:solidFill>
              </a:rPr>
              <a:t>Primatelj eRačuna je</a:t>
            </a:r>
          </a:p>
          <a:p>
            <a:pPr lvl="1" algn="just"/>
            <a:r>
              <a:rPr lang="hr-HR" sz="1600">
                <a:solidFill>
                  <a:srgbClr val="002060"/>
                </a:solidFill>
              </a:rPr>
              <a:t> a) porezni obveznik sa sjedištem, prebivalištem ili uobičajenim boravištem u tuzemstvu i upisan u registar obveznika PDV-a </a:t>
            </a:r>
          </a:p>
          <a:p>
            <a:pPr lvl="1" algn="just"/>
            <a:r>
              <a:rPr lang="hr-HR" sz="1600">
                <a:solidFill>
                  <a:srgbClr val="002060"/>
                </a:solidFill>
              </a:rPr>
              <a:t>b) obveznik poreza na dohodak od samostalne djelatnosti prema propisu kojim se uređuje porez na dohodak i obveznik poreza na dobit prema propisu kojim se uređuje porez na dobit, koji nije upisan u registar obveznika PDV-a, a ima sjedište, prebivalište ili uobičajeno boravište u tuzemstvu </a:t>
            </a:r>
          </a:p>
          <a:p>
            <a:pPr lvl="1" algn="just"/>
            <a:r>
              <a:rPr lang="hr-HR" sz="1600">
                <a:solidFill>
                  <a:srgbClr val="002060"/>
                </a:solidFill>
              </a:rPr>
              <a:t>c) tijela državne uprave, jedinice lokalne i područne (regionalne) samouprave te proračunski i izvanproračunski korisnici državnog proračuna i jedinica lokalne i područne (regionalne) samouprave koji su upisani u Registar proračunskih i izvanproračunskih korisnika koji ima obvezu zaprimanja eRačuna te provedbu fiskalizacije eRačuna</a:t>
            </a:r>
          </a:p>
          <a:p>
            <a:endParaRPr lang="hr-HR" sz="2000"/>
          </a:p>
        </p:txBody>
      </p:sp>
    </p:spTree>
    <p:extLst>
      <p:ext uri="{BB962C8B-B14F-4D97-AF65-F5344CB8AC3E}">
        <p14:creationId xmlns:p14="http://schemas.microsoft.com/office/powerpoint/2010/main" val="7703870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2">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5FA570DC-01DA-526F-C41C-4ABDA5EC208B}"/>
              </a:ext>
            </a:extLst>
          </p:cNvPr>
          <p:cNvSpPr>
            <a:spLocks noGrp="1"/>
          </p:cNvSpPr>
          <p:nvPr>
            <p:ph type="title"/>
          </p:nvPr>
        </p:nvSpPr>
        <p:spPr>
          <a:xfrm>
            <a:off x="1136397" y="502022"/>
            <a:ext cx="4959603" cy="947400"/>
          </a:xfrm>
        </p:spPr>
        <p:txBody>
          <a:bodyPr anchor="b">
            <a:normAutofit fontScale="90000"/>
          </a:bodyPr>
          <a:lstStyle/>
          <a:p>
            <a:r>
              <a:rPr lang="hr-HR" sz="4000" b="1">
                <a:solidFill>
                  <a:schemeClr val="accent1">
                    <a:lumMod val="50000"/>
                  </a:schemeClr>
                </a:solidFill>
              </a:rPr>
              <a:t>Fiskalizacija u krajnjoj potrošnji</a:t>
            </a:r>
          </a:p>
        </p:txBody>
      </p:sp>
      <p:sp>
        <p:nvSpPr>
          <p:cNvPr id="20" name="Content Placeholder 19">
            <a:extLst>
              <a:ext uri="{FF2B5EF4-FFF2-40B4-BE49-F238E27FC236}">
                <a16:creationId xmlns:a16="http://schemas.microsoft.com/office/drawing/2014/main" id="{957DE09D-8F15-711F-5440-2B3F41DCCF76}"/>
              </a:ext>
            </a:extLst>
          </p:cNvPr>
          <p:cNvSpPr>
            <a:spLocks noGrp="1"/>
          </p:cNvSpPr>
          <p:nvPr>
            <p:ph idx="1"/>
          </p:nvPr>
        </p:nvSpPr>
        <p:spPr>
          <a:xfrm>
            <a:off x="1136397" y="1702340"/>
            <a:ext cx="4959603" cy="4238637"/>
          </a:xfrm>
        </p:spPr>
        <p:txBody>
          <a:bodyPr anchor="t">
            <a:normAutofit/>
          </a:bodyPr>
          <a:lstStyle/>
          <a:p>
            <a:pPr algn="just"/>
            <a:r>
              <a:rPr lang="hr-HR" sz="1700">
                <a:solidFill>
                  <a:srgbClr val="002060"/>
                </a:solidFill>
              </a:rPr>
              <a:t>obveznik fiskalizacije na naplatnom uređaju mora imati ugrađeno programsko rješenje za postupak fiskalizacije</a:t>
            </a:r>
          </a:p>
          <a:p>
            <a:pPr algn="just"/>
            <a:r>
              <a:rPr lang="hr-HR" sz="1700">
                <a:solidFill>
                  <a:srgbClr val="002060"/>
                </a:solidFill>
              </a:rPr>
              <a:t>fiskalizacijska poruka s izdvajenim elementima  računa potpisana digitalnim certifikatom </a:t>
            </a:r>
            <a:r>
              <a:rPr lang="pl-PL" sz="1700">
                <a:solidFill>
                  <a:srgbClr val="002060"/>
                </a:solidFill>
              </a:rPr>
              <a:t>šalje se u PU (proces 1)</a:t>
            </a:r>
          </a:p>
          <a:p>
            <a:pPr algn="just"/>
            <a:r>
              <a:rPr lang="hr-HR" sz="1700">
                <a:solidFill>
                  <a:srgbClr val="002060"/>
                </a:solidFill>
              </a:rPr>
              <a:t>PU provjerava jesu li u fiskalizacijskoj poruci svi elementi računa i ako jesu daje se ovjeru, tj. JIR (proces 2)</a:t>
            </a:r>
          </a:p>
          <a:p>
            <a:pPr algn="just"/>
            <a:r>
              <a:rPr lang="hr-HR" sz="1700">
                <a:solidFill>
                  <a:srgbClr val="002060"/>
                </a:solidFill>
              </a:rPr>
              <a:t>račun koji zaprimi kupac sadržava ovjeru PU-a u ispisanom JIR-u na računu ili kao sastavni dio QR koda, koji je obvezan element takva računa (proces  3).</a:t>
            </a:r>
          </a:p>
          <a:p>
            <a:pPr algn="just"/>
            <a:r>
              <a:rPr lang="hr-HR" sz="1700">
                <a:solidFill>
                  <a:srgbClr val="002060"/>
                </a:solidFill>
              </a:rPr>
              <a:t>kupci pomoću QR koda mogu provjeriti je li taj račun doista </a:t>
            </a:r>
            <a:r>
              <a:rPr lang="nl-NL" sz="1700">
                <a:solidFill>
                  <a:srgbClr val="002060"/>
                </a:solidFill>
              </a:rPr>
              <a:t>prijavljen PU-u (proces </a:t>
            </a:r>
            <a:r>
              <a:rPr lang="hr-HR" sz="1700">
                <a:solidFill>
                  <a:srgbClr val="002060"/>
                </a:solidFill>
              </a:rPr>
              <a:t>4)</a:t>
            </a:r>
          </a:p>
          <a:p>
            <a:endParaRPr lang="en-US" sz="2000"/>
          </a:p>
        </p:txBody>
      </p:sp>
      <p:pic>
        <p:nvPicPr>
          <p:cNvPr id="4" name="Rezervirano mjesto sadržaja 4">
            <a:extLst>
              <a:ext uri="{FF2B5EF4-FFF2-40B4-BE49-F238E27FC236}">
                <a16:creationId xmlns:a16="http://schemas.microsoft.com/office/drawing/2014/main" id="{2D49BF29-2E20-10CC-53F3-C93F7C8C95DA}"/>
              </a:ext>
            </a:extLst>
          </p:cNvPr>
          <p:cNvPicPr>
            <a:picLocks noChangeAspect="1"/>
          </p:cNvPicPr>
          <p:nvPr/>
        </p:nvPicPr>
        <p:blipFill>
          <a:blip r:embed="rId2"/>
          <a:stretch>
            <a:fillRect/>
          </a:stretch>
        </p:blipFill>
        <p:spPr>
          <a:xfrm>
            <a:off x="6804272" y="502022"/>
            <a:ext cx="5201023" cy="4433871"/>
          </a:xfrm>
          <a:prstGeom prst="rect">
            <a:avLst/>
          </a:prstGeom>
          <a:noFill/>
        </p:spPr>
      </p:pic>
      <p:sp>
        <p:nvSpPr>
          <p:cNvPr id="32" name="Rectangle 24">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6">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95832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F0A6478C-14DB-5255-B55E-7F5A62173629}"/>
              </a:ext>
            </a:extLst>
          </p:cNvPr>
          <p:cNvSpPr>
            <a:spLocks noGrp="1"/>
          </p:cNvSpPr>
          <p:nvPr>
            <p:ph type="title"/>
          </p:nvPr>
        </p:nvSpPr>
        <p:spPr>
          <a:xfrm>
            <a:off x="1371599" y="294538"/>
            <a:ext cx="9895951" cy="1033669"/>
          </a:xfrm>
        </p:spPr>
        <p:txBody>
          <a:bodyPr>
            <a:normAutofit/>
          </a:bodyPr>
          <a:lstStyle/>
          <a:p>
            <a:r>
              <a:rPr lang="hr-HR" sz="4000" b="1">
                <a:solidFill>
                  <a:schemeClr val="bg1"/>
                </a:solidFill>
              </a:rPr>
              <a:t>Fiskalizacija u krajnjoj potrošnji</a:t>
            </a:r>
            <a:endParaRPr lang="hr-HR" sz="4000">
              <a:solidFill>
                <a:schemeClr val="bg1"/>
              </a:solidFill>
            </a:endParaRPr>
          </a:p>
        </p:txBody>
      </p:sp>
      <p:sp>
        <p:nvSpPr>
          <p:cNvPr id="3" name="Rezervirano mjesto sadržaja 2">
            <a:extLst>
              <a:ext uri="{FF2B5EF4-FFF2-40B4-BE49-F238E27FC236}">
                <a16:creationId xmlns:a16="http://schemas.microsoft.com/office/drawing/2014/main" id="{95717B58-2F0A-53E1-EC97-EAA63616594C}"/>
              </a:ext>
            </a:extLst>
          </p:cNvPr>
          <p:cNvSpPr>
            <a:spLocks noGrp="1"/>
          </p:cNvSpPr>
          <p:nvPr>
            <p:ph idx="1"/>
          </p:nvPr>
        </p:nvSpPr>
        <p:spPr>
          <a:xfrm>
            <a:off x="1371599" y="1885279"/>
            <a:ext cx="9724031" cy="4826806"/>
          </a:xfrm>
        </p:spPr>
        <p:txBody>
          <a:bodyPr anchor="ctr">
            <a:normAutofit fontScale="92500" lnSpcReduction="10000"/>
          </a:bodyPr>
          <a:lstStyle/>
          <a:p>
            <a:pPr marL="0" indent="0" algn="just">
              <a:buNone/>
            </a:pPr>
            <a:r>
              <a:rPr lang="hr-HR" sz="1700">
                <a:solidFill>
                  <a:srgbClr val="002060"/>
                </a:solidFill>
              </a:rPr>
              <a:t>Sportski klubovi koji su neprofitne organizacije </a:t>
            </a:r>
            <a:r>
              <a:rPr lang="hr-HR" sz="1700" b="1">
                <a:solidFill>
                  <a:srgbClr val="002060"/>
                </a:solidFill>
              </a:rPr>
              <a:t>nisu obveznici fiskalizacije ako isključivo obavljaju svoju primarnu – neprofitnu djelatnost</a:t>
            </a:r>
            <a:endParaRPr lang="hr-HR" sz="1700">
              <a:solidFill>
                <a:srgbClr val="002060"/>
              </a:solidFill>
            </a:endParaRPr>
          </a:p>
          <a:p>
            <a:pPr marL="0" indent="0" algn="just">
              <a:buNone/>
            </a:pPr>
            <a:r>
              <a:rPr lang="hr-HR" sz="1700">
                <a:solidFill>
                  <a:srgbClr val="002060"/>
                </a:solidFill>
              </a:rPr>
              <a:t>Ako obavljaju i gospodarske djelatnosti i po toj su osnovi </a:t>
            </a:r>
            <a:r>
              <a:rPr lang="hr-HR" sz="1700" b="1">
                <a:solidFill>
                  <a:srgbClr val="002060"/>
                </a:solidFill>
              </a:rPr>
              <a:t>obveznici poreza na dobit</a:t>
            </a:r>
            <a:r>
              <a:rPr lang="hr-HR" sz="1700">
                <a:solidFill>
                  <a:srgbClr val="002060"/>
                </a:solidFill>
              </a:rPr>
              <a:t>, </a:t>
            </a:r>
            <a:r>
              <a:rPr lang="hr-HR" sz="1700" b="1">
                <a:solidFill>
                  <a:srgbClr val="002060"/>
                </a:solidFill>
              </a:rPr>
              <a:t>postaju i obveznicima fiskalizacije </a:t>
            </a:r>
            <a:r>
              <a:rPr lang="hr-HR" sz="1700">
                <a:solidFill>
                  <a:srgbClr val="002060"/>
                </a:solidFill>
              </a:rPr>
              <a:t>samo za svoju gospodarsku djelatnost a ne i za svoju temeljnu djelatnost kojom se ostvaruju njegovi ciljevi (tzv. neprofitna djelatnost) zbog kojih je osnovan</a:t>
            </a:r>
          </a:p>
          <a:p>
            <a:pPr marL="0" indent="0" algn="just">
              <a:buNone/>
            </a:pPr>
            <a:endParaRPr lang="hr-HR" sz="1700">
              <a:solidFill>
                <a:srgbClr val="002060"/>
              </a:solidFill>
            </a:endParaRPr>
          </a:p>
          <a:p>
            <a:pPr marL="0" indent="0" algn="just">
              <a:buNone/>
            </a:pPr>
            <a:r>
              <a:rPr lang="hr-HR" sz="1700">
                <a:solidFill>
                  <a:schemeClr val="accent2">
                    <a:lumMod val="75000"/>
                  </a:schemeClr>
                </a:solidFill>
              </a:rPr>
              <a:t>Udruga je obveznik fiskalizacije računa ako:</a:t>
            </a:r>
          </a:p>
          <a:p>
            <a:pPr algn="just" fontAlgn="base"/>
            <a:r>
              <a:rPr lang="hr-HR" sz="1700">
                <a:solidFill>
                  <a:schemeClr val="accent2">
                    <a:lumMod val="75000"/>
                  </a:schemeClr>
                </a:solidFill>
              </a:rPr>
              <a:t>je obveznik poreza na dobitak (zbog obavljanja gospodarske djelatnosti), i</a:t>
            </a:r>
          </a:p>
          <a:p>
            <a:pPr algn="just" fontAlgn="base"/>
            <a:r>
              <a:rPr lang="hr-HR" sz="1700">
                <a:solidFill>
                  <a:schemeClr val="accent2">
                    <a:lumMod val="75000"/>
                  </a:schemeClr>
                </a:solidFill>
              </a:rPr>
              <a:t>izdaje račune za prodaju roba ili usluga krajnjim potrošačima</a:t>
            </a:r>
          </a:p>
          <a:p>
            <a:pPr marL="0" indent="0" algn="just">
              <a:buNone/>
            </a:pPr>
            <a:endParaRPr lang="hr-HR" sz="1700">
              <a:solidFill>
                <a:srgbClr val="002060"/>
              </a:solidFill>
            </a:endParaRPr>
          </a:p>
          <a:p>
            <a:pPr marL="0" indent="0" algn="just">
              <a:buNone/>
            </a:pPr>
            <a:r>
              <a:rPr lang="hr-HR" sz="1700">
                <a:solidFill>
                  <a:srgbClr val="002060"/>
                </a:solidFill>
              </a:rPr>
              <a:t>Udruga koja se financira samo iz članarina i donacija, bez gospodarske djelatnosti, nije obveznik fiskalizacije Izdavanje računa članovima za članarinu ne podliježe fiskalizaciji jer se radi o neoporezivoj djelatnosti</a:t>
            </a:r>
          </a:p>
          <a:p>
            <a:pPr marL="0" indent="0" algn="just">
              <a:buNone/>
            </a:pPr>
            <a:r>
              <a:rPr lang="hr-HR" sz="1700">
                <a:solidFill>
                  <a:schemeClr val="tx2">
                    <a:lumMod val="50000"/>
                  </a:schemeClr>
                </a:solidFill>
              </a:rPr>
              <a:t>Ako udruga:</a:t>
            </a:r>
          </a:p>
          <a:p>
            <a:pPr algn="just">
              <a:buFontTx/>
              <a:buChar char="-"/>
            </a:pPr>
            <a:r>
              <a:rPr lang="hr-HR" sz="1700">
                <a:solidFill>
                  <a:schemeClr val="tx2">
                    <a:lumMod val="50000"/>
                  </a:schemeClr>
                </a:solidFill>
              </a:rPr>
              <a:t>pod krinkom članarine naplaćuje uslugu (npr. korištenje sportske dvorane), riječ je o gospodarskoj djelatnosti i tada se mora izdati fiskalizirani račun</a:t>
            </a:r>
          </a:p>
          <a:p>
            <a:pPr algn="just">
              <a:buFontTx/>
              <a:buChar char="-"/>
            </a:pPr>
            <a:r>
              <a:rPr lang="hr-HR" sz="1700">
                <a:solidFill>
                  <a:schemeClr val="tx2">
                    <a:lumMod val="50000"/>
                  </a:schemeClr>
                </a:solidFill>
              </a:rPr>
              <a:t>Organizira komercijalni događaj, pruža ugostiteljske usluge itd. mora fiskalizirati račun</a:t>
            </a:r>
          </a:p>
          <a:p>
            <a:pPr marL="0" indent="0" algn="just">
              <a:buNone/>
            </a:pPr>
            <a:endParaRPr lang="hr-HR" sz="1700">
              <a:solidFill>
                <a:srgbClr val="002060"/>
              </a:solidFill>
            </a:endParaRPr>
          </a:p>
        </p:txBody>
      </p:sp>
    </p:spTree>
    <p:extLst>
      <p:ext uri="{BB962C8B-B14F-4D97-AF65-F5344CB8AC3E}">
        <p14:creationId xmlns:p14="http://schemas.microsoft.com/office/powerpoint/2010/main" val="24900761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6724830E-17B4-1DED-D701-FAE2E76FBC50}"/>
              </a:ext>
            </a:extLst>
          </p:cNvPr>
          <p:cNvSpPr>
            <a:spLocks noGrp="1"/>
          </p:cNvSpPr>
          <p:nvPr>
            <p:ph type="title"/>
          </p:nvPr>
        </p:nvSpPr>
        <p:spPr>
          <a:xfrm>
            <a:off x="1371599" y="294538"/>
            <a:ext cx="9895951" cy="1033669"/>
          </a:xfrm>
        </p:spPr>
        <p:txBody>
          <a:bodyPr>
            <a:normAutofit/>
          </a:bodyPr>
          <a:lstStyle/>
          <a:p>
            <a:r>
              <a:rPr lang="hr-HR" sz="4000" b="1">
                <a:solidFill>
                  <a:schemeClr val="bg1"/>
                </a:solidFill>
              </a:rPr>
              <a:t>Fiskalizacija u krajnjoj potrošnji</a:t>
            </a:r>
            <a:endParaRPr lang="hr-HR" sz="4000">
              <a:solidFill>
                <a:srgbClr val="FFFFFF"/>
              </a:solidFill>
            </a:endParaRPr>
          </a:p>
        </p:txBody>
      </p:sp>
      <p:sp>
        <p:nvSpPr>
          <p:cNvPr id="3" name="Rezervirano mjesto sadržaja 2">
            <a:extLst>
              <a:ext uri="{FF2B5EF4-FFF2-40B4-BE49-F238E27FC236}">
                <a16:creationId xmlns:a16="http://schemas.microsoft.com/office/drawing/2014/main" id="{484841A5-7FBA-B0BF-1CF8-7E34E9B575EF}"/>
              </a:ext>
            </a:extLst>
          </p:cNvPr>
          <p:cNvSpPr>
            <a:spLocks noGrp="1"/>
          </p:cNvSpPr>
          <p:nvPr>
            <p:ph idx="1"/>
          </p:nvPr>
        </p:nvSpPr>
        <p:spPr>
          <a:xfrm>
            <a:off x="1371599" y="2318197"/>
            <a:ext cx="9724031" cy="3683358"/>
          </a:xfrm>
        </p:spPr>
        <p:txBody>
          <a:bodyPr anchor="ctr">
            <a:normAutofit fontScale="55000" lnSpcReduction="20000"/>
          </a:bodyPr>
          <a:lstStyle/>
          <a:p>
            <a:endParaRPr lang="hr-HR"/>
          </a:p>
          <a:p>
            <a:pPr marL="0" indent="0">
              <a:buNone/>
            </a:pPr>
            <a:r>
              <a:rPr lang="hr-HR" sz="2900" b="1">
                <a:solidFill>
                  <a:srgbClr val="002060"/>
                </a:solidFill>
              </a:rPr>
              <a:t>Obveze udruga koje ulaze u fiskalizaciju 1.0:</a:t>
            </a:r>
          </a:p>
          <a:p>
            <a:pPr marL="0" indent="0">
              <a:buNone/>
            </a:pPr>
            <a:endParaRPr lang="hr-HR" sz="2900">
              <a:solidFill>
                <a:srgbClr val="002060"/>
              </a:solidFill>
            </a:endParaRPr>
          </a:p>
          <a:p>
            <a:pPr algn="just" fontAlgn="base">
              <a:buFont typeface="Wingdings" panose="05000000000000000000" pitchFamily="2" charset="2"/>
              <a:buChar char="ü"/>
            </a:pPr>
            <a:r>
              <a:rPr lang="hr-HR" sz="2900">
                <a:solidFill>
                  <a:srgbClr val="002060"/>
                </a:solidFill>
              </a:rPr>
              <a:t>Nabava naplatnog uređaja – svi računi moraju se izdavati putem naplatnog uređaja s programski prilagođenim rješenjem</a:t>
            </a:r>
          </a:p>
          <a:p>
            <a:pPr algn="just" fontAlgn="base">
              <a:buFont typeface="Wingdings" panose="05000000000000000000" pitchFamily="2" charset="2"/>
              <a:buChar char="ü"/>
            </a:pPr>
            <a:r>
              <a:rPr lang="hr-HR" sz="2900">
                <a:solidFill>
                  <a:srgbClr val="002060"/>
                </a:solidFill>
              </a:rPr>
              <a:t>Digitalni certifikat </a:t>
            </a:r>
          </a:p>
          <a:p>
            <a:pPr algn="just" fontAlgn="base">
              <a:buFont typeface="Wingdings" panose="05000000000000000000" pitchFamily="2" charset="2"/>
              <a:buChar char="ü"/>
            </a:pPr>
            <a:r>
              <a:rPr lang="hr-HR" sz="2900">
                <a:solidFill>
                  <a:srgbClr val="002060"/>
                </a:solidFill>
              </a:rPr>
              <a:t>Internetska veza – stabilna i stalno dostupna za slanje podataka Poreznoj upravi</a:t>
            </a:r>
          </a:p>
          <a:p>
            <a:pPr algn="just" fontAlgn="base">
              <a:buFont typeface="Wingdings" panose="05000000000000000000" pitchFamily="2" charset="2"/>
              <a:buChar char="ü"/>
            </a:pPr>
            <a:r>
              <a:rPr lang="hr-HR" sz="2900">
                <a:solidFill>
                  <a:srgbClr val="002060"/>
                </a:solidFill>
              </a:rPr>
              <a:t>Interni akt o slijednosti računa – definira numeraciju računa, poslovne prostore i oznake uređaja</a:t>
            </a:r>
          </a:p>
          <a:p>
            <a:pPr algn="just" fontAlgn="base">
              <a:buFont typeface="Wingdings" panose="05000000000000000000" pitchFamily="2" charset="2"/>
              <a:buChar char="ü"/>
            </a:pPr>
            <a:r>
              <a:rPr lang="hr-HR" sz="2900">
                <a:solidFill>
                  <a:srgbClr val="002060"/>
                </a:solidFill>
              </a:rPr>
              <a:t>Prijava poslovnih prostora putem ePorezne – uključuje i radno vrijeme te radne dane</a:t>
            </a:r>
          </a:p>
          <a:p>
            <a:pPr algn="just" fontAlgn="base">
              <a:buFont typeface="Wingdings" panose="05000000000000000000" pitchFamily="2" charset="2"/>
              <a:buChar char="ü"/>
            </a:pPr>
            <a:r>
              <a:rPr lang="hr-HR" sz="2900">
                <a:solidFill>
                  <a:srgbClr val="002060"/>
                </a:solidFill>
              </a:rPr>
              <a:t>Obavijest o obvezi izdavanja računa – mora biti istaknuta na vidljivom mjestu u poslovnom prostoru</a:t>
            </a:r>
          </a:p>
          <a:p>
            <a:pPr algn="just" fontAlgn="base">
              <a:buFont typeface="Wingdings" panose="05000000000000000000" pitchFamily="2" charset="2"/>
              <a:buChar char="ü"/>
            </a:pPr>
            <a:r>
              <a:rPr lang="hr-HR" sz="2900">
                <a:solidFill>
                  <a:srgbClr val="002060"/>
                </a:solidFill>
              </a:rPr>
              <a:t>Knjiga uvezanih računa – služi kao rezerva u slučaju kvara naplatnog uređaja</a:t>
            </a:r>
          </a:p>
          <a:p>
            <a:pPr algn="just">
              <a:buFont typeface="Wingdings" panose="05000000000000000000" pitchFamily="2" charset="2"/>
              <a:buChar char="ü"/>
            </a:pPr>
            <a:r>
              <a:rPr lang="hr-HR" sz="2900">
                <a:solidFill>
                  <a:srgbClr val="002060"/>
                </a:solidFill>
              </a:rPr>
              <a:t>Račun u sustavu fiskalizacije mora sadržavati: vrijeme izdavanja, oznaku operatera, način plaćanja, JIR, ZKI i QR kod</a:t>
            </a:r>
          </a:p>
          <a:p>
            <a:endParaRPr lang="hr-HR" sz="2000"/>
          </a:p>
        </p:txBody>
      </p:sp>
    </p:spTree>
    <p:extLst>
      <p:ext uri="{BB962C8B-B14F-4D97-AF65-F5344CB8AC3E}">
        <p14:creationId xmlns:p14="http://schemas.microsoft.com/office/powerpoint/2010/main" val="3929622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261FD59E-46C4-7086-50D8-D66FD81C104F}"/>
              </a:ext>
            </a:extLst>
          </p:cNvPr>
          <p:cNvSpPr>
            <a:spLocks noGrp="1"/>
          </p:cNvSpPr>
          <p:nvPr>
            <p:ph type="title"/>
          </p:nvPr>
        </p:nvSpPr>
        <p:spPr>
          <a:xfrm>
            <a:off x="7998373" y="489508"/>
            <a:ext cx="3736427" cy="887347"/>
          </a:xfrm>
        </p:spPr>
        <p:txBody>
          <a:bodyPr anchor="b">
            <a:normAutofit fontScale="90000"/>
          </a:bodyPr>
          <a:lstStyle/>
          <a:p>
            <a:r>
              <a:rPr lang="hr-HR" sz="4000" b="1"/>
              <a:t>Fiskalizacija eRačuna F 2.0</a:t>
            </a:r>
          </a:p>
        </p:txBody>
      </p:sp>
      <p:pic>
        <p:nvPicPr>
          <p:cNvPr id="4" name="Rezervirano mjesto sadržaja 4" descr="Slika na kojoj se prikazuje tekst, snimka zaslona, dijagram&#10;&#10;Sadržaj generiran uz AI možda nije točan.">
            <a:extLst>
              <a:ext uri="{FF2B5EF4-FFF2-40B4-BE49-F238E27FC236}">
                <a16:creationId xmlns:a16="http://schemas.microsoft.com/office/drawing/2014/main" id="{6660B5BB-81B5-8BDC-78E7-2DB021DBBE55}"/>
              </a:ext>
            </a:extLst>
          </p:cNvPr>
          <p:cNvPicPr>
            <a:picLocks noChangeAspect="1"/>
          </p:cNvPicPr>
          <p:nvPr/>
        </p:nvPicPr>
        <p:blipFill>
          <a:blip r:embed="rId2"/>
          <a:srcRect l="3448" r="3789" b="-2"/>
          <a:stretch>
            <a:fillRect/>
          </a:stretch>
        </p:blipFill>
        <p:spPr>
          <a:xfrm>
            <a:off x="20" y="432"/>
            <a:ext cx="7373174" cy="5822300"/>
          </a:xfrm>
          <a:prstGeom prst="rect">
            <a:avLst/>
          </a:prstGeom>
          <a:noFill/>
        </p:spPr>
      </p:pic>
      <p:sp>
        <p:nvSpPr>
          <p:cNvPr id="20" name="Content Placeholder 19">
            <a:extLst>
              <a:ext uri="{FF2B5EF4-FFF2-40B4-BE49-F238E27FC236}">
                <a16:creationId xmlns:a16="http://schemas.microsoft.com/office/drawing/2014/main" id="{9504C806-2DF4-6B49-1F1A-F13B681CF199}"/>
              </a:ext>
            </a:extLst>
          </p:cNvPr>
          <p:cNvSpPr>
            <a:spLocks noGrp="1"/>
          </p:cNvSpPr>
          <p:nvPr>
            <p:ph idx="1"/>
          </p:nvPr>
        </p:nvSpPr>
        <p:spPr>
          <a:xfrm>
            <a:off x="7451834" y="1723698"/>
            <a:ext cx="4635063" cy="4393324"/>
          </a:xfrm>
        </p:spPr>
        <p:txBody>
          <a:bodyPr>
            <a:normAutofit fontScale="92500" lnSpcReduction="20000"/>
          </a:bodyPr>
          <a:lstStyle/>
          <a:p>
            <a:r>
              <a:rPr lang="hr-HR" sz="2000" b="1">
                <a:solidFill>
                  <a:srgbClr val="002060"/>
                </a:solidFill>
              </a:rPr>
              <a:t>Postupak fiskalizacije eRačuna provodi se na sljedeći način:</a:t>
            </a:r>
          </a:p>
          <a:p>
            <a:pPr marL="285750" indent="-285750" algn="just"/>
            <a:r>
              <a:rPr lang="hr-HR" sz="2000">
                <a:solidFill>
                  <a:srgbClr val="002060"/>
                </a:solidFill>
              </a:rPr>
              <a:t>izdavatelj i primatelj razmjenjuju eRačun između pristupnih točaka</a:t>
            </a:r>
          </a:p>
          <a:p>
            <a:pPr algn="just"/>
            <a:r>
              <a:rPr lang="hr-HR" sz="2000">
                <a:solidFill>
                  <a:srgbClr val="002060"/>
                </a:solidFill>
              </a:rPr>
              <a:t>pristupna točka može biti izdavatelj računa koji radi sam za sebe ili informacijski posrednik koji pruža uslugu na tržištu</a:t>
            </a:r>
          </a:p>
          <a:p>
            <a:pPr algn="just"/>
            <a:r>
              <a:rPr lang="hr-HR" sz="2000">
                <a:solidFill>
                  <a:srgbClr val="002060"/>
                </a:solidFill>
              </a:rPr>
              <a:t>pristupna točka izdavatelja iz izdanog eRačuna uzima set podataka i dostavlja fiskalizacijsku poruku u PU. PU potvrđuje primitak poruke</a:t>
            </a:r>
          </a:p>
          <a:p>
            <a:pPr algn="just"/>
            <a:r>
              <a:rPr lang="hr-HR" sz="2000">
                <a:solidFill>
                  <a:srgbClr val="002060"/>
                </a:solidFill>
              </a:rPr>
              <a:t>pristupna točka primatelja iz zaprimljenog eRačuna uzima set podataka i dostavlja fiskalizacijsku poruku u PU. PU potvrđuje primitak poruke</a:t>
            </a:r>
          </a:p>
          <a:p>
            <a:pPr algn="just"/>
            <a:r>
              <a:rPr lang="hr-HR" sz="2000">
                <a:solidFill>
                  <a:srgbClr val="002060"/>
                </a:solidFill>
              </a:rPr>
              <a:t>PU raspolaže podacima iz svakoga izdanog i zaprimljenog eRačuna u trenutku njegova izdavanja odnosno zaprimanja.</a:t>
            </a:r>
          </a:p>
          <a:p>
            <a:endParaRPr lang="en-US" sz="2000"/>
          </a:p>
        </p:txBody>
      </p:sp>
      <p:sp>
        <p:nvSpPr>
          <p:cNvPr id="25" name="Rectangle 24">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56307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BDA1BCB-FD02-AD93-77F4-0B2793E6F9CA}"/>
              </a:ext>
            </a:extLst>
          </p:cNvPr>
          <p:cNvSpPr>
            <a:spLocks noGrp="1"/>
          </p:cNvSpPr>
          <p:nvPr>
            <p:ph type="title"/>
          </p:nvPr>
        </p:nvSpPr>
        <p:spPr>
          <a:xfrm>
            <a:off x="1371599" y="294538"/>
            <a:ext cx="9895951" cy="1033669"/>
          </a:xfrm>
        </p:spPr>
        <p:txBody>
          <a:bodyPr>
            <a:normAutofit fontScale="90000"/>
          </a:bodyPr>
          <a:lstStyle/>
          <a:p>
            <a:r>
              <a:rPr lang="hr-HR" sz="4000" b="1">
                <a:solidFill>
                  <a:schemeClr val="bg1"/>
                </a:solidFill>
              </a:rPr>
              <a:t>Pravila i obveze kod izdavanja i zaprimanja eRačuna</a:t>
            </a:r>
            <a:endParaRPr lang="hr-HR" sz="4000">
              <a:solidFill>
                <a:schemeClr val="bg1"/>
              </a:solidFill>
            </a:endParaRPr>
          </a:p>
        </p:txBody>
      </p:sp>
      <p:graphicFrame>
        <p:nvGraphicFramePr>
          <p:cNvPr id="4" name="Rezervirano mjesto sadržaja 2">
            <a:extLst>
              <a:ext uri="{FF2B5EF4-FFF2-40B4-BE49-F238E27FC236}">
                <a16:creationId xmlns:a16="http://schemas.microsoft.com/office/drawing/2014/main" id="{0EF77F46-F4A5-1CAD-75A1-6C2F3119B417}"/>
              </a:ext>
            </a:extLst>
          </p:cNvPr>
          <p:cNvGraphicFramePr>
            <a:graphicFrameLocks noGrp="1"/>
          </p:cNvGraphicFramePr>
          <p:nvPr>
            <p:ph idx="1"/>
            <p:extLst>
              <p:ext uri="{D42A27DB-BD31-4B8C-83A1-F6EECF244321}">
                <p14:modId xmlns:p14="http://schemas.microsoft.com/office/powerpoint/2010/main" val="1116110166"/>
              </p:ext>
            </p:extLst>
          </p:nvPr>
        </p:nvGraphicFramePr>
        <p:xfrm>
          <a:off x="651753" y="1885279"/>
          <a:ext cx="10768519" cy="46781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32937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8EE73B5-69BA-F105-71A0-E987ADD5624A}"/>
              </a:ext>
            </a:extLst>
          </p:cNvPr>
          <p:cNvSpPr>
            <a:spLocks noGrp="1"/>
          </p:cNvSpPr>
          <p:nvPr>
            <p:ph type="title"/>
          </p:nvPr>
        </p:nvSpPr>
        <p:spPr>
          <a:xfrm>
            <a:off x="1371599" y="294538"/>
            <a:ext cx="9895951" cy="1033669"/>
          </a:xfrm>
        </p:spPr>
        <p:txBody>
          <a:bodyPr>
            <a:normAutofit/>
          </a:bodyPr>
          <a:lstStyle/>
          <a:p>
            <a:r>
              <a:rPr lang="hr-HR" sz="4000" b="1">
                <a:solidFill>
                  <a:schemeClr val="bg1"/>
                </a:solidFill>
              </a:rPr>
              <a:t>Fiskalizacija eRačuna F 2.0</a:t>
            </a:r>
            <a:endParaRPr lang="hr-HR" sz="4000">
              <a:solidFill>
                <a:srgbClr val="FFFFFF"/>
              </a:solidFill>
            </a:endParaRPr>
          </a:p>
        </p:txBody>
      </p:sp>
      <p:sp>
        <p:nvSpPr>
          <p:cNvPr id="3" name="Rezervirano mjesto sadržaja 2">
            <a:extLst>
              <a:ext uri="{FF2B5EF4-FFF2-40B4-BE49-F238E27FC236}">
                <a16:creationId xmlns:a16="http://schemas.microsoft.com/office/drawing/2014/main" id="{EC0708FD-27B7-08F2-F7ED-E0B046420D5B}"/>
              </a:ext>
            </a:extLst>
          </p:cNvPr>
          <p:cNvSpPr>
            <a:spLocks noGrp="1"/>
          </p:cNvSpPr>
          <p:nvPr>
            <p:ph idx="1"/>
          </p:nvPr>
        </p:nvSpPr>
        <p:spPr>
          <a:xfrm>
            <a:off x="1371599" y="2318196"/>
            <a:ext cx="9724031" cy="4150697"/>
          </a:xfrm>
        </p:spPr>
        <p:txBody>
          <a:bodyPr anchor="ctr">
            <a:normAutofit fontScale="92500" lnSpcReduction="10000"/>
          </a:bodyPr>
          <a:lstStyle/>
          <a:p>
            <a:pPr algn="just"/>
            <a:endParaRPr lang="hr-HR" sz="2000"/>
          </a:p>
          <a:p>
            <a:pPr algn="just"/>
            <a:r>
              <a:rPr lang="hr-HR" sz="2000"/>
              <a:t>Obvezu fiskalizacije eRačuna izdavatelj i primatelj eRčuna dužni su provoditi </a:t>
            </a:r>
            <a:r>
              <a:rPr lang="hr-HR" sz="2000" b="1"/>
              <a:t>za svaki izdani i zaprimljeni račun</a:t>
            </a:r>
            <a:endParaRPr lang="en-US" sz="2000" b="1"/>
          </a:p>
          <a:p>
            <a:pPr algn="just"/>
            <a:r>
              <a:rPr lang="hr-HR" sz="2000"/>
              <a:t>Fiskalizaciju eRačuna za izdani eRačun izdavatelj eRačuna dužan je provoditi odvojeno od postupka razmjene eRačuna </a:t>
            </a:r>
            <a:r>
              <a:rPr lang="hr-HR" sz="2000" b="1"/>
              <a:t>u trenutku izdavanja eRačuna</a:t>
            </a:r>
            <a:r>
              <a:rPr lang="hr-HR" sz="2000"/>
              <a:t>, a u slučaju samoizdavanja računa najkasnije pet radnih dana nakon što je eRačun izdan</a:t>
            </a:r>
            <a:endParaRPr lang="en-US" sz="2000"/>
          </a:p>
          <a:p>
            <a:pPr algn="just"/>
            <a:r>
              <a:rPr lang="hr-HR" sz="2000"/>
              <a:t>Fiskalizaciju eRačuna za primljeni eRačun primatelj eRačuna dužan je provoditi odvojeno od postupka razmjene eRačuna </a:t>
            </a:r>
            <a:r>
              <a:rPr lang="hr-HR" sz="2000" b="1"/>
              <a:t>najkasnije pet radnih dana od primitka </a:t>
            </a:r>
            <a:r>
              <a:rPr lang="hr-HR" sz="2000"/>
              <a:t>eRačuna</a:t>
            </a:r>
            <a:endParaRPr lang="en-US" sz="2000"/>
          </a:p>
          <a:p>
            <a:pPr algn="just"/>
            <a:r>
              <a:rPr lang="hr-HR" sz="2000"/>
              <a:t>Na podatak o broju računa te na podatak o oznaci operatera i poslovnom prostoru izdavatelj eRačuna obvezan je primijeniti odgovarajuća pravila koja su propisana člancima 8. i 9. Zakona </a:t>
            </a:r>
          </a:p>
          <a:p>
            <a:pPr algn="just"/>
            <a:r>
              <a:rPr lang="hr-HR" sz="2000"/>
              <a:t>Iznimno ako zbog tehničkih razloga ili prekida internetskih veza nije moguća fiskalizacija eRačuna obveznici fiskalizacije obvezni su najkasnije </a:t>
            </a:r>
            <a:r>
              <a:rPr lang="hr-HR" sz="2000" b="1"/>
              <a:t>u roku od pet radnih dana</a:t>
            </a:r>
            <a:r>
              <a:rPr lang="hr-HR" sz="2000"/>
              <a:t>, računajući od dana kada je došlo do tehničke nemogućnosti ili prekida internetske veze, provesti postupak fiskalizacije eRačuna</a:t>
            </a:r>
            <a:endParaRPr lang="en-US" sz="2000"/>
          </a:p>
          <a:p>
            <a:pPr algn="just"/>
            <a:endParaRPr lang="en-US" sz="2000"/>
          </a:p>
          <a:p>
            <a:endParaRPr lang="hr-HR" sz="2000"/>
          </a:p>
        </p:txBody>
      </p:sp>
    </p:spTree>
    <p:extLst>
      <p:ext uri="{BB962C8B-B14F-4D97-AF65-F5344CB8AC3E}">
        <p14:creationId xmlns:p14="http://schemas.microsoft.com/office/powerpoint/2010/main" val="23060392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slov 1">
            <a:extLst>
              <a:ext uri="{FF2B5EF4-FFF2-40B4-BE49-F238E27FC236}">
                <a16:creationId xmlns:a16="http://schemas.microsoft.com/office/drawing/2014/main" id="{319D6E07-D586-BE75-022F-EB66BBC2E5DB}"/>
              </a:ext>
            </a:extLst>
          </p:cNvPr>
          <p:cNvSpPr>
            <a:spLocks noGrp="1"/>
          </p:cNvSpPr>
          <p:nvPr>
            <p:ph type="title"/>
          </p:nvPr>
        </p:nvSpPr>
        <p:spPr>
          <a:xfrm>
            <a:off x="1371597" y="348865"/>
            <a:ext cx="10044023" cy="877729"/>
          </a:xfrm>
        </p:spPr>
        <p:txBody>
          <a:bodyPr anchor="ctr">
            <a:normAutofit/>
          </a:bodyPr>
          <a:lstStyle/>
          <a:p>
            <a:r>
              <a:rPr lang="hr-HR" sz="4000" b="1">
                <a:solidFill>
                  <a:srgbClr val="FFFFFF"/>
                </a:solidFill>
              </a:rPr>
              <a:t>Uvjeti korištenja aplikacije MIKROeRAČUN</a:t>
            </a:r>
            <a:endParaRPr lang="hr-HR" sz="4000">
              <a:solidFill>
                <a:srgbClr val="FFFFFF"/>
              </a:solidFill>
            </a:endParaRPr>
          </a:p>
        </p:txBody>
      </p:sp>
      <p:graphicFrame>
        <p:nvGraphicFramePr>
          <p:cNvPr id="18" name="Rezervirano mjesto sadržaja 2">
            <a:extLst>
              <a:ext uri="{FF2B5EF4-FFF2-40B4-BE49-F238E27FC236}">
                <a16:creationId xmlns:a16="http://schemas.microsoft.com/office/drawing/2014/main" id="{E75083A8-CD25-A870-D148-5CAFB6F3D512}"/>
              </a:ext>
            </a:extLst>
          </p:cNvPr>
          <p:cNvGraphicFramePr>
            <a:graphicFrameLocks noGrp="1"/>
          </p:cNvGraphicFramePr>
          <p:nvPr>
            <p:ph idx="1"/>
            <p:extLst>
              <p:ext uri="{D42A27DB-BD31-4B8C-83A1-F6EECF244321}">
                <p14:modId xmlns:p14="http://schemas.microsoft.com/office/powerpoint/2010/main" val="2763399454"/>
              </p:ext>
            </p:extLst>
          </p:nvPr>
        </p:nvGraphicFramePr>
        <p:xfrm>
          <a:off x="644055" y="1650125"/>
          <a:ext cx="11264165" cy="4859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1462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7B8E5F10-1C34-1DA2-35D0-4AFEB9E7D702}"/>
              </a:ext>
            </a:extLst>
          </p:cNvPr>
          <p:cNvSpPr>
            <a:spLocks noGrp="1"/>
          </p:cNvSpPr>
          <p:nvPr>
            <p:ph type="title"/>
          </p:nvPr>
        </p:nvSpPr>
        <p:spPr>
          <a:xfrm>
            <a:off x="466722" y="586855"/>
            <a:ext cx="3201366" cy="3387497"/>
          </a:xfrm>
        </p:spPr>
        <p:txBody>
          <a:bodyPr anchor="b">
            <a:normAutofit/>
          </a:bodyPr>
          <a:lstStyle/>
          <a:p>
            <a:pPr algn="r"/>
            <a:r>
              <a:rPr lang="hr-HR" sz="3400">
                <a:solidFill>
                  <a:srgbClr val="FFFFFF"/>
                </a:solidFill>
              </a:rPr>
              <a:t>Osnivanje i registracija neprofitnih organizacija (udruga, zajednice, savezi)</a:t>
            </a:r>
          </a:p>
        </p:txBody>
      </p:sp>
      <p:sp>
        <p:nvSpPr>
          <p:cNvPr id="3" name="Rezervirano mjesto sadržaja 2">
            <a:extLst>
              <a:ext uri="{FF2B5EF4-FFF2-40B4-BE49-F238E27FC236}">
                <a16:creationId xmlns:a16="http://schemas.microsoft.com/office/drawing/2014/main" id="{02C0DD78-6744-ACF4-A710-AC8D50E68A0F}"/>
              </a:ext>
            </a:extLst>
          </p:cNvPr>
          <p:cNvSpPr>
            <a:spLocks noGrp="1"/>
          </p:cNvSpPr>
          <p:nvPr>
            <p:ph idx="1"/>
          </p:nvPr>
        </p:nvSpPr>
        <p:spPr>
          <a:xfrm>
            <a:off x="4134811" y="649480"/>
            <a:ext cx="7230796" cy="5944360"/>
          </a:xfrm>
        </p:spPr>
        <p:txBody>
          <a:bodyPr anchor="ctr">
            <a:normAutofit/>
          </a:bodyPr>
          <a:lstStyle/>
          <a:p>
            <a:pPr marL="0" marR="0" lvl="0" indent="0" defTabSz="914400" rtl="0" eaLnBrk="0" fontAlgn="base" latinLnBrk="0" hangingPunct="0">
              <a:spcBef>
                <a:spcPct val="0"/>
              </a:spcBef>
              <a:spcAft>
                <a:spcPct val="0"/>
              </a:spcAft>
              <a:buClrTx/>
              <a:buSzTx/>
              <a:buFontTx/>
              <a:buNone/>
              <a:tabLst/>
            </a:pPr>
            <a:endParaRPr lang="sr-Latn-RS" altLang="sr-Latn-RS" sz="1400"/>
          </a:p>
          <a:p>
            <a:pPr marL="0" marR="0" lvl="0" indent="0" defTabSz="914400" rtl="0" eaLnBrk="0" fontAlgn="base" latinLnBrk="0" hangingPunct="0">
              <a:spcBef>
                <a:spcPct val="0"/>
              </a:spcBef>
              <a:spcAft>
                <a:spcPct val="0"/>
              </a:spcAft>
              <a:buClrTx/>
              <a:buSzTx/>
              <a:buFontTx/>
              <a:buNone/>
              <a:tabLst/>
            </a:pPr>
            <a:endParaRPr lang="sr-Latn-RS" altLang="sr-Latn-RS" sz="1400"/>
          </a:p>
          <a:p>
            <a:pPr marL="0" marR="0" lvl="0" indent="0" algn="just" defTabSz="914400" rtl="0" eaLnBrk="0" fontAlgn="base" latinLnBrk="0" hangingPunct="0">
              <a:spcBef>
                <a:spcPct val="0"/>
              </a:spcBef>
              <a:spcAft>
                <a:spcPct val="0"/>
              </a:spcAft>
              <a:buClrTx/>
              <a:buSzTx/>
              <a:buFontTx/>
              <a:buNone/>
              <a:tabLst/>
            </a:pPr>
            <a:r>
              <a:rPr lang="sr-Latn-RS" altLang="sr-Latn-RS" sz="1600" b="1">
                <a:solidFill>
                  <a:schemeClr val="accent2">
                    <a:lumMod val="75000"/>
                  </a:schemeClr>
                </a:solidFill>
              </a:rPr>
              <a:t>Zapreke za rad u sportu </a:t>
            </a:r>
          </a:p>
          <a:p>
            <a:pPr marL="0" marR="0" lvl="0" indent="0" algn="just" defTabSz="914400" rtl="0" eaLnBrk="0" fontAlgn="base" latinLnBrk="0" hangingPunct="0">
              <a:spcBef>
                <a:spcPct val="0"/>
              </a:spcBef>
              <a:spcAft>
                <a:spcPct val="0"/>
              </a:spcAft>
              <a:buClrTx/>
              <a:buSzTx/>
              <a:buFontTx/>
              <a:buNone/>
              <a:tabLst/>
            </a:pPr>
            <a:r>
              <a:rPr lang="sr-Latn-RS" altLang="sr-Latn-RS" sz="1600"/>
              <a:t>osobe pravomoćno osuđene za određena kaznena djela (npr. protiv spolne slobode, nasilje, zlouporaba opojnih droga, ali i neka djela protiv gospodarstva) ne smiju:</a:t>
            </a:r>
          </a:p>
          <a:p>
            <a:pPr marL="0" marR="0" lvl="0" indent="0" algn="just" defTabSz="914400" rtl="0" eaLnBrk="0" fontAlgn="base" latinLnBrk="0" hangingPunct="0">
              <a:spcBef>
                <a:spcPct val="0"/>
              </a:spcBef>
              <a:spcAft>
                <a:spcPct val="0"/>
              </a:spcAft>
              <a:buClrTx/>
              <a:buSzTx/>
              <a:buFontTx/>
              <a:buNone/>
              <a:tabLst/>
            </a:pPr>
            <a:endParaRPr lang="sr-Latn-RS" altLang="sr-Latn-RS" sz="1600"/>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600"/>
              <a:t>biti osnivači sportskog kluba</a:t>
            </a:r>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600"/>
              <a:t>obavljati poslove upravljanja (biti u upravnom odboru ili predsjednik)</a:t>
            </a:r>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600"/>
              <a:t>raditi s djecom u sportu</a:t>
            </a:r>
          </a:p>
          <a:p>
            <a:pPr marL="0" marR="0" lvl="0" indent="0" algn="just" defTabSz="914400" rtl="0" eaLnBrk="0" fontAlgn="base" latinLnBrk="0" hangingPunct="0">
              <a:spcBef>
                <a:spcPct val="0"/>
              </a:spcBef>
              <a:spcAft>
                <a:spcPct val="0"/>
              </a:spcAft>
              <a:buClrTx/>
              <a:buSzTx/>
              <a:buFontTx/>
              <a:buNone/>
              <a:tabLst/>
            </a:pPr>
            <a:endParaRPr lang="sr-Latn-RS" altLang="sr-Latn-RS" sz="1600"/>
          </a:p>
          <a:p>
            <a:pPr marL="0" marR="0" lvl="0" indent="0" algn="just" defTabSz="914400" rtl="0" eaLnBrk="0" fontAlgn="base" latinLnBrk="0" hangingPunct="0">
              <a:spcBef>
                <a:spcPct val="0"/>
              </a:spcBef>
              <a:spcAft>
                <a:spcPct val="0"/>
              </a:spcAft>
              <a:buClrTx/>
              <a:buSzTx/>
              <a:buFontTx/>
              <a:buNone/>
              <a:tabLst/>
            </a:pPr>
            <a:r>
              <a:rPr lang="sr-Latn-RS" altLang="sr-Latn-RS" sz="1600" b="1">
                <a:solidFill>
                  <a:schemeClr val="accent2">
                    <a:lumMod val="75000"/>
                  </a:schemeClr>
                </a:solidFill>
              </a:rPr>
              <a:t>Sportske zajednice</a:t>
            </a:r>
          </a:p>
          <a:p>
            <a:pPr marL="0" marR="0" lvl="0" indent="0" algn="just" defTabSz="914400" rtl="0" eaLnBrk="0" fontAlgn="base" latinLnBrk="0" hangingPunct="0">
              <a:spcBef>
                <a:spcPct val="0"/>
              </a:spcBef>
              <a:spcAft>
                <a:spcPct val="0"/>
              </a:spcAft>
              <a:buClrTx/>
              <a:buSzTx/>
              <a:buFontTx/>
              <a:buNone/>
              <a:tabLst/>
            </a:pPr>
            <a:r>
              <a:rPr lang="sr-Latn-RS" altLang="sr-Latn-RS" sz="1600"/>
              <a:t>sportske zajednice (npr. sportska zajednica grada ili županije) su specifični oblici neprofitnih organizacija:</a:t>
            </a:r>
          </a:p>
          <a:p>
            <a:pPr marL="0" marR="0" lvl="0" indent="0" algn="just" defTabSz="914400" rtl="0" eaLnBrk="0" fontAlgn="base" latinLnBrk="0" hangingPunct="0">
              <a:spcBef>
                <a:spcPct val="0"/>
              </a:spcBef>
              <a:spcAft>
                <a:spcPct val="0"/>
              </a:spcAft>
              <a:buClrTx/>
              <a:buSzTx/>
              <a:buFontTx/>
              <a:buNone/>
              <a:tabLst/>
            </a:pPr>
            <a:endParaRPr lang="sr-Latn-RS" altLang="sr-Latn-RS" sz="1600"/>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600"/>
              <a:t>one su obvezni oblici udruživanja na razini lokalne samouprave</a:t>
            </a:r>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600"/>
              <a:t>njihovi članovi nisu pojedinci, već druge pravne osobe (klubovi)</a:t>
            </a:r>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600"/>
              <a:t>imaju javne ovlasti u raspodjeli sredstava za sport na lokalnoj razini</a:t>
            </a:r>
          </a:p>
          <a:p>
            <a:pPr marL="0" marR="0" lvl="0" indent="0" algn="just" defTabSz="914400" rtl="0" eaLnBrk="0" fontAlgn="base" latinLnBrk="0" hangingPunct="0">
              <a:spcBef>
                <a:spcPct val="0"/>
              </a:spcBef>
              <a:spcAft>
                <a:spcPct val="0"/>
              </a:spcAft>
              <a:buClrTx/>
              <a:buSzTx/>
              <a:buNone/>
              <a:tabLst/>
            </a:pPr>
            <a:endParaRPr lang="sr-Latn-RS" altLang="sr-Latn-RS" sz="1600"/>
          </a:p>
          <a:p>
            <a:pPr marL="0" marR="0" lvl="0" indent="0" algn="just" defTabSz="914400" rtl="0" eaLnBrk="0" fontAlgn="base" latinLnBrk="0" hangingPunct="0">
              <a:spcBef>
                <a:spcPct val="0"/>
              </a:spcBef>
              <a:spcAft>
                <a:spcPct val="0"/>
              </a:spcAft>
              <a:buClrTx/>
              <a:buSzTx/>
              <a:buFontTx/>
              <a:buNone/>
              <a:tabLst/>
            </a:pPr>
            <a:r>
              <a:rPr lang="sr-Latn-RS" altLang="sr-Latn-RS" sz="1600" b="1">
                <a:solidFill>
                  <a:schemeClr val="accent2">
                    <a:lumMod val="75000"/>
                  </a:schemeClr>
                </a:solidFill>
              </a:rPr>
              <a:t>Stručni rad (kvalificirani kadar)</a:t>
            </a:r>
          </a:p>
          <a:p>
            <a:pPr marL="0" marR="0" lvl="0" indent="0" algn="just" defTabSz="914400" rtl="0" eaLnBrk="0" fontAlgn="base" latinLnBrk="0" hangingPunct="0">
              <a:spcBef>
                <a:spcPct val="0"/>
              </a:spcBef>
              <a:spcAft>
                <a:spcPct val="0"/>
              </a:spcAft>
              <a:buClrTx/>
              <a:buSzTx/>
              <a:buFontTx/>
              <a:buNone/>
              <a:tabLst/>
            </a:pPr>
            <a:r>
              <a:rPr lang="sr-Latn-RS" altLang="sr-Latn-RS" sz="1600"/>
              <a:t>zajedničko svim sportskim udrugama je da stručne poslove (treninge, poduku) mogu obavljati isključivo osobe koje ispunjavaju uvjete iz Zakona o sportu:</a:t>
            </a:r>
          </a:p>
          <a:p>
            <a:pPr marL="0" marR="0" lvl="0" indent="0" algn="just" defTabSz="914400" rtl="0" eaLnBrk="0" fontAlgn="base" latinLnBrk="0" hangingPunct="0">
              <a:spcBef>
                <a:spcPct val="0"/>
              </a:spcBef>
              <a:spcAft>
                <a:spcPct val="0"/>
              </a:spcAft>
              <a:buClrTx/>
              <a:buSzTx/>
              <a:buFontTx/>
              <a:buNone/>
              <a:tabLst/>
            </a:pPr>
            <a:endParaRPr lang="sr-Latn-RS" altLang="sr-Latn-RS" sz="1600"/>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600"/>
              <a:t>treneri s odgovarajućom stručnom spremom (kineziološki fakultet ili licencirana izobrazba)</a:t>
            </a:r>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600"/>
              <a:t>instruktori (za određene razine)</a:t>
            </a:r>
          </a:p>
          <a:p>
            <a:pPr marR="0" lvl="0" algn="just" defTabSz="914400" rtl="0" eaLnBrk="0" fontAlgn="base" latinLnBrk="0" hangingPunct="0">
              <a:spcBef>
                <a:spcPct val="0"/>
              </a:spcBef>
              <a:spcAft>
                <a:spcPct val="0"/>
              </a:spcAft>
              <a:buClrTx/>
              <a:buSzTx/>
              <a:buFont typeface="Courier New" panose="02070309020205020404" pitchFamily="49" charset="0"/>
              <a:buChar char="o"/>
              <a:tabLst/>
            </a:pPr>
            <a:r>
              <a:rPr lang="sr-Latn-RS" altLang="sr-Latn-RS" sz="1600"/>
              <a:t>udruga je obvezna imati ugovor s takvim osobama ako provodi sportske aktivnosti</a:t>
            </a:r>
          </a:p>
          <a:p>
            <a:pPr marL="0" marR="0" lvl="0" indent="0" algn="just" defTabSz="914400" rtl="0" eaLnBrk="0" fontAlgn="base" latinLnBrk="0" hangingPunct="0">
              <a:spcBef>
                <a:spcPct val="0"/>
              </a:spcBef>
              <a:spcAft>
                <a:spcPct val="0"/>
              </a:spcAft>
              <a:buClrTx/>
              <a:buSzTx/>
              <a:buNone/>
              <a:tabLst/>
            </a:pPr>
            <a:endParaRPr lang="sr-Latn-RS" altLang="sr-Latn-RS" sz="1600"/>
          </a:p>
          <a:p>
            <a:pPr marL="0" indent="0">
              <a:buNone/>
            </a:pPr>
            <a:endParaRPr lang="hr-HR" sz="1400"/>
          </a:p>
        </p:txBody>
      </p:sp>
    </p:spTree>
    <p:extLst>
      <p:ext uri="{BB962C8B-B14F-4D97-AF65-F5344CB8AC3E}">
        <p14:creationId xmlns:p14="http://schemas.microsoft.com/office/powerpoint/2010/main" val="35506568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030F3BCE-12AF-CB70-9532-1B3DF49521DC}"/>
              </a:ext>
            </a:extLst>
          </p:cNvPr>
          <p:cNvSpPr>
            <a:spLocks noGrp="1"/>
          </p:cNvSpPr>
          <p:nvPr>
            <p:ph type="title"/>
          </p:nvPr>
        </p:nvSpPr>
        <p:spPr>
          <a:xfrm>
            <a:off x="1371599" y="294538"/>
            <a:ext cx="9895951" cy="1033669"/>
          </a:xfrm>
        </p:spPr>
        <p:txBody>
          <a:bodyPr>
            <a:normAutofit/>
          </a:bodyPr>
          <a:lstStyle/>
          <a:p>
            <a:r>
              <a:rPr lang="hr-HR" sz="4000" b="1">
                <a:solidFill>
                  <a:schemeClr val="bg1"/>
                </a:solidFill>
              </a:rPr>
              <a:t>Fiskalizacija eRačuna F 2.0</a:t>
            </a:r>
            <a:endParaRPr lang="hr-HR" sz="4000">
              <a:solidFill>
                <a:schemeClr val="bg1"/>
              </a:solidFill>
            </a:endParaRPr>
          </a:p>
        </p:txBody>
      </p:sp>
      <p:graphicFrame>
        <p:nvGraphicFramePr>
          <p:cNvPr id="18" name="Rezervirano mjesto sadržaja 2">
            <a:extLst>
              <a:ext uri="{FF2B5EF4-FFF2-40B4-BE49-F238E27FC236}">
                <a16:creationId xmlns:a16="http://schemas.microsoft.com/office/drawing/2014/main" id="{A428BBC7-D038-449E-66E1-0356735D1EB2}"/>
              </a:ext>
            </a:extLst>
          </p:cNvPr>
          <p:cNvGraphicFramePr>
            <a:graphicFrameLocks noGrp="1"/>
          </p:cNvGraphicFramePr>
          <p:nvPr>
            <p:ph idx="1"/>
            <p:extLst>
              <p:ext uri="{D42A27DB-BD31-4B8C-83A1-F6EECF244321}">
                <p14:modId xmlns:p14="http://schemas.microsoft.com/office/powerpoint/2010/main" val="1485740342"/>
              </p:ext>
            </p:extLst>
          </p:nvPr>
        </p:nvGraphicFramePr>
        <p:xfrm>
          <a:off x="1371599" y="1891970"/>
          <a:ext cx="9724031" cy="4392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70018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E057FD6C-A1AF-6C89-F48C-9616B34BDEEA}"/>
              </a:ext>
            </a:extLst>
          </p:cNvPr>
          <p:cNvSpPr>
            <a:spLocks noGrp="1"/>
          </p:cNvSpPr>
          <p:nvPr>
            <p:ph type="title"/>
          </p:nvPr>
        </p:nvSpPr>
        <p:spPr>
          <a:xfrm>
            <a:off x="1371599" y="294538"/>
            <a:ext cx="9895951" cy="1033669"/>
          </a:xfrm>
        </p:spPr>
        <p:txBody>
          <a:bodyPr>
            <a:normAutofit/>
          </a:bodyPr>
          <a:lstStyle/>
          <a:p>
            <a:r>
              <a:rPr lang="hr-HR" sz="4000" b="1">
                <a:solidFill>
                  <a:schemeClr val="bg1"/>
                </a:solidFill>
              </a:rPr>
              <a:t>Fiskalizacija eRačuna F 2.0</a:t>
            </a:r>
            <a:endParaRPr lang="hr-HR" sz="4000">
              <a:solidFill>
                <a:srgbClr val="FFFFFF"/>
              </a:solidFill>
            </a:endParaRPr>
          </a:p>
        </p:txBody>
      </p:sp>
      <p:sp>
        <p:nvSpPr>
          <p:cNvPr id="3" name="Rezervirano mjesto sadržaja 2">
            <a:extLst>
              <a:ext uri="{FF2B5EF4-FFF2-40B4-BE49-F238E27FC236}">
                <a16:creationId xmlns:a16="http://schemas.microsoft.com/office/drawing/2014/main" id="{4C7C5C1F-6C54-6CE1-B1E2-C8DC03420B9D}"/>
              </a:ext>
            </a:extLst>
          </p:cNvPr>
          <p:cNvSpPr>
            <a:spLocks noGrp="1"/>
          </p:cNvSpPr>
          <p:nvPr>
            <p:ph idx="1"/>
          </p:nvPr>
        </p:nvSpPr>
        <p:spPr>
          <a:xfrm>
            <a:off x="1371599" y="2318197"/>
            <a:ext cx="9724031" cy="3683358"/>
          </a:xfrm>
        </p:spPr>
        <p:txBody>
          <a:bodyPr anchor="ctr">
            <a:normAutofit lnSpcReduction="10000"/>
          </a:bodyPr>
          <a:lstStyle/>
          <a:p>
            <a:pPr marL="0" indent="0">
              <a:buNone/>
            </a:pPr>
            <a:r>
              <a:rPr lang="hr-HR" sz="2000" b="1">
                <a:solidFill>
                  <a:schemeClr val="accent1">
                    <a:lumMod val="50000"/>
                  </a:schemeClr>
                </a:solidFill>
              </a:rPr>
              <a:t>Udruga koja je obveznik fiskalizacije eRačuna mora:</a:t>
            </a:r>
          </a:p>
          <a:p>
            <a:pPr marL="0" indent="0">
              <a:buNone/>
            </a:pPr>
            <a:endParaRPr lang="hr-HR" sz="2000"/>
          </a:p>
          <a:p>
            <a:pPr algn="just"/>
            <a:r>
              <a:rPr lang="hr-HR" sz="2000"/>
              <a:t>Izdavati račune u strukturiranom elektroničkom obliku prema EU normi</a:t>
            </a:r>
          </a:p>
          <a:p>
            <a:pPr algn="just"/>
            <a:r>
              <a:rPr lang="hr-HR" sz="2000"/>
              <a:t>Odabrati informacijskog posrednika ili aktivirati MIKROeRAČUNA</a:t>
            </a:r>
          </a:p>
          <a:p>
            <a:pPr algn="just"/>
            <a:r>
              <a:rPr lang="hr-HR" sz="2000"/>
              <a:t>Prijaviti i potvrditi adresu za zaprimanje eRačuna u Adresaru metapodatkovnih servisa (AMS)</a:t>
            </a:r>
          </a:p>
          <a:p>
            <a:pPr algn="just"/>
            <a:r>
              <a:rPr lang="hr-HR" sz="2000"/>
              <a:t>Koristiti digitalni certifikat s OIBom ovlaštene osobe</a:t>
            </a:r>
          </a:p>
          <a:p>
            <a:pPr algn="just"/>
            <a:r>
              <a:rPr lang="hr-HR" sz="2000"/>
              <a:t>Voditi računa o obveznom sadržaju računa (KPD oznake)</a:t>
            </a:r>
          </a:p>
          <a:p>
            <a:pPr algn="just"/>
            <a:r>
              <a:rPr lang="hr-HR" sz="2000"/>
              <a:t>Prilagoditi interne akte i poslovne procese</a:t>
            </a:r>
          </a:p>
          <a:p>
            <a:pPr algn="just"/>
            <a:r>
              <a:rPr lang="hr-HR" sz="2000"/>
              <a:t>Čuvati izdane i zaprimljene eRačune u izvornom obliku najmanje 6 godina</a:t>
            </a:r>
          </a:p>
        </p:txBody>
      </p:sp>
    </p:spTree>
    <p:extLst>
      <p:ext uri="{BB962C8B-B14F-4D97-AF65-F5344CB8AC3E}">
        <p14:creationId xmlns:p14="http://schemas.microsoft.com/office/powerpoint/2010/main" val="37666373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248EB79-AB1E-7FFE-3C42-B6CC3425D2CB}"/>
              </a:ext>
            </a:extLst>
          </p:cNvPr>
          <p:cNvSpPr>
            <a:spLocks noGrp="1"/>
          </p:cNvSpPr>
          <p:nvPr>
            <p:ph type="title"/>
          </p:nvPr>
        </p:nvSpPr>
        <p:spPr>
          <a:xfrm>
            <a:off x="1371599" y="294538"/>
            <a:ext cx="9895951" cy="1033669"/>
          </a:xfrm>
        </p:spPr>
        <p:txBody>
          <a:bodyPr>
            <a:normAutofit fontScale="90000"/>
          </a:bodyPr>
          <a:lstStyle/>
          <a:p>
            <a:r>
              <a:rPr lang="hr-HR" sz="4000">
                <a:solidFill>
                  <a:srgbClr val="FFFFFF"/>
                </a:solidFill>
              </a:rPr>
              <a:t>Pitanja vezana uz poslovanje neprofitnih organizacija</a:t>
            </a:r>
          </a:p>
        </p:txBody>
      </p:sp>
      <p:sp>
        <p:nvSpPr>
          <p:cNvPr id="3" name="Rezervirano mjesto sadržaja 2">
            <a:extLst>
              <a:ext uri="{FF2B5EF4-FFF2-40B4-BE49-F238E27FC236}">
                <a16:creationId xmlns:a16="http://schemas.microsoft.com/office/drawing/2014/main" id="{AB7754F9-7424-47F4-C22A-872EC69A700E}"/>
              </a:ext>
            </a:extLst>
          </p:cNvPr>
          <p:cNvSpPr>
            <a:spLocks noGrp="1"/>
          </p:cNvSpPr>
          <p:nvPr>
            <p:ph idx="1"/>
          </p:nvPr>
        </p:nvSpPr>
        <p:spPr>
          <a:xfrm>
            <a:off x="749030" y="1712068"/>
            <a:ext cx="10758791" cy="4922195"/>
          </a:xfrm>
        </p:spPr>
        <p:txBody>
          <a:bodyPr anchor="ctr">
            <a:normAutofit fontScale="92500" lnSpcReduction="20000"/>
          </a:bodyPr>
          <a:lstStyle/>
          <a:p>
            <a:pPr marL="0" indent="0" algn="just">
              <a:buNone/>
            </a:pPr>
            <a:endParaRPr lang="hr-HR" sz="1700" b="1"/>
          </a:p>
          <a:p>
            <a:pPr marL="0" indent="0" algn="just">
              <a:buNone/>
            </a:pPr>
            <a:r>
              <a:rPr lang="hr-HR" sz="1700" b="1"/>
              <a:t>1. Mora li se za članarinu izdavati e-račun?</a:t>
            </a:r>
          </a:p>
          <a:p>
            <a:pPr marL="0" indent="0" algn="just">
              <a:buNone/>
            </a:pPr>
            <a:r>
              <a:rPr lang="hr-HR" sz="1700"/>
              <a:t>Članarine i članski doprinosi su tzv. nerecipročni prihodi jer njihovo plaćanje ne uključuje protučinidbu. Stoga za članarinu nema obveze izdavanja računa nit eRačuna. Obično se za uplatu članarine izdaje dokument kao uplatnica, potvrda ili sl.</a:t>
            </a:r>
          </a:p>
          <a:p>
            <a:pPr marL="0" indent="0" algn="just">
              <a:buNone/>
            </a:pPr>
            <a:r>
              <a:rPr lang="hr-HR" sz="1700" b="1"/>
              <a:t>2. Zajednica u svom Statutu ima gospodarsku djelatnost. S obzirom da Zajednica u vlasništvu ima 2 kombi vozila koja daje na korištenje klubovima koji su članice Zajednice (po posebnim uvjetima i cijeni) da li potpada pod fiskalizaciju? Želim napomenuti da klub koji je član Zajednice ima trošak prijevoza npr. 50,00 eura. Ta ista kombi vozila ne dajemo na korištenje nikome tko nije član Zajednice.</a:t>
            </a:r>
          </a:p>
          <a:p>
            <a:pPr marL="0" indent="0" algn="just">
              <a:buNone/>
            </a:pPr>
            <a:r>
              <a:rPr lang="hr-HR" sz="1700"/>
              <a:t>Iznajmljivanje kombi vozila članicama uz naknadu (čak i ako je cijena povlaštena ili samo za članove) smatra se isporukom usluge uz naknadu i stoga podliježe obvezi izdavanja računa. Ako Zajednica nije u sustavu PDV-a u 2026. godini nije dužna ispostaviti eRačun (ima obvezu zaprimanja) tek od 01.01.2027. stoga izdaje obični račun (papirnati) obzirom da ga izdaje drugoj pravnoj osobi.</a:t>
            </a:r>
          </a:p>
          <a:p>
            <a:pPr marL="0" indent="0" algn="just">
              <a:buNone/>
            </a:pPr>
            <a:r>
              <a:rPr lang="hr-HR" sz="1700" b="1"/>
              <a:t>3. Fiskalizacija za paušalne obrte?</a:t>
            </a:r>
          </a:p>
          <a:p>
            <a:pPr marL="0" indent="0">
              <a:buNone/>
            </a:pPr>
            <a:r>
              <a:rPr lang="hr-HR" sz="1700"/>
              <a:t>Obveznik porezna na dohodak od samostalne djealtnosti i obveznik poreza na dobit su obveznici fiskalizacije u krajnjoj potrošnji a od 01.01.2026. fiskaliziraju i račune u krajnjoj potrošnji plaćene putem transakcijskog računa. Jednako tako obveznici su i zaprimanja eRačuna, a od 01.01.2027. godine su u obvezi i izdavanja eRačuna.</a:t>
            </a:r>
          </a:p>
          <a:p>
            <a:pPr marL="0" indent="0">
              <a:buNone/>
            </a:pPr>
            <a:r>
              <a:rPr lang="hr-HR" sz="1800" b="1"/>
              <a:t>4. Gdje je danas najveći porezni rizik za sportske udruge u Hrvatskoj i koje tri stvari moramo odmah provjeriti u svom poslovanju da bismo bili sigurni?</a:t>
            </a:r>
          </a:p>
          <a:p>
            <a:pPr marL="0" indent="0">
              <a:buNone/>
            </a:pPr>
            <a:r>
              <a:rPr lang="hr-HR" sz="1800"/>
              <a:t>Porezni rizici su u  </a:t>
            </a:r>
            <a:r>
              <a:rPr lang="hr-HR" sz="1800" u="sng"/>
              <a:t>prikrivenoj gospodarskoj djelatnosti</a:t>
            </a:r>
            <a:r>
              <a:rPr lang="hr-HR" sz="1800"/>
              <a:t> (tretiranje prihoda kao članarina, unos u Statut, prag PDV-a), </a:t>
            </a:r>
            <a:r>
              <a:rPr lang="hr-HR" sz="1800" u="sng"/>
              <a:t>neoporezive isplate i nagrade (isplate </a:t>
            </a:r>
            <a:r>
              <a:rPr lang="hr-HR" sz="1800"/>
              <a:t>iznad limita, isplate „na ruke”, putni nalozi), nova pravila </a:t>
            </a:r>
            <a:r>
              <a:rPr lang="hr-HR" sz="1800" u="sng"/>
              <a:t>Fiskalizacije  </a:t>
            </a:r>
          </a:p>
          <a:p>
            <a:pPr marL="0" indent="0">
              <a:buNone/>
            </a:pPr>
            <a:endParaRPr lang="hr-HR" sz="1700"/>
          </a:p>
        </p:txBody>
      </p:sp>
    </p:spTree>
    <p:extLst>
      <p:ext uri="{BB962C8B-B14F-4D97-AF65-F5344CB8AC3E}">
        <p14:creationId xmlns:p14="http://schemas.microsoft.com/office/powerpoint/2010/main" val="25724861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BF5DE0BC-9FEE-0E3C-B390-E709D59DA0C2}"/>
              </a:ext>
            </a:extLst>
          </p:cNvPr>
          <p:cNvSpPr>
            <a:spLocks noGrp="1"/>
          </p:cNvSpPr>
          <p:nvPr>
            <p:ph type="title"/>
          </p:nvPr>
        </p:nvSpPr>
        <p:spPr>
          <a:xfrm>
            <a:off x="1371599" y="294538"/>
            <a:ext cx="9895951" cy="1033669"/>
          </a:xfrm>
        </p:spPr>
        <p:txBody>
          <a:bodyPr>
            <a:normAutofit/>
          </a:bodyPr>
          <a:lstStyle/>
          <a:p>
            <a:endParaRPr lang="hr-HR" sz="4000">
              <a:solidFill>
                <a:srgbClr val="FFFFFF"/>
              </a:solidFill>
            </a:endParaRPr>
          </a:p>
        </p:txBody>
      </p:sp>
      <p:sp>
        <p:nvSpPr>
          <p:cNvPr id="3" name="Rezervirano mjesto sadržaja 2">
            <a:extLst>
              <a:ext uri="{FF2B5EF4-FFF2-40B4-BE49-F238E27FC236}">
                <a16:creationId xmlns:a16="http://schemas.microsoft.com/office/drawing/2014/main" id="{0543614E-BC7C-D857-D622-B98AFA653DBE}"/>
              </a:ext>
            </a:extLst>
          </p:cNvPr>
          <p:cNvSpPr>
            <a:spLocks noGrp="1"/>
          </p:cNvSpPr>
          <p:nvPr>
            <p:ph idx="1"/>
          </p:nvPr>
        </p:nvSpPr>
        <p:spPr>
          <a:xfrm>
            <a:off x="459351" y="1891969"/>
            <a:ext cx="11340300" cy="4771477"/>
          </a:xfrm>
        </p:spPr>
        <p:txBody>
          <a:bodyPr anchor="ctr">
            <a:normAutofit lnSpcReduction="10000"/>
          </a:bodyPr>
          <a:lstStyle/>
          <a:p>
            <a:pPr marL="0" indent="0">
              <a:buNone/>
            </a:pPr>
            <a:endParaRPr lang="hr-HR" sz="1400" b="1"/>
          </a:p>
          <a:p>
            <a:pPr marL="0" indent="0" algn="just">
              <a:buNone/>
            </a:pPr>
            <a:r>
              <a:rPr lang="hr-HR" sz="1600" b="1"/>
              <a:t>5. Mora li tijelima javne vlasti (nacionalnim savezima) FINA biti jedini posrednik za fiskalizaciju?</a:t>
            </a:r>
          </a:p>
          <a:p>
            <a:pPr marL="0" indent="0" algn="just">
              <a:buNone/>
            </a:pPr>
            <a:r>
              <a:rPr lang="hr-HR" sz="1600"/>
              <a:t>FINA je samo jedan od informacijskih posrednika i porezni obveznici su slobodni odabrati posrednika.</a:t>
            </a:r>
          </a:p>
          <a:p>
            <a:pPr marL="0" indent="0" algn="just">
              <a:buNone/>
            </a:pPr>
            <a:r>
              <a:rPr lang="hr-HR" sz="1600" b="1"/>
              <a:t>6. Jesu li neprofitne organizacije također obuhvaćene fiskalizacijom 2.0, ako nisu u sustavu PDV-a i ne obavljaju gospodarsku djelatnost od 1.1.2027.godine?</a:t>
            </a:r>
          </a:p>
          <a:p>
            <a:pPr marL="0" indent="0" algn="just">
              <a:buNone/>
            </a:pPr>
            <a:r>
              <a:rPr lang="hr-HR" sz="1600"/>
              <a:t>Neprofitne organizacije koje nisu obveznice niti PDV-a ni poreza na dobit – nemaju obvezu fiskalizacije eRačuna ukoliko se ne promijeni njihov porezni status.</a:t>
            </a:r>
          </a:p>
          <a:p>
            <a:pPr marL="0" indent="0" algn="just">
              <a:buNone/>
            </a:pPr>
            <a:r>
              <a:rPr lang="hr-HR" sz="1600" b="1"/>
              <a:t>7. Da li članice saveza mogu potraživati trošak najma klupskog kombija, a u statutu imaju navedenu gospodarsku djelatnost - najam vozila i kako se to tretira porezno? Riječ je o 4-5x godišnje, za potrebe priprema i natjecanja reprezentacije.</a:t>
            </a:r>
          </a:p>
          <a:p>
            <a:pPr marL="0" indent="0" algn="just">
              <a:buNone/>
            </a:pPr>
            <a:r>
              <a:rPr lang="hr-HR" sz="1600"/>
              <a:t>Članica saveza može potraživati trošak najma klupskog kombija ako u svom statutu ima registriranu gospodarsku djelatnost najma vozila. Kako se radi o pružanju usluge drugoj pravnoj osobi (savezu), takva se transakcija tretira kao komercijalna aktivnost. U tom slučaju potrebno je ispostaviti račun (eRačun ili „obični” ovisi o poreznom statusu članice saveza. Pružanje usluge (poput najma kombija) uz naplatu smatra se gospodarskom djelatnošću, bez obzira na to koliko se često ponavlja. </a:t>
            </a:r>
          </a:p>
          <a:p>
            <a:pPr marL="0" indent="0" algn="just">
              <a:buNone/>
            </a:pPr>
            <a:r>
              <a:rPr lang="hr-HR" sz="1600" b="1"/>
              <a:t>8. Možda pitanje nije iz domene financija, ali to je ono s čim se trenutno bavimo, zanima nas koje aplikacije ostale zajednice i savezi koriste kako bi vodile baze podataka, CRM, praćenje projekata... mi koristimo excel tablice i tražimo ima li boljih rješenja, a da su financijski prihvatljiva. </a:t>
            </a:r>
          </a:p>
          <a:p>
            <a:pPr marL="0" indent="0" algn="just">
              <a:buNone/>
            </a:pPr>
            <a:r>
              <a:rPr lang="hr-HR" sz="1600"/>
              <a:t>Specijalizirana rješenja za udruge</a:t>
            </a:r>
          </a:p>
          <a:p>
            <a:pPr marL="0" indent="0" algn="just">
              <a:buNone/>
            </a:pPr>
            <a:r>
              <a:rPr lang="hr-HR" sz="1600"/>
              <a:t>Donacijski programi</a:t>
            </a:r>
          </a:p>
          <a:p>
            <a:pPr marL="0" indent="0">
              <a:buNone/>
            </a:pPr>
            <a:endParaRPr lang="hr-HR" sz="1400" b="1"/>
          </a:p>
          <a:p>
            <a:pPr marL="0" indent="0">
              <a:buNone/>
            </a:pPr>
            <a:endParaRPr lang="hr-HR" sz="1400"/>
          </a:p>
        </p:txBody>
      </p:sp>
    </p:spTree>
    <p:extLst>
      <p:ext uri="{BB962C8B-B14F-4D97-AF65-F5344CB8AC3E}">
        <p14:creationId xmlns:p14="http://schemas.microsoft.com/office/powerpoint/2010/main" val="4947543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1FB57AB-7686-F7F7-39B3-D2842745D373}"/>
              </a:ext>
            </a:extLst>
          </p:cNvPr>
          <p:cNvSpPr>
            <a:spLocks noGrp="1"/>
          </p:cNvSpPr>
          <p:nvPr>
            <p:ph type="title"/>
          </p:nvPr>
        </p:nvSpPr>
        <p:spPr>
          <a:xfrm>
            <a:off x="1371599" y="294538"/>
            <a:ext cx="9895951" cy="1033669"/>
          </a:xfrm>
        </p:spPr>
        <p:txBody>
          <a:bodyPr>
            <a:normAutofit/>
          </a:bodyPr>
          <a:lstStyle/>
          <a:p>
            <a:endParaRPr lang="hr-HR" sz="4000">
              <a:solidFill>
                <a:srgbClr val="FFFFFF"/>
              </a:solidFill>
            </a:endParaRPr>
          </a:p>
        </p:txBody>
      </p:sp>
      <p:sp>
        <p:nvSpPr>
          <p:cNvPr id="3" name="Rezervirano mjesto sadržaja 2">
            <a:extLst>
              <a:ext uri="{FF2B5EF4-FFF2-40B4-BE49-F238E27FC236}">
                <a16:creationId xmlns:a16="http://schemas.microsoft.com/office/drawing/2014/main" id="{8AD2E6F3-1DD9-EEEC-CF2C-20917A60B423}"/>
              </a:ext>
            </a:extLst>
          </p:cNvPr>
          <p:cNvSpPr>
            <a:spLocks noGrp="1"/>
          </p:cNvSpPr>
          <p:nvPr>
            <p:ph idx="1"/>
          </p:nvPr>
        </p:nvSpPr>
        <p:spPr>
          <a:xfrm>
            <a:off x="622570" y="1760706"/>
            <a:ext cx="11118715" cy="4941651"/>
          </a:xfrm>
        </p:spPr>
        <p:txBody>
          <a:bodyPr anchor="ctr">
            <a:normAutofit/>
          </a:bodyPr>
          <a:lstStyle/>
          <a:p>
            <a:pPr marL="0" indent="0" algn="just">
              <a:buNone/>
            </a:pPr>
            <a:r>
              <a:rPr lang="hr-HR" sz="1600" b="1"/>
              <a:t>9. Obveze udruga po pitanju e-računa</a:t>
            </a:r>
          </a:p>
          <a:p>
            <a:pPr marL="0" indent="0">
              <a:buNone/>
            </a:pPr>
            <a:r>
              <a:rPr lang="hr-HR" sz="1600"/>
              <a:t>Ako su neprofitne udruge obveznici poreza na dobit, odnosno proračunski i izvanproračunski korisnici državnog proračuna i jedinica lokalne i područne (regionalne) samouprave koji su upisani u Registar proračunskih i izvanproračunskih korisnika, a nisu upisani u registar obveznika PDV-a , iste su u obvezi zaprimanja eRačuna od 01.01.2026. godine i izdavanja eRačuna od 01.01.2027. godine, u B2B segmentu.</a:t>
            </a:r>
            <a:br>
              <a:rPr lang="hr-HR" sz="1600"/>
            </a:br>
            <a:r>
              <a:rPr lang="hr-HR" sz="1600"/>
              <a:t>Ako su neprofitne udruge porezni obveznici sa sjedištem, prebivalištem ili uobičajenim boravištem u tuzemstvu i upisane su u registar obveznika PDV-a, tada su iste u obvezi izdavanja i zaprimanja eRačuna od 01.01.2026. u B2B segmentu. </a:t>
            </a:r>
            <a:br>
              <a:rPr lang="hr-HR" sz="1600"/>
            </a:br>
            <a:r>
              <a:rPr lang="hr-HR" sz="1600"/>
              <a:t>Svi izdavatelji i primatelji eRačuna imaju obvezu fiskalizacije eRačuna. </a:t>
            </a:r>
            <a:br>
              <a:rPr lang="hr-HR" sz="1600"/>
            </a:br>
            <a:r>
              <a:rPr lang="hr-HR" sz="1600"/>
              <a:t>Ako neprofitne udruge nisu obveznici poreza na dobit, niti obveznici u sustavu PDV-a, tada nemaju obvezu izdavanja i zaprimanja eRačuna, niti Fiskalizacije 2.0. </a:t>
            </a:r>
          </a:p>
          <a:p>
            <a:pPr marL="0" indent="0" algn="just">
              <a:buNone/>
            </a:pPr>
            <a:r>
              <a:rPr lang="hr-HR" sz="1600" b="1"/>
              <a:t>10. Izdavanje faktura od strane udruge, kako i kada</a:t>
            </a:r>
          </a:p>
          <a:p>
            <a:pPr marL="0" indent="0" algn="just">
              <a:buNone/>
            </a:pPr>
            <a:r>
              <a:rPr lang="hr-HR" sz="1600"/>
              <a:t>Udruge izdaju fakture (račune) kada obavljaju gospodarsku djelatnost (kao prodaju dobra ili pruža uslugu reklamiranja). Obveznik je fiskalizacije računa ako: je obveznik poreza na dobitak (zbog obavljanja gospodarske djelatnosti), i izdaje račune za prodaju roba ili usluga krajnjim potrošačima. Kao obveznik poreza na dobit, udruga je u 2026. godini obveznik zaprimanja eRačuna a obveznik izdavanja od 01.01.2027. godine, no ako je u sustavu PDV-a obveznik je i izdavanja eRačuna drugom poreznom obvezniku pravnoj osobi već od 01.01.2026.</a:t>
            </a:r>
          </a:p>
          <a:p>
            <a:pPr marL="0" indent="0" algn="just">
              <a:buNone/>
            </a:pPr>
            <a:r>
              <a:rPr lang="hr-HR" sz="1600" b="1"/>
              <a:t>11. Detaljnije objasniti donaciju, sponzorstvo, razliku između njih, porezne olakšice za sponzorstvo</a:t>
            </a:r>
          </a:p>
          <a:p>
            <a:pPr marL="0" indent="0" algn="just">
              <a:buNone/>
            </a:pPr>
            <a:r>
              <a:rPr lang="hr-HR" sz="1600"/>
              <a:t>Slajdovi od 59-69</a:t>
            </a:r>
          </a:p>
          <a:p>
            <a:pPr marL="0" indent="0">
              <a:buNone/>
            </a:pPr>
            <a:endParaRPr lang="hr-HR" sz="1400"/>
          </a:p>
        </p:txBody>
      </p:sp>
    </p:spTree>
    <p:extLst>
      <p:ext uri="{BB962C8B-B14F-4D97-AF65-F5344CB8AC3E}">
        <p14:creationId xmlns:p14="http://schemas.microsoft.com/office/powerpoint/2010/main" val="4461060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CF7AC56B-96D1-7A35-7A9F-7C6059C5C11C}"/>
              </a:ext>
            </a:extLst>
          </p:cNvPr>
          <p:cNvSpPr>
            <a:spLocks noGrp="1"/>
          </p:cNvSpPr>
          <p:nvPr>
            <p:ph type="title"/>
          </p:nvPr>
        </p:nvSpPr>
        <p:spPr>
          <a:xfrm>
            <a:off x="1371599" y="294538"/>
            <a:ext cx="9895951" cy="1033669"/>
          </a:xfrm>
        </p:spPr>
        <p:txBody>
          <a:bodyPr>
            <a:normAutofit/>
          </a:bodyPr>
          <a:lstStyle/>
          <a:p>
            <a:endParaRPr lang="hr-HR" sz="4000">
              <a:solidFill>
                <a:srgbClr val="FFFFFF"/>
              </a:solidFill>
            </a:endParaRPr>
          </a:p>
        </p:txBody>
      </p:sp>
      <p:sp>
        <p:nvSpPr>
          <p:cNvPr id="3" name="Rezervirano mjesto sadržaja 2">
            <a:extLst>
              <a:ext uri="{FF2B5EF4-FFF2-40B4-BE49-F238E27FC236}">
                <a16:creationId xmlns:a16="http://schemas.microsoft.com/office/drawing/2014/main" id="{DA256F6A-D9F0-3421-6E18-0B693EFAFD3B}"/>
              </a:ext>
            </a:extLst>
          </p:cNvPr>
          <p:cNvSpPr>
            <a:spLocks noGrp="1"/>
          </p:cNvSpPr>
          <p:nvPr>
            <p:ph idx="1"/>
          </p:nvPr>
        </p:nvSpPr>
        <p:spPr>
          <a:xfrm>
            <a:off x="379380" y="1974715"/>
            <a:ext cx="11430000" cy="4588747"/>
          </a:xfrm>
        </p:spPr>
        <p:txBody>
          <a:bodyPr anchor="ctr">
            <a:normAutofit fontScale="92500" lnSpcReduction="10000"/>
          </a:bodyPr>
          <a:lstStyle/>
          <a:p>
            <a:pPr marL="0" indent="0">
              <a:buNone/>
            </a:pPr>
            <a:endParaRPr lang="hr-HR" sz="1400" b="1"/>
          </a:p>
          <a:p>
            <a:pPr marL="0" indent="0">
              <a:buNone/>
            </a:pPr>
            <a:r>
              <a:rPr lang="hr-HR" sz="1600" b="1"/>
              <a:t>12</a:t>
            </a:r>
            <a:r>
              <a:rPr lang="hr-HR" sz="1700" b="1"/>
              <a:t>. Podjela za što je oporezivo, što nije te što se mora poslati kao fiskalizirani račun (npr. preko posrednika) a što i kome preko maila. Oznake na računima koji nisu fiskalizirani, rokovi za prihvaćanje primljenog elektronskog fiskalnog računa te kazne.</a:t>
            </a:r>
          </a:p>
          <a:p>
            <a:pPr marL="0" indent="0">
              <a:buNone/>
            </a:pPr>
            <a:r>
              <a:rPr lang="hr-HR" sz="1700"/>
              <a:t>Oporezivost – svaka isporuka dobara i usluga osim onih zakonom oslobođenih npr. čl. 39. ZPDV: </a:t>
            </a:r>
            <a:r>
              <a:rPr lang="hr-HR" sz="1700" i="1"/>
              <a:t>usluge usko povezane uz sport ili tjelesni odgoj što ih obavljaju neprofitne pravne osobe osobama koje se bave sportom ili sudjeluju u tjelesnom odgoju. </a:t>
            </a:r>
          </a:p>
          <a:p>
            <a:pPr marL="0" indent="0">
              <a:buNone/>
            </a:pPr>
            <a:r>
              <a:rPr lang="hr-HR" sz="1700"/>
              <a:t>Ako je usluga pružena u B2C segmentu izdaje se fiskalizirani račun (F 1.0) a ako je u pitanju B2B izdaje se eRačun (inf.posrednik) ako je udruga u PDV-u (navodi se na računu oslobođenje usluge) a ako nije, papirnati račun koji se može poslati mailom.</a:t>
            </a:r>
          </a:p>
          <a:p>
            <a:pPr marL="0" indent="0">
              <a:buNone/>
            </a:pPr>
            <a:r>
              <a:rPr lang="hr-HR" sz="1700"/>
              <a:t>Primljeni eRačun se fiskalizira najkasnije u roku od 5 radnih dana od primitka eRačuna. Prihvaćen je dok nije odbijen. Primatelj eRačuna dužan je u Sustav za fiskalizaciju do 20-og dana u mjesecu za prethodni mjesec, dostaviti podatke o eRačunima za koje je izvršio odbijanje u prethodnom mjesecu.</a:t>
            </a:r>
          </a:p>
          <a:p>
            <a:pPr marL="0" indent="0">
              <a:buNone/>
            </a:pPr>
            <a:r>
              <a:rPr lang="hr-HR" sz="1700"/>
              <a:t>Najteži prekršaji 3.980,00 do 66.360,00 eura, teži prekršaji 2.650,00 do 66.360,00 eura lakši 1.320,00 do 26.540,00 eura.</a:t>
            </a:r>
          </a:p>
          <a:p>
            <a:pPr marL="0" indent="0">
              <a:buNone/>
            </a:pPr>
            <a:r>
              <a:rPr lang="hr-HR" sz="1700" b="1"/>
              <a:t>13. Da li su nacionalni savezi obveznici fiskalizacije 2.0</a:t>
            </a:r>
          </a:p>
          <a:p>
            <a:pPr marL="0" indent="0">
              <a:buNone/>
            </a:pPr>
            <a:r>
              <a:rPr lang="hr-HR" sz="1700"/>
              <a:t>Odgovor kao za udruge i ostale neprofitne organizacije, slajd 70.</a:t>
            </a:r>
          </a:p>
          <a:p>
            <a:pPr marL="0" indent="0">
              <a:buNone/>
            </a:pPr>
            <a:r>
              <a:rPr lang="hr-HR" sz="1700" b="1"/>
              <a:t> 14. Fiskalizacija - izdavanje računa pravnim i fizičkim osobama</a:t>
            </a:r>
          </a:p>
          <a:p>
            <a:pPr marL="0" indent="0">
              <a:buNone/>
            </a:pPr>
            <a:r>
              <a:rPr lang="hr-HR" sz="1700"/>
              <a:t>Fiskalizacija 1.0 izdavanje računa fizičkim osobama – slajd 72-74</a:t>
            </a:r>
          </a:p>
          <a:p>
            <a:pPr marL="0" indent="0">
              <a:buNone/>
            </a:pPr>
            <a:r>
              <a:rPr lang="hr-HR" sz="1700"/>
              <a:t>Fiskalizacija 2.0 izdavanje računa pravnim osobama – slajd 75-80</a:t>
            </a:r>
            <a:endParaRPr lang="en-US" sz="1700"/>
          </a:p>
          <a:p>
            <a:pPr marL="0" indent="0">
              <a:buNone/>
            </a:pPr>
            <a:endParaRPr lang="hr-HR" sz="1200"/>
          </a:p>
          <a:p>
            <a:pPr marL="0" indent="0">
              <a:buNone/>
            </a:pPr>
            <a:endParaRPr lang="hr-HR" sz="1200"/>
          </a:p>
        </p:txBody>
      </p:sp>
    </p:spTree>
    <p:extLst>
      <p:ext uri="{BB962C8B-B14F-4D97-AF65-F5344CB8AC3E}">
        <p14:creationId xmlns:p14="http://schemas.microsoft.com/office/powerpoint/2010/main" val="335258270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F837CF83-1E40-2D9E-0A68-FDB15055819C}"/>
              </a:ext>
            </a:extLst>
          </p:cNvPr>
          <p:cNvSpPr>
            <a:spLocks noGrp="1"/>
          </p:cNvSpPr>
          <p:nvPr>
            <p:ph type="title"/>
          </p:nvPr>
        </p:nvSpPr>
        <p:spPr>
          <a:xfrm>
            <a:off x="1371599" y="294538"/>
            <a:ext cx="9895951" cy="1033669"/>
          </a:xfrm>
        </p:spPr>
        <p:txBody>
          <a:bodyPr>
            <a:normAutofit/>
          </a:bodyPr>
          <a:lstStyle/>
          <a:p>
            <a:endParaRPr lang="hr-HR" sz="4000">
              <a:solidFill>
                <a:srgbClr val="FFFFFF"/>
              </a:solidFill>
            </a:endParaRPr>
          </a:p>
        </p:txBody>
      </p:sp>
      <p:sp>
        <p:nvSpPr>
          <p:cNvPr id="3" name="Rezervirano mjesto sadržaja 2">
            <a:extLst>
              <a:ext uri="{FF2B5EF4-FFF2-40B4-BE49-F238E27FC236}">
                <a16:creationId xmlns:a16="http://schemas.microsoft.com/office/drawing/2014/main" id="{D9782DE7-A6FE-F7BA-7A9D-590AD24C4E50}"/>
              </a:ext>
            </a:extLst>
          </p:cNvPr>
          <p:cNvSpPr>
            <a:spLocks noGrp="1"/>
          </p:cNvSpPr>
          <p:nvPr>
            <p:ph idx="1"/>
          </p:nvPr>
        </p:nvSpPr>
        <p:spPr>
          <a:xfrm>
            <a:off x="759125" y="1891970"/>
            <a:ext cx="10895162" cy="4741743"/>
          </a:xfrm>
        </p:spPr>
        <p:txBody>
          <a:bodyPr anchor="ctr">
            <a:normAutofit fontScale="92500" lnSpcReduction="10000"/>
          </a:bodyPr>
          <a:lstStyle/>
          <a:p>
            <a:pPr marL="0" indent="0">
              <a:buNone/>
            </a:pPr>
            <a:endParaRPr lang="hr-HR" sz="1400" b="1"/>
          </a:p>
          <a:p>
            <a:pPr marL="0" indent="0">
              <a:buNone/>
            </a:pPr>
            <a:r>
              <a:rPr lang="hr-HR" sz="1600" b="1"/>
              <a:t>15. Do koliko se može povećati prihod u sportskom klubu u postotku ako gospodarstvenik odluči sponzorirati sportski klub</a:t>
            </a:r>
            <a:r>
              <a:rPr lang="hr-HR" sz="1600"/>
              <a:t>.</a:t>
            </a:r>
          </a:p>
          <a:p>
            <a:pPr marL="0" indent="0">
              <a:buNone/>
            </a:pPr>
            <a:r>
              <a:rPr lang="hr-HR" sz="1600"/>
              <a:t>					100.000,00 e sponzorstvo</a:t>
            </a:r>
          </a:p>
          <a:p>
            <a:pPr marL="0" indent="0">
              <a:buNone/>
            </a:pPr>
            <a:r>
              <a:rPr lang="hr-HR" sz="1600"/>
              <a:t>					36.000,00 e ušteda poreza</a:t>
            </a:r>
          </a:p>
          <a:p>
            <a:pPr marL="0" indent="0">
              <a:buNone/>
            </a:pPr>
            <a:r>
              <a:rPr lang="hr-HR" sz="1600"/>
              <a:t>					64.000,00 e – trošak društvu</a:t>
            </a:r>
          </a:p>
          <a:p>
            <a:pPr marL="0" indent="0">
              <a:buNone/>
            </a:pPr>
            <a:r>
              <a:rPr lang="hr-HR" sz="1600"/>
              <a:t>					Za razlku moguće povećanje iznosa sponzorstva</a:t>
            </a:r>
          </a:p>
          <a:p>
            <a:pPr marL="0" indent="0">
              <a:buNone/>
            </a:pPr>
            <a:endParaRPr lang="hr-HR" sz="1600"/>
          </a:p>
          <a:p>
            <a:pPr marL="0" indent="0">
              <a:buNone/>
            </a:pPr>
            <a:endParaRPr lang="hr-HR" sz="1600" b="1"/>
          </a:p>
          <a:p>
            <a:pPr marL="0" indent="0">
              <a:buNone/>
            </a:pPr>
            <a:endParaRPr lang="hr-HR" sz="1600" b="1"/>
          </a:p>
          <a:p>
            <a:pPr marL="0" indent="0">
              <a:buNone/>
            </a:pPr>
            <a:endParaRPr lang="hr-HR" sz="1600" b="1"/>
          </a:p>
          <a:p>
            <a:pPr marL="0" indent="0">
              <a:buNone/>
            </a:pPr>
            <a:r>
              <a:rPr lang="hr-HR" sz="1600" b="1"/>
              <a:t>16. U kojem su slučaju lokalne zajednice i klubovi obveznici fiskalizacije?</a:t>
            </a:r>
          </a:p>
          <a:p>
            <a:pPr marL="0" indent="0">
              <a:buNone/>
            </a:pPr>
            <a:r>
              <a:rPr lang="hr-HR" sz="1600"/>
              <a:t>Odgovor kao za udruge i ostale neprofitne organizacije, slajd 70.</a:t>
            </a:r>
          </a:p>
          <a:p>
            <a:pPr marL="0" indent="0">
              <a:buNone/>
            </a:pPr>
            <a:r>
              <a:rPr lang="hr-HR" sz="1600" b="1"/>
              <a:t>17. Udruga upravlja dječjim odmaralištem. Ukoliko udruga u odmaralištu nudi uslugu prehrane za članove koje su njezine obveze povezane s Fiskalizacijom 2.0?</a:t>
            </a:r>
          </a:p>
          <a:p>
            <a:pPr marL="0" indent="0">
              <a:buNone/>
            </a:pPr>
            <a:r>
              <a:rPr lang="hr-HR" sz="1600"/>
              <a:t>Obveze ovise o statusu udruge i obavljanju gospodarske djelatnosti. Ako udruga obavlja gospodarsku djelatnost obveznik je poreza na dobit i izdavanja računa a ako je obveznik pdv-a obveznik je izdavanja i eRačuna ako isti izdaje u segmentu B2B</a:t>
            </a:r>
          </a:p>
          <a:p>
            <a:endParaRPr lang="hr-HR" sz="1400" b="1"/>
          </a:p>
          <a:p>
            <a:endParaRPr lang="hr-HR" sz="2000"/>
          </a:p>
        </p:txBody>
      </p:sp>
      <p:pic>
        <p:nvPicPr>
          <p:cNvPr id="4" name="Slika 3" descr="Slika na kojoj se prikazuje tekst, snimka zaslona, Font, broj&#10;&#10;Sadržaj generiran uz AI možda nije točan.">
            <a:extLst>
              <a:ext uri="{FF2B5EF4-FFF2-40B4-BE49-F238E27FC236}">
                <a16:creationId xmlns:a16="http://schemas.microsoft.com/office/drawing/2014/main" id="{D78CB8D9-8C1E-DB96-85DD-82EDEAF561B2}"/>
              </a:ext>
            </a:extLst>
          </p:cNvPr>
          <p:cNvPicPr>
            <a:picLocks noChangeAspect="1"/>
          </p:cNvPicPr>
          <p:nvPr/>
        </p:nvPicPr>
        <p:blipFill>
          <a:blip r:embed="rId2"/>
          <a:stretch>
            <a:fillRect/>
          </a:stretch>
        </p:blipFill>
        <p:spPr>
          <a:xfrm>
            <a:off x="1017917" y="2328355"/>
            <a:ext cx="4160186" cy="1934486"/>
          </a:xfrm>
          <a:prstGeom prst="rect">
            <a:avLst/>
          </a:prstGeom>
        </p:spPr>
      </p:pic>
    </p:spTree>
    <p:extLst>
      <p:ext uri="{BB962C8B-B14F-4D97-AF65-F5344CB8AC3E}">
        <p14:creationId xmlns:p14="http://schemas.microsoft.com/office/powerpoint/2010/main" val="34662729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8A574C37-4DC6-5E9A-A90C-425F8B7BE5A8}"/>
              </a:ext>
            </a:extLst>
          </p:cNvPr>
          <p:cNvSpPr>
            <a:spLocks noGrp="1"/>
          </p:cNvSpPr>
          <p:nvPr>
            <p:ph type="title"/>
          </p:nvPr>
        </p:nvSpPr>
        <p:spPr>
          <a:xfrm>
            <a:off x="1371599" y="294538"/>
            <a:ext cx="9895951" cy="1033669"/>
          </a:xfrm>
        </p:spPr>
        <p:txBody>
          <a:bodyPr>
            <a:normAutofit/>
          </a:bodyPr>
          <a:lstStyle/>
          <a:p>
            <a:r>
              <a:rPr lang="hr-HR" sz="4000">
                <a:solidFill>
                  <a:srgbClr val="FFFFFF"/>
                </a:solidFill>
              </a:rPr>
              <a:t> </a:t>
            </a:r>
          </a:p>
        </p:txBody>
      </p:sp>
      <p:sp>
        <p:nvSpPr>
          <p:cNvPr id="3" name="Rezervirano mjesto sadržaja 2">
            <a:extLst>
              <a:ext uri="{FF2B5EF4-FFF2-40B4-BE49-F238E27FC236}">
                <a16:creationId xmlns:a16="http://schemas.microsoft.com/office/drawing/2014/main" id="{EA01AA86-BBE3-3D53-903E-D8A15EA4C83F}"/>
              </a:ext>
            </a:extLst>
          </p:cNvPr>
          <p:cNvSpPr>
            <a:spLocks noGrp="1"/>
          </p:cNvSpPr>
          <p:nvPr>
            <p:ph idx="1"/>
          </p:nvPr>
        </p:nvSpPr>
        <p:spPr>
          <a:xfrm>
            <a:off x="642026" y="1984442"/>
            <a:ext cx="10787973" cy="4579019"/>
          </a:xfrm>
        </p:spPr>
        <p:txBody>
          <a:bodyPr anchor="ctr">
            <a:normAutofit/>
          </a:bodyPr>
          <a:lstStyle/>
          <a:p>
            <a:pPr marL="0" indent="0">
              <a:buNone/>
            </a:pPr>
            <a:r>
              <a:rPr lang="hr-HR" sz="1600" b="1"/>
              <a:t>18. Da li savez i pod kojim uvjetima može samostalno organizirati smještaj sudionika natjecanja, te fakturirati račun za istu uslugu?</a:t>
            </a:r>
          </a:p>
          <a:p>
            <a:pPr marL="0" indent="0" algn="just">
              <a:buNone/>
            </a:pPr>
            <a:r>
              <a:rPr lang="hr-HR" sz="1600"/>
              <a:t>Ako sportska udruga organizira sudjelovanje u sportskom natjecanju i u sportskim pripremama te sama financira ta natjecanja i pripreme, ne smatra se da su ti članovi sportske udruge putnici niti se odlazak na natjecanja i pripreme smatra izletom i/ili paket-aražmanom u smislu Zakona o pružanju usluga u turizmu, navedena putovanja su radi izvršavanja propisanih ciljeva i djelatnosti sportske udruge i nije potrebno angažirati turističku agenciju.</a:t>
            </a:r>
          </a:p>
          <a:p>
            <a:pPr marL="0" indent="0" algn="just">
              <a:buNone/>
            </a:pPr>
            <a:r>
              <a:rPr lang="hr-HR" sz="1600"/>
              <a:t>Ako sportska udruga organizora i snosi troškove samo jedne od usluga putovanja (smještaj ili prehranu ili prijevoz) takvo se putovanje u smislu Zakona o pružanju usluga u turizmu ne smatra izletom i nema obveze angažiranja turističke agencije.</a:t>
            </a:r>
          </a:p>
          <a:p>
            <a:pPr marL="0" indent="0" algn="just">
              <a:buNone/>
            </a:pPr>
            <a:r>
              <a:rPr lang="hr-HR" sz="1600"/>
              <a:t>Radi ostvarivanja ciljeva i zadataka sportske udruge mogu organizirati putovanje (paket-aranžman i izlet) isključivo za svoje članove s tim da isti može trajati do dva dana uključujući najviše jedno noćenje, pri tom su obveze: objaviti uvjete, sadržaj i cijenu svake pojedine usluge (..) te za svaku izvršenu uslugu korisniku izdati račun, u skladu s posebnim propisima kojima se uređuje izdavanje i čuvanje računa. Udruge mogu organizirati putovanje najviše tri puta godišnje bez svrhe stjecanja dobitka.</a:t>
            </a:r>
          </a:p>
          <a:p>
            <a:pPr marL="0" indent="0" algn="just">
              <a:buNone/>
            </a:pPr>
            <a:r>
              <a:rPr lang="hr-HR" sz="1600"/>
              <a:t>Za paket-aranžman koji bi trajao dulje od dva dana i uključivao više od jednog noćenja ili bi bio organiziran više od tri puta godišnje, potrebno je angažirati turističku agenciju.</a:t>
            </a:r>
          </a:p>
          <a:p>
            <a:pPr marL="0" indent="0">
              <a:buNone/>
            </a:pPr>
            <a:endParaRPr lang="hr-HR" sz="2000" b="1"/>
          </a:p>
        </p:txBody>
      </p:sp>
    </p:spTree>
    <p:extLst>
      <p:ext uri="{BB962C8B-B14F-4D97-AF65-F5344CB8AC3E}">
        <p14:creationId xmlns:p14="http://schemas.microsoft.com/office/powerpoint/2010/main" val="19353291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12EFBC4E-7D6C-DCDD-8E48-65E2867B02FD}"/>
              </a:ext>
            </a:extLst>
          </p:cNvPr>
          <p:cNvSpPr>
            <a:spLocks noGrp="1"/>
          </p:cNvSpPr>
          <p:nvPr>
            <p:ph type="title"/>
          </p:nvPr>
        </p:nvSpPr>
        <p:spPr>
          <a:xfrm>
            <a:off x="1371599" y="294538"/>
            <a:ext cx="9895951" cy="1033669"/>
          </a:xfrm>
        </p:spPr>
        <p:txBody>
          <a:bodyPr>
            <a:normAutofit/>
          </a:bodyPr>
          <a:lstStyle/>
          <a:p>
            <a:endParaRPr lang="hr-HR" sz="4000">
              <a:solidFill>
                <a:srgbClr val="FFFFFF"/>
              </a:solidFill>
            </a:endParaRPr>
          </a:p>
        </p:txBody>
      </p:sp>
      <p:sp>
        <p:nvSpPr>
          <p:cNvPr id="3" name="Rezervirano mjesto sadržaja 2">
            <a:extLst>
              <a:ext uri="{FF2B5EF4-FFF2-40B4-BE49-F238E27FC236}">
                <a16:creationId xmlns:a16="http://schemas.microsoft.com/office/drawing/2014/main" id="{AE1F7EC0-49BD-87D5-CBA9-C860CA1D6E91}"/>
              </a:ext>
            </a:extLst>
          </p:cNvPr>
          <p:cNvSpPr>
            <a:spLocks noGrp="1"/>
          </p:cNvSpPr>
          <p:nvPr>
            <p:ph idx="1"/>
          </p:nvPr>
        </p:nvSpPr>
        <p:spPr>
          <a:xfrm>
            <a:off x="651753" y="1692612"/>
            <a:ext cx="10615797" cy="4870849"/>
          </a:xfrm>
        </p:spPr>
        <p:txBody>
          <a:bodyPr anchor="ctr">
            <a:normAutofit fontScale="92500" lnSpcReduction="20000"/>
          </a:bodyPr>
          <a:lstStyle/>
          <a:p>
            <a:pPr marL="0" indent="0">
              <a:buNone/>
            </a:pPr>
            <a:endParaRPr lang="hr-HR" sz="2000" b="1"/>
          </a:p>
          <a:p>
            <a:pPr marL="0" indent="0">
              <a:buNone/>
            </a:pPr>
            <a:r>
              <a:rPr lang="hr-HR" sz="1700" b="1"/>
              <a:t>19. Moramo li s dolaskom eRacuna potpisati svaki dokument ručno, osobito pri predavanju programskih zahtjeva prema HOOu?</a:t>
            </a:r>
          </a:p>
          <a:p>
            <a:pPr marL="0" indent="0" algn="just">
              <a:buNone/>
            </a:pPr>
            <a:r>
              <a:rPr lang="hr-HR" sz="1700"/>
              <a:t>Zakon o fiskalizaciji ne mijenja druge propise ni postupke. Zakonom se propisuje eRačun kao račun koji je izdan, poslan i zaprimljen u strukturiranom elektroničkom obliku, a koji omogućuje njegovu automatsku i elektroničku obradu. Vizualizacija ili PDF, ili bilo koji čitljiv dokument koji stvara izdavatelj ili primatelj eRačuna za vlastite potrebe, odabir je obveznika, jer takav dokument u poreznom smislu nema nikakvu vrijednost.</a:t>
            </a:r>
          </a:p>
          <a:p>
            <a:pPr marL="0" indent="0">
              <a:buNone/>
            </a:pPr>
            <a:r>
              <a:rPr lang="hr-HR" sz="1700" b="1"/>
              <a:t>20. Odbitak PDV kod udruga; porezna oslobođenja za ulaganja sport?</a:t>
            </a:r>
          </a:p>
          <a:p>
            <a:pPr marL="0" indent="17463" algn="just">
              <a:buNone/>
              <a:tabLst>
                <a:tab pos="0" algn="l"/>
              </a:tabLst>
            </a:pPr>
            <a:r>
              <a:rPr lang="hr-HR" sz="1700"/>
              <a:t>Ulaskom u sustav PDV-a udruga može odbiti pretporez iskazan na ulaznim računima ako su ispunjeni uvjeti propisani Zakonom o PDV-u</a:t>
            </a:r>
          </a:p>
          <a:p>
            <a:pPr marL="0" indent="17463" algn="just">
              <a:buNone/>
              <a:tabLst>
                <a:tab pos="0" algn="l"/>
              </a:tabLst>
            </a:pPr>
            <a:r>
              <a:rPr lang="hr-HR" sz="1700"/>
              <a:t>Prilikom odbitka pretporeza po ulaznim računima treba provjeriti sadržavaju li računi sve propisane elemente te za koju su djelatnost neprofitne organizacije primljeni</a:t>
            </a:r>
          </a:p>
          <a:p>
            <a:pPr marL="0" indent="17463" algn="just">
              <a:buNone/>
              <a:tabLst>
                <a:tab pos="0" algn="l"/>
              </a:tabLst>
            </a:pPr>
            <a:r>
              <a:rPr lang="hr-HR" sz="1700"/>
              <a:t> S obzirom na to da udruga koja je obveznik PDV-a najčešće obavlja oporezive i oslobođene isporuke, ulazne račune odnosno stečena dobra i primljene usluge koje su na njima navedene potrebno je razvrstati u tri skupine:  </a:t>
            </a:r>
          </a:p>
          <a:p>
            <a:pPr marL="0" lvl="0" indent="17463" algn="just">
              <a:buFont typeface="+mj-lt"/>
              <a:buAutoNum type="arabicPeriod"/>
              <a:tabLst>
                <a:tab pos="0" algn="l"/>
              </a:tabLst>
            </a:pPr>
            <a:r>
              <a:rPr lang="hr-HR" sz="1700"/>
              <a:t>prvu skupinu čine računi koji se odnose isključivo na oporezive isporuke, gdje je dopušten odbitak pretporeza u cijelosti</a:t>
            </a:r>
          </a:p>
          <a:p>
            <a:pPr marL="0" lvl="0" indent="17463" algn="just">
              <a:buFont typeface="+mj-lt"/>
              <a:buAutoNum type="arabicPeriod"/>
              <a:tabLst>
                <a:tab pos="0" algn="l"/>
              </a:tabLst>
            </a:pPr>
            <a:r>
              <a:rPr lang="hr-HR" sz="1700"/>
              <a:t>drugu skupinu čine računi koji se odnose isključivo na oslobođene isporuke i odbitak pretporez nije dopušten i  </a:t>
            </a:r>
          </a:p>
          <a:p>
            <a:pPr marL="0" lvl="0" indent="17463" algn="just">
              <a:buFont typeface="+mj-lt"/>
              <a:buAutoNum type="arabicPeriod"/>
              <a:tabLst>
                <a:tab pos="0" algn="l"/>
              </a:tabLst>
            </a:pPr>
            <a:r>
              <a:rPr lang="hr-HR" sz="1700"/>
              <a:t>treću skupinu čine računi koji se odnose i na oporezive i na oslobođene isporuke, ali se ne može utvrditi udio pojedine usluge</a:t>
            </a:r>
          </a:p>
          <a:p>
            <a:pPr marL="0" lvl="0" indent="0" algn="just">
              <a:buNone/>
              <a:tabLst>
                <a:tab pos="0" algn="l"/>
              </a:tabLst>
            </a:pPr>
            <a:r>
              <a:rPr lang="hr-HR" sz="1700"/>
              <a:t>- pravo na odbitak pretporeza priznaje u skladu s postotkom priznavanja pretporeza koji se određuje na godišnjoj razini stavljanjem u odnos ukupnih oporezivih isporuka bez PDV-a za koje je dopušten odbitak pretporeza i ukupno ostvarenih svih isporuka bez PDV-a. Postotak priznavanja pretporeza utvrđuje se u Obrascu PDV za prosinac te se primjenjuje sljedeću godinu. </a:t>
            </a:r>
          </a:p>
          <a:p>
            <a:pPr marL="0" indent="0">
              <a:buNone/>
            </a:pPr>
            <a:endParaRPr lang="hr-HR" sz="2000" b="1"/>
          </a:p>
          <a:p>
            <a:pPr marL="0" indent="0">
              <a:buNone/>
            </a:pPr>
            <a:endParaRPr lang="hr-HR" sz="2000"/>
          </a:p>
        </p:txBody>
      </p:sp>
    </p:spTree>
    <p:extLst>
      <p:ext uri="{BB962C8B-B14F-4D97-AF65-F5344CB8AC3E}">
        <p14:creationId xmlns:p14="http://schemas.microsoft.com/office/powerpoint/2010/main" val="53584344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A3E70BE8-2412-002B-CAC7-CC9490189AC9}"/>
              </a:ext>
            </a:extLst>
          </p:cNvPr>
          <p:cNvSpPr>
            <a:spLocks noGrp="1"/>
          </p:cNvSpPr>
          <p:nvPr>
            <p:ph type="title"/>
          </p:nvPr>
        </p:nvSpPr>
        <p:spPr>
          <a:xfrm>
            <a:off x="1371599" y="294538"/>
            <a:ext cx="9895951" cy="1033669"/>
          </a:xfrm>
        </p:spPr>
        <p:txBody>
          <a:bodyPr>
            <a:normAutofit/>
          </a:bodyPr>
          <a:lstStyle/>
          <a:p>
            <a:endParaRPr lang="hr-HR" sz="4000">
              <a:solidFill>
                <a:srgbClr val="FFFFFF"/>
              </a:solidFill>
            </a:endParaRPr>
          </a:p>
        </p:txBody>
      </p:sp>
      <p:sp>
        <p:nvSpPr>
          <p:cNvPr id="3" name="Rezervirano mjesto sadržaja 2">
            <a:extLst>
              <a:ext uri="{FF2B5EF4-FFF2-40B4-BE49-F238E27FC236}">
                <a16:creationId xmlns:a16="http://schemas.microsoft.com/office/drawing/2014/main" id="{EBFF012B-5684-8C81-86E2-157DCB09B295}"/>
              </a:ext>
            </a:extLst>
          </p:cNvPr>
          <p:cNvSpPr>
            <a:spLocks noGrp="1"/>
          </p:cNvSpPr>
          <p:nvPr>
            <p:ph idx="1"/>
          </p:nvPr>
        </p:nvSpPr>
        <p:spPr>
          <a:xfrm>
            <a:off x="1371599" y="2318197"/>
            <a:ext cx="9724031" cy="3683358"/>
          </a:xfrm>
        </p:spPr>
        <p:txBody>
          <a:bodyPr anchor="ctr">
            <a:normAutofit/>
          </a:bodyPr>
          <a:lstStyle/>
          <a:p>
            <a:pPr marL="0" indent="0" algn="ctr">
              <a:buNone/>
            </a:pPr>
            <a:r>
              <a:rPr lang="hr-HR" sz="4800">
                <a:solidFill>
                  <a:schemeClr val="accent1">
                    <a:lumMod val="50000"/>
                  </a:schemeClr>
                </a:solidFill>
              </a:rPr>
              <a:t>HVALA NA PAŽNJI!!</a:t>
            </a:r>
          </a:p>
        </p:txBody>
      </p:sp>
    </p:spTree>
    <p:extLst>
      <p:ext uri="{BB962C8B-B14F-4D97-AF65-F5344CB8AC3E}">
        <p14:creationId xmlns:p14="http://schemas.microsoft.com/office/powerpoint/2010/main" val="510970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E8718F1A-3EBE-52F8-1733-81BBDABC2412}"/>
              </a:ext>
            </a:extLst>
          </p:cNvPr>
          <p:cNvSpPr>
            <a:spLocks noGrp="1"/>
          </p:cNvSpPr>
          <p:nvPr>
            <p:ph type="title"/>
          </p:nvPr>
        </p:nvSpPr>
        <p:spPr>
          <a:xfrm>
            <a:off x="466722" y="586855"/>
            <a:ext cx="3201366" cy="3387497"/>
          </a:xfrm>
        </p:spPr>
        <p:txBody>
          <a:bodyPr anchor="b">
            <a:normAutofit/>
          </a:bodyPr>
          <a:lstStyle/>
          <a:p>
            <a:pPr algn="r"/>
            <a:r>
              <a:rPr lang="hr-HR" sz="3400">
                <a:solidFill>
                  <a:srgbClr val="FFFFFF"/>
                </a:solidFill>
              </a:rPr>
              <a:t>Osnivanje i registracija neprofitnih organizacija (udruga, zajednice, savezi)</a:t>
            </a:r>
          </a:p>
        </p:txBody>
      </p:sp>
      <p:sp>
        <p:nvSpPr>
          <p:cNvPr id="3" name="Rezervirano mjesto sadržaja 2">
            <a:extLst>
              <a:ext uri="{FF2B5EF4-FFF2-40B4-BE49-F238E27FC236}">
                <a16:creationId xmlns:a16="http://schemas.microsoft.com/office/drawing/2014/main" id="{4E7A2FB1-20FE-7BE1-A88E-188550B3A4C5}"/>
              </a:ext>
            </a:extLst>
          </p:cNvPr>
          <p:cNvSpPr>
            <a:spLocks noGrp="1"/>
          </p:cNvSpPr>
          <p:nvPr>
            <p:ph idx="1"/>
          </p:nvPr>
        </p:nvSpPr>
        <p:spPr>
          <a:xfrm>
            <a:off x="4592321" y="649480"/>
            <a:ext cx="6773286" cy="5720840"/>
          </a:xfrm>
        </p:spPr>
        <p:txBody>
          <a:bodyPr anchor="ctr">
            <a:normAutofit/>
          </a:bodyPr>
          <a:lstStyle/>
          <a:p>
            <a:pPr marL="0" marR="0" lvl="0" indent="0" algn="just" defTabSz="914400" rtl="0" eaLnBrk="0" fontAlgn="base" latinLnBrk="0" hangingPunct="0">
              <a:spcBef>
                <a:spcPct val="0"/>
              </a:spcBef>
              <a:spcAft>
                <a:spcPts val="600"/>
              </a:spcAft>
              <a:buClrTx/>
              <a:buSzTx/>
              <a:buFontTx/>
              <a:buNone/>
              <a:tabLst/>
            </a:pPr>
            <a:r>
              <a:rPr lang="sr-Latn-RS" altLang="sr-Latn-RS" sz="2000" b="1">
                <a:solidFill>
                  <a:schemeClr val="accent2">
                    <a:lumMod val="75000"/>
                  </a:schemeClr>
                </a:solidFill>
              </a:rPr>
              <a:t>Hijerarhijska povezanost</a:t>
            </a:r>
          </a:p>
          <a:p>
            <a:pPr marL="0" marR="0" lvl="0" indent="0" algn="just" defTabSz="914400" rtl="0" eaLnBrk="0" fontAlgn="base" latinLnBrk="0" hangingPunct="0">
              <a:spcBef>
                <a:spcPct val="0"/>
              </a:spcBef>
              <a:spcAft>
                <a:spcPts val="600"/>
              </a:spcAft>
              <a:buClrTx/>
              <a:buSzTx/>
              <a:buFontTx/>
              <a:buNone/>
              <a:tabLst/>
            </a:pPr>
            <a:r>
              <a:rPr lang="sr-Latn-RS" altLang="sr-Latn-RS" sz="2000"/>
              <a:t>zajedničko je i to da se klubovi obično udružuju u:</a:t>
            </a:r>
          </a:p>
          <a:p>
            <a:pPr marL="0" marR="0" lvl="0" indent="0" algn="just" defTabSz="914400" rtl="0" eaLnBrk="0" fontAlgn="base" latinLnBrk="0" hangingPunct="0">
              <a:spcBef>
                <a:spcPct val="0"/>
              </a:spcBef>
              <a:spcAft>
                <a:spcPts val="600"/>
              </a:spcAft>
              <a:buClrTx/>
              <a:buSzTx/>
              <a:buFontTx/>
              <a:buNone/>
              <a:tabLst/>
            </a:pPr>
            <a:endParaRPr lang="sr-Latn-RS" altLang="sr-Latn-RS" sz="2000"/>
          </a:p>
          <a:p>
            <a:pPr marL="0" marR="0" lvl="0" indent="0" algn="just" defTabSz="914400" rtl="0" eaLnBrk="0" fontAlgn="base" latinLnBrk="0" hangingPunct="0">
              <a:spcBef>
                <a:spcPct val="0"/>
              </a:spcBef>
              <a:spcAft>
                <a:spcPts val="600"/>
              </a:spcAft>
              <a:buClrTx/>
              <a:buSzTx/>
              <a:buFontTx/>
              <a:buAutoNum type="arabicPeriod"/>
              <a:tabLst/>
            </a:pPr>
            <a:r>
              <a:rPr lang="sr-Latn-RS" altLang="sr-Latn-RS" sz="2000"/>
              <a:t>lokalne sportske zajednice (gradske/županijske) – radi financiranja</a:t>
            </a:r>
          </a:p>
          <a:p>
            <a:pPr marL="0" marR="0" lvl="0" indent="0" algn="just" defTabSz="914400" rtl="0" eaLnBrk="0" fontAlgn="base" latinLnBrk="0" hangingPunct="0">
              <a:spcBef>
                <a:spcPct val="0"/>
              </a:spcBef>
              <a:spcAft>
                <a:spcPts val="600"/>
              </a:spcAft>
              <a:buClrTx/>
              <a:buSzTx/>
              <a:buFontTx/>
              <a:buAutoNum type="arabicPeriod" startAt="2"/>
              <a:tabLst/>
            </a:pPr>
            <a:r>
              <a:rPr lang="sr-Latn-RS" altLang="sr-Latn-RS" sz="2000"/>
              <a:t>nacionalni sportski savez (npr. za tenis, judo, šah) – radi pravila igre i registracije natjecatelja</a:t>
            </a:r>
          </a:p>
          <a:p>
            <a:pPr marL="0" marR="0" lvl="0" indent="0" algn="just" defTabSz="914400" rtl="0" eaLnBrk="0" fontAlgn="base" latinLnBrk="0" hangingPunct="0">
              <a:spcBef>
                <a:spcPct val="0"/>
              </a:spcBef>
              <a:spcAft>
                <a:spcPts val="600"/>
              </a:spcAft>
              <a:buClrTx/>
              <a:buSzTx/>
              <a:buFontTx/>
              <a:buAutoNum type="arabicPeriod" startAt="2"/>
              <a:tabLst/>
            </a:pPr>
            <a:endParaRPr lang="sr-Latn-RS" altLang="sr-Latn-RS" sz="2000"/>
          </a:p>
          <a:p>
            <a:pPr marL="0" marR="0" lvl="0" indent="0" algn="just" defTabSz="914400" rtl="0" eaLnBrk="0" fontAlgn="base" latinLnBrk="0" hangingPunct="0">
              <a:spcBef>
                <a:spcPct val="0"/>
              </a:spcBef>
              <a:spcAft>
                <a:spcPts val="600"/>
              </a:spcAft>
              <a:buClrTx/>
              <a:buSzTx/>
              <a:buFontTx/>
              <a:buNone/>
              <a:tabLst/>
            </a:pPr>
            <a:r>
              <a:rPr lang="sr-Latn-RS" altLang="sr-Latn-RS" sz="2000" b="1">
                <a:solidFill>
                  <a:schemeClr val="accent2">
                    <a:lumMod val="75000"/>
                  </a:schemeClr>
                </a:solidFill>
              </a:rPr>
              <a:t>Transparentnost financiranja</a:t>
            </a:r>
          </a:p>
          <a:p>
            <a:pPr marL="0" marR="0" lvl="0" indent="0" algn="just" defTabSz="914400" rtl="0" eaLnBrk="0" fontAlgn="base" latinLnBrk="0" hangingPunct="0">
              <a:spcBef>
                <a:spcPct val="0"/>
              </a:spcBef>
              <a:spcAft>
                <a:spcPts val="600"/>
              </a:spcAft>
              <a:buClrTx/>
              <a:buSzTx/>
              <a:buFontTx/>
              <a:buNone/>
              <a:tabLst/>
            </a:pPr>
            <a:r>
              <a:rPr lang="sr-Latn-RS" altLang="sr-Latn-RS" sz="2000"/>
              <a:t>sve sportske zajednice i udruge koje primaju javna sredstva moraju podnositi specifična izvješća o trošenju tih sredstava prema Pravilniku o financiranju programa i projekata od interesa za opće dobro</a:t>
            </a:r>
          </a:p>
        </p:txBody>
      </p:sp>
    </p:spTree>
    <p:extLst>
      <p:ext uri="{BB962C8B-B14F-4D97-AF65-F5344CB8AC3E}">
        <p14:creationId xmlns:p14="http://schemas.microsoft.com/office/powerpoint/2010/main" val="3757229219"/>
      </p:ext>
    </p:extLst>
  </p:cSld>
  <p:clrMapOvr>
    <a:masterClrMapping/>
  </p:clrMapOvr>
</p:sld>
</file>

<file path=ppt/theme/theme1.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5179</TotalTime>
  <Words>12788</Words>
  <Application>Microsoft Office PowerPoint</Application>
  <PresentationFormat>Široki zaslon</PresentationFormat>
  <Paragraphs>864</Paragraphs>
  <Slides>89</Slides>
  <Notes>0</Notes>
  <HiddenSlides>0</HiddenSlides>
  <MMClips>0</MMClips>
  <ScaleCrop>false</ScaleCrop>
  <HeadingPairs>
    <vt:vector size="8" baseType="variant">
      <vt:variant>
        <vt:lpstr>Korišteni fontovi</vt:lpstr>
      </vt:variant>
      <vt:variant>
        <vt:i4>9</vt:i4>
      </vt:variant>
      <vt:variant>
        <vt:lpstr>Tema</vt:lpstr>
      </vt:variant>
      <vt:variant>
        <vt:i4>1</vt:i4>
      </vt:variant>
      <vt:variant>
        <vt:lpstr>Uloženi OLE poslužitelji</vt:lpstr>
      </vt:variant>
      <vt:variant>
        <vt:i4>1</vt:i4>
      </vt:variant>
      <vt:variant>
        <vt:lpstr>Naslovi slajdova</vt:lpstr>
      </vt:variant>
      <vt:variant>
        <vt:i4>89</vt:i4>
      </vt:variant>
    </vt:vector>
  </HeadingPairs>
  <TitlesOfParts>
    <vt:vector size="100" baseType="lpstr">
      <vt:lpstr>Aptos</vt:lpstr>
      <vt:lpstr>Arial</vt:lpstr>
      <vt:lpstr>Calibri</vt:lpstr>
      <vt:lpstr>Calibri Light</vt:lpstr>
      <vt:lpstr>Courier New</vt:lpstr>
      <vt:lpstr>Google Sans</vt:lpstr>
      <vt:lpstr>Roboto</vt:lpstr>
      <vt:lpstr>Symbol</vt:lpstr>
      <vt:lpstr>Wingdings</vt:lpstr>
      <vt:lpstr>Tema sustava Office</vt:lpstr>
      <vt:lpstr>Visio.Drawing.11</vt:lpstr>
      <vt:lpstr>AKTUALNE POREZNE IZMJENE I FISKALIZACIJA- praktični vodič za sigurno poslovanje udruga u sportu</vt:lpstr>
      <vt:lpstr>Sadržaj:</vt:lpstr>
      <vt:lpstr>  Osnivanje i registracija neprofitnih organizacija (udruga, zajednice, savezi)  </vt:lpstr>
      <vt:lpstr> Osnivanje i registracija neprofitnih organizacija (udruga, zajednice, savezi) </vt:lpstr>
      <vt:lpstr>Osnivanje i registracija neprofitnih organizacija (udruga, zajednice, savezi)</vt:lpstr>
      <vt:lpstr>Osnivanje i registracija neprofitnih organizacija (udruga, zajednice, savezi)</vt:lpstr>
      <vt:lpstr>Osnivanje i registracija neprofitnih organizacija (udruga, zajednice, savezi)</vt:lpstr>
      <vt:lpstr>Osnivanje i registracija neprofitnih organizacija (udruga, zajednice, savezi)</vt:lpstr>
      <vt:lpstr>Osnivanje i registracija neprofitnih organizacija (udruga, zajednice, savezi)</vt:lpstr>
      <vt:lpstr>Poslovne knjige i financijski izvještaji</vt:lpstr>
      <vt:lpstr>Poslovne knjige i financijski izvještaji</vt:lpstr>
      <vt:lpstr>Poslovne knjige i financijski izvještaji</vt:lpstr>
      <vt:lpstr>Poslovne knjige i financijski izvještaji</vt:lpstr>
      <vt:lpstr>Poslovne knjige i financijski izvještaji</vt:lpstr>
      <vt:lpstr>Poslovne knjige i financijski izvještaji</vt:lpstr>
      <vt:lpstr>Poslovne knjige i financijski izvještaji</vt:lpstr>
      <vt:lpstr>Poslovne knjige i financijski izvještaji</vt:lpstr>
      <vt:lpstr>Poslovne knjige i financijski izvještaji</vt:lpstr>
      <vt:lpstr>Obavljanje gospodarske djelatnosti uz glavnu neprofitnu djelatnost</vt:lpstr>
      <vt:lpstr>Obavljanje gospodarske djelatnosti uz glavnu neprofitnu djelatnost</vt:lpstr>
      <vt:lpstr>Obavljanje gospodarske djelatnosti uz glavnu neprofitnu djelatnost</vt:lpstr>
      <vt:lpstr>Izvještaj o potrošnji proračunskih sredstava</vt:lpstr>
      <vt:lpstr>Izvještaj o potrošnji proračunskih sredstava</vt:lpstr>
      <vt:lpstr>Izvještaj o potrošnji proračunskih sredstava</vt:lpstr>
      <vt:lpstr>Financijski nadzor neprofitnih organizacija </vt:lpstr>
      <vt:lpstr>Financijski nadzor neprofitnih organizacija</vt:lpstr>
      <vt:lpstr>Financijski nadzor neprofitnih organizacija</vt:lpstr>
      <vt:lpstr>Nadležnost Porezne uprave u radu neprofitnih organizacija</vt:lpstr>
      <vt:lpstr>Registar poreznih obveznika</vt:lpstr>
      <vt:lpstr>Obveze koje proizlaze iz Zakona i Pravilnika o porezu na dohodak </vt:lpstr>
      <vt:lpstr>Obveze koje proizlaze iz Zakona i Pravilnika o porezu na dohodak</vt:lpstr>
      <vt:lpstr>Primici na koje se ne plaća porez na dohodak vezan uz neprofitne organizacije  </vt:lpstr>
      <vt:lpstr>Primici na koje se ne plaća porez na dohodak</vt:lpstr>
      <vt:lpstr>Primici na koje se ne plaća porez na dohodak</vt:lpstr>
      <vt:lpstr> Udruge s aspekta poreza na dodanu vrijednost </vt:lpstr>
      <vt:lpstr> Udruge s aspekta poreza na dodanu vrijednost </vt:lpstr>
      <vt:lpstr>Udruge s aspekta poreza na dodanu vrijednost</vt:lpstr>
      <vt:lpstr>Udruge s aspekta poreza na dodanu vrijednost</vt:lpstr>
      <vt:lpstr> Udruge u sustavu poreza na dobit </vt:lpstr>
      <vt:lpstr>Udruge u sustavu poreza na dobit</vt:lpstr>
      <vt:lpstr>Udruge u sustavu fiskalizacije </vt:lpstr>
      <vt:lpstr>Utvrđivanje gospodarske djelatnosti udruge</vt:lpstr>
      <vt:lpstr>Utvrđivanje gospodarske djelatnosti udruge</vt:lpstr>
      <vt:lpstr>Utvrđivanje gospodarske djelatnosti udruge</vt:lpstr>
      <vt:lpstr>Utvrđivanje gospodarske djelatnosti udruge</vt:lpstr>
      <vt:lpstr>  Gospodarske djelatnosti koje udruge mogu obavljati </vt:lpstr>
      <vt:lpstr>Gospodarske djelatnosti koje udruge mogu obavljati </vt:lpstr>
      <vt:lpstr>Gospodarske djelatnosti koje udruge mogu obavljati</vt:lpstr>
      <vt:lpstr>Gospodarske djelatnosti koje udruge mogu obavljati</vt:lpstr>
      <vt:lpstr>Gospodarske djelatnosti koje udruge mogu obavljati</vt:lpstr>
      <vt:lpstr>Porezni kriteriji za utvrđivanje gospodarske djelatnosti</vt:lpstr>
      <vt:lpstr>Porezni kriteriji za utvrđivanje gospodarske djelatnosti</vt:lpstr>
      <vt:lpstr>Porezni nadzor gospodarske djelatnosti udruge</vt:lpstr>
      <vt:lpstr>Porezni nadzor gospodarske djelatnosti udruge</vt:lpstr>
      <vt:lpstr>Porezni nadzor gospodarske djelatnosti udruge</vt:lpstr>
      <vt:lpstr>Porezni nadzor gospodarske djelatnosti udruge</vt:lpstr>
      <vt:lpstr>Porezni nadzor gospodarske djelatnosti udruge</vt:lpstr>
      <vt:lpstr>  Izmjene poreznih propisa u 2026.   </vt:lpstr>
      <vt:lpstr> Izmjene poreznih propisa u 2026.  </vt:lpstr>
      <vt:lpstr>Darovanja (donacije)</vt:lpstr>
      <vt:lpstr>Darovanja (donacije)</vt:lpstr>
      <vt:lpstr>Darovanja (donacije)</vt:lpstr>
      <vt:lpstr>Darovanja (donacije)</vt:lpstr>
      <vt:lpstr>Darovanja (donacije)</vt:lpstr>
      <vt:lpstr>Darovanja (donacije)</vt:lpstr>
      <vt:lpstr>Darovanja (donacije)</vt:lpstr>
      <vt:lpstr>Sponzorstvo </vt:lpstr>
      <vt:lpstr>Sponzorstvo</vt:lpstr>
      <vt:lpstr>Sponzorstvo</vt:lpstr>
      <vt:lpstr>Sponzorstvo</vt:lpstr>
      <vt:lpstr>Zakon o fiskalizaciji</vt:lpstr>
      <vt:lpstr>Zakon o fiskalizaciji</vt:lpstr>
      <vt:lpstr>Fiskalizacija u krajnjoj potrošnji</vt:lpstr>
      <vt:lpstr>Fiskalizacija u krajnjoj potrošnji</vt:lpstr>
      <vt:lpstr>Fiskalizacija u krajnjoj potrošnji</vt:lpstr>
      <vt:lpstr>Fiskalizacija eRačuna F 2.0</vt:lpstr>
      <vt:lpstr>Pravila i obveze kod izdavanja i zaprimanja eRačuna</vt:lpstr>
      <vt:lpstr>Fiskalizacija eRačuna F 2.0</vt:lpstr>
      <vt:lpstr>Uvjeti korištenja aplikacije MIKROeRAČUN</vt:lpstr>
      <vt:lpstr>Fiskalizacija eRačuna F 2.0</vt:lpstr>
      <vt:lpstr>Fiskalizacija eRačuna F 2.0</vt:lpstr>
      <vt:lpstr>Pitanja vezana uz poslovanje neprofitnih organizacija</vt:lpstr>
      <vt:lpstr>PowerPoint prezentacija</vt:lpstr>
      <vt:lpstr>PowerPoint prezentacija</vt:lpstr>
      <vt:lpstr>PowerPoint prezentacija</vt:lpstr>
      <vt:lpstr>PowerPoint prezentacija</vt:lpstr>
      <vt:lpstr> </vt:lpstr>
      <vt:lpstr>PowerPoint prezentacija</vt:lpstr>
      <vt:lpstr>PowerPoint prezentacija</vt:lpstr>
    </vt:vector>
  </TitlesOfParts>
  <Company>Porezna uprava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AKTUALNE POREZNE IZMJENE I FISKALIZACIJA- praktični vodič za sigurno poslovanje udruga u sportu</dc:title>
  <dc:creator>Silvana Zovko Marić</dc:creator>
  <cp:lastModifiedBy>Karla Milinovic</cp:lastModifiedBy>
  <cp:revision>44</cp:revision>
  <dcterms:created xsi:type="dcterms:W3CDTF">2026-02-28T09:47:43Z</dcterms:created>
  <dcterms:modified xsi:type="dcterms:W3CDTF">2026-03-13T10:17:04Z</dcterms:modified>
</cp:coreProperties>
</file>